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7" r:id="rId3"/>
    <p:sldId id="398" r:id="rId4"/>
    <p:sldId id="407" r:id="rId5"/>
    <p:sldId id="408" r:id="rId6"/>
    <p:sldId id="399" r:id="rId7"/>
    <p:sldId id="409" r:id="rId8"/>
    <p:sldId id="400" r:id="rId9"/>
    <p:sldId id="401" r:id="rId10"/>
    <p:sldId id="410" r:id="rId11"/>
    <p:sldId id="402" r:id="rId12"/>
    <p:sldId id="382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628633" y="2490281"/>
            <a:ext cx="4934749" cy="1969770"/>
            <a:chOff x="3628633" y="1767838"/>
            <a:chExt cx="493474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2022-07-27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628633" y="2537279"/>
              <a:ext cx="4934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3474D"/>
                </a:solidFill>
                <a:latin typeface="Consolas" panose="020B0609020204030204" pitchFamily="49" charset="0"/>
              </a:rPr>
              <a:t>getElementById()</a:t>
            </a:r>
            <a:endParaRPr lang="ko-KR" altLang="en-US" sz="3600" dirty="0">
              <a:solidFill>
                <a:srgbClr val="AEB2B2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F3DC4F-3B10-1BC0-6173-31982220F225}"/>
              </a:ext>
            </a:extLst>
          </p:cNvPr>
          <p:cNvSpPr txBox="1"/>
          <p:nvPr/>
        </p:nvSpPr>
        <p:spPr>
          <a:xfrm>
            <a:off x="332508" y="1716673"/>
            <a:ext cx="944905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2C3E50"/>
                </a:solidFill>
                <a:effectLst/>
                <a:latin typeface="-apple-system"/>
              </a:rPr>
              <a:t>태그에 있는 </a:t>
            </a:r>
            <a:r>
              <a:rPr lang="en-US" altLang="ko-KR" b="0" i="0" dirty="0">
                <a:solidFill>
                  <a:srgbClr val="2C3E50"/>
                </a:solidFill>
                <a:effectLst/>
                <a:latin typeface="-apple-system"/>
              </a:rPr>
              <a:t>id </a:t>
            </a:r>
            <a:r>
              <a:rPr lang="ko-KR" altLang="en-US" b="0" i="0" dirty="0">
                <a:solidFill>
                  <a:srgbClr val="2C3E50"/>
                </a:solidFill>
                <a:effectLst/>
                <a:latin typeface="-apple-system"/>
              </a:rPr>
              <a:t>속성을 사용하여 해당 태그에 접근하여 하고 싶은 작업을 할 때 쓰는 함수</a:t>
            </a:r>
            <a:endParaRPr lang="en-US" altLang="ko-KR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C3E50"/>
                </a:solidFill>
                <a:latin typeface="-apple-system"/>
              </a:rPr>
              <a:t>id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는 문서내에서 유일해야 하기 때문에 특정 요소를 빠르게 찾을 때 유용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2C3E50"/>
                </a:solidFill>
                <a:effectLst/>
                <a:latin typeface="-apple-system"/>
              </a:rPr>
              <a:t>해당 </a:t>
            </a:r>
            <a:r>
              <a:rPr lang="en-US" altLang="ko-KR" b="0" i="0" dirty="0">
                <a:solidFill>
                  <a:srgbClr val="2C3E50"/>
                </a:solidFill>
                <a:effectLst/>
                <a:latin typeface="-apple-system"/>
              </a:rPr>
              <a:t>id</a:t>
            </a:r>
            <a:r>
              <a:rPr lang="ko-KR" altLang="en-US" b="0" i="0" dirty="0">
                <a:solidFill>
                  <a:srgbClr val="2C3E50"/>
                </a:solidFill>
                <a:effectLst/>
                <a:latin typeface="-apple-system"/>
              </a:rPr>
              <a:t>가 없는 경우 </a:t>
            </a:r>
            <a:r>
              <a:rPr lang="en-US" altLang="ko-KR" b="0" i="0" dirty="0">
                <a:solidFill>
                  <a:srgbClr val="2C3E50"/>
                </a:solidFill>
                <a:effectLst/>
                <a:latin typeface="-apple-system"/>
              </a:rPr>
              <a:t>null </a:t>
            </a:r>
            <a:r>
              <a:rPr lang="ko-KR" altLang="en-US" b="0" i="0" dirty="0">
                <a:solidFill>
                  <a:srgbClr val="2C3E50"/>
                </a:solidFill>
                <a:effectLst/>
                <a:latin typeface="-apple-system"/>
              </a:rPr>
              <a:t>에러가 발생</a:t>
            </a:r>
            <a:endParaRPr lang="en-US" altLang="ko-KR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C3E50"/>
                </a:solidFill>
                <a:effectLst/>
                <a:latin typeface="-apple-system"/>
              </a:rPr>
              <a:t>     ex</a:t>
            </a:r>
            <a:r>
              <a:rPr lang="en-US" altLang="ko-KR" dirty="0">
                <a:solidFill>
                  <a:srgbClr val="2C3E50"/>
                </a:solidFill>
                <a:latin typeface="-apple-system"/>
              </a:rPr>
              <a:t>)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('a1').innerHTML=“ ”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     //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getElementById()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a1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인 태그에 접근하고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3474D"/>
                </a:solidFill>
                <a:latin typeface="Consolas" panose="020B0609020204030204" pitchFamily="49" charset="0"/>
              </a:rPr>
              <a:t>     //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innerHT</a:t>
            </a:r>
            <a:r>
              <a:rPr lang="en-US" altLang="ko-KR" dirty="0">
                <a:solidFill>
                  <a:srgbClr val="43474D"/>
                </a:solidFill>
                <a:latin typeface="Consolas" panose="020B0609020204030204" pitchFamily="49" charset="0"/>
              </a:rPr>
              <a:t>ML</a:t>
            </a:r>
            <a:r>
              <a:rPr lang="ko-KR" altLang="en-US" dirty="0">
                <a:solidFill>
                  <a:srgbClr val="43474D"/>
                </a:solidFill>
                <a:latin typeface="Consolas" panose="020B0609020204030204" pitchFamily="49" charset="0"/>
              </a:rPr>
              <a:t>을 이용하여 값을 입력한다</a:t>
            </a:r>
            <a:r>
              <a:rPr lang="en-US" altLang="ko-KR" dirty="0">
                <a:solidFill>
                  <a:srgbClr val="43474D"/>
                </a:solidFill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ko-KR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480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getElementById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449042" cy="485260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282789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&lt;title&gt;Document&lt;/title&gt;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&lt;h2&gt;</a:t>
            </a:r>
            <a:r>
              <a:rPr lang="ko-KR" altLang="en-US" sz="1200" dirty="0"/>
              <a:t>정답의 동적 삽입</a:t>
            </a:r>
            <a:r>
              <a:rPr lang="en-US" altLang="ko-KR" sz="1200" dirty="0"/>
              <a:t>&lt;/h2&gt;&lt;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    &lt;p&gt;Q. </a:t>
            </a:r>
            <a:r>
              <a:rPr lang="ko-KR" altLang="en-US" sz="1200" dirty="0"/>
              <a:t>거울아 </a:t>
            </a:r>
            <a:r>
              <a:rPr lang="ko-KR" altLang="en-US" sz="1200" dirty="0" err="1"/>
              <a:t>거울아</a:t>
            </a:r>
            <a:r>
              <a:rPr lang="ko-KR" altLang="en-US" sz="1200" dirty="0"/>
              <a:t> 세상에서 누가 가장 예쁘니</a:t>
            </a:r>
            <a:r>
              <a:rPr lang="en-US" altLang="ko-KR" sz="1200" dirty="0"/>
              <a:t>?&lt;/p&gt;</a:t>
            </a:r>
          </a:p>
          <a:p>
            <a:r>
              <a:rPr lang="en-US" altLang="ko-KR" sz="1200" dirty="0"/>
              <a:t>    &lt;input type="button" value="</a:t>
            </a:r>
            <a:r>
              <a:rPr lang="ko-KR" altLang="en-US" sz="1200" dirty="0" err="1"/>
              <a:t>정답보기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="a()"&gt;</a:t>
            </a:r>
          </a:p>
          <a:p>
            <a:r>
              <a:rPr lang="en-US" altLang="ko-KR" sz="1200" dirty="0"/>
              <a:t>    &lt;p id="a1"&gt;&lt;/p&gt;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    &lt;p&gt;Q. </a:t>
            </a:r>
            <a:r>
              <a:rPr lang="ko-KR" altLang="en-US" sz="1200" dirty="0"/>
              <a:t>죽느냐 사느냐 그것이 문제로다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&lt;input type="button" value="</a:t>
            </a:r>
            <a:r>
              <a:rPr lang="ko-KR" altLang="en-US" sz="1200" dirty="0" err="1"/>
              <a:t>정답보기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="b()"&gt;</a:t>
            </a:r>
          </a:p>
          <a:p>
            <a:r>
              <a:rPr lang="en-US" altLang="ko-KR" sz="1200" dirty="0"/>
              <a:t>    &lt;p id="b1"&gt;&lt;/p&gt;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a(){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('a1').innerHTML='</a:t>
            </a:r>
            <a:r>
              <a:rPr lang="ko-KR" altLang="en-US" sz="1200" dirty="0"/>
              <a:t>너</a:t>
            </a:r>
            <a:r>
              <a:rPr lang="en-US" altLang="ko-KR" sz="1200" dirty="0"/>
              <a:t>';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function b(){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('b1').innerHTML='</a:t>
            </a:r>
            <a:r>
              <a:rPr lang="ko-KR" altLang="en-US" sz="1200" dirty="0"/>
              <a:t>그렇다</a:t>
            </a:r>
            <a:r>
              <a:rPr lang="en-US" altLang="ko-KR" sz="1200" dirty="0"/>
              <a:t>.';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21480" y="1636796"/>
            <a:ext cx="5859041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&lt;input&gt;</a:t>
            </a:r>
            <a:r>
              <a:rPr lang="ko-KR" altLang="en-US" sz="1400" dirty="0">
                <a:latin typeface="+mn-ea"/>
              </a:rPr>
              <a:t>태그로 </a:t>
            </a:r>
            <a:r>
              <a:rPr lang="en-US" altLang="ko-KR" sz="1400" dirty="0">
                <a:latin typeface="+mn-ea"/>
              </a:rPr>
              <a:t>button</a:t>
            </a:r>
            <a:r>
              <a:rPr lang="ko-KR" altLang="en-US" sz="1400" dirty="0">
                <a:latin typeface="+mn-ea"/>
              </a:rPr>
              <a:t>을 만들고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버튼의 내용은 </a:t>
            </a:r>
            <a:r>
              <a:rPr lang="en-US" altLang="ko-KR" sz="1400" dirty="0">
                <a:latin typeface="+mn-ea"/>
              </a:rPr>
              <a:t>“</a:t>
            </a:r>
            <a:r>
              <a:rPr lang="ko-KR" altLang="en-US" sz="1400" dirty="0">
                <a:latin typeface="+mn-ea"/>
              </a:rPr>
              <a:t>정답보기</a:t>
            </a:r>
            <a:r>
              <a:rPr lang="en-US" altLang="ko-KR" sz="1400" dirty="0">
                <a:latin typeface="+mn-ea"/>
              </a:rPr>
              <a:t>”</a:t>
            </a:r>
            <a:r>
              <a:rPr lang="ko-KR" altLang="en-US" sz="1400" dirty="0">
                <a:latin typeface="+mn-ea"/>
              </a:rPr>
              <a:t>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또한</a:t>
            </a:r>
            <a:r>
              <a:rPr lang="en-US" altLang="ko-KR" sz="1400" dirty="0">
                <a:latin typeface="+mn-ea"/>
              </a:rPr>
              <a:t>, onclick</a:t>
            </a:r>
            <a:r>
              <a:rPr lang="ko-KR" altLang="en-US" sz="1400" dirty="0">
                <a:latin typeface="+mn-ea"/>
              </a:rPr>
              <a:t>속성으로 버튼을 누르면 함수 </a:t>
            </a:r>
            <a:r>
              <a:rPr lang="en-US" altLang="ko-KR" sz="1400" dirty="0">
                <a:latin typeface="+mn-ea"/>
              </a:rPr>
              <a:t>a( )</a:t>
            </a:r>
            <a:r>
              <a:rPr lang="ko-KR" altLang="en-US" sz="1400" dirty="0">
                <a:latin typeface="+mn-ea"/>
              </a:rPr>
              <a:t>를 실행한다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28981" y="2346965"/>
            <a:ext cx="3785324" cy="6206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80" y="3510205"/>
            <a:ext cx="2908621" cy="184801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84" y="3510204"/>
            <a:ext cx="2908621" cy="184801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21480" y="2570743"/>
            <a:ext cx="6194601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함수 </a:t>
            </a:r>
            <a:r>
              <a:rPr lang="en-US" altLang="ko-KR" sz="1400" dirty="0">
                <a:latin typeface="+mn-ea"/>
              </a:rPr>
              <a:t>a( )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0" dirty="0">
                <a:effectLst/>
                <a:latin typeface="+mn-ea"/>
              </a:rPr>
              <a:t>getElementById(‘a1’)</a:t>
            </a:r>
            <a:r>
              <a:rPr lang="ko-KR" altLang="en-US" sz="1400" b="0" dirty="0">
                <a:effectLst/>
                <a:latin typeface="+mn-ea"/>
              </a:rPr>
              <a:t>으로 </a:t>
            </a:r>
            <a:r>
              <a:rPr lang="en-US" altLang="ko-KR" sz="1400" b="0" dirty="0">
                <a:effectLst/>
                <a:latin typeface="+mn-ea"/>
              </a:rPr>
              <a:t>id</a:t>
            </a:r>
            <a:r>
              <a:rPr lang="ko-KR" altLang="en-US" sz="1400" b="0" dirty="0">
                <a:effectLst/>
                <a:latin typeface="+mn-ea"/>
              </a:rPr>
              <a:t>가 </a:t>
            </a:r>
            <a:r>
              <a:rPr lang="en-US" altLang="ko-KR" sz="1400" b="0" dirty="0">
                <a:effectLst/>
                <a:latin typeface="+mn-ea"/>
              </a:rPr>
              <a:t>a1</a:t>
            </a:r>
            <a:r>
              <a:rPr lang="ko-KR" altLang="en-US" sz="1400" b="0" dirty="0">
                <a:effectLst/>
                <a:latin typeface="+mn-ea"/>
              </a:rPr>
              <a:t>인 태그에 접근한다</a:t>
            </a:r>
            <a:r>
              <a:rPr lang="en-US" altLang="ko-KR" sz="1400" b="0" dirty="0"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+mn-ea"/>
              </a:rPr>
              <a:t>innerHTML</a:t>
            </a:r>
            <a:r>
              <a:rPr lang="ko-KR" altLang="en-US" sz="1400" b="0" dirty="0">
                <a:effectLst/>
                <a:latin typeface="+mn-ea"/>
              </a:rPr>
              <a:t>을 이용하여 해당 태그인</a:t>
            </a:r>
            <a:r>
              <a:rPr lang="en-US" altLang="ko-KR" sz="1400" b="0" dirty="0">
                <a:effectLst/>
                <a:latin typeface="+mn-ea"/>
              </a:rPr>
              <a:t>&lt;p=‘</a:t>
            </a:r>
            <a:r>
              <a:rPr lang="en-US" altLang="ko-KR" sz="1400" dirty="0">
                <a:latin typeface="+mn-ea"/>
              </a:rPr>
              <a:t>a1’</a:t>
            </a:r>
            <a:r>
              <a:rPr lang="en-US" altLang="ko-KR" sz="1400" b="0" dirty="0">
                <a:effectLst/>
                <a:latin typeface="+mn-ea"/>
              </a:rPr>
              <a:t>&gt;</a:t>
            </a:r>
            <a:r>
              <a:rPr lang="ko-KR" altLang="en-US" sz="1400" b="0" dirty="0">
                <a:effectLst/>
                <a:latin typeface="+mn-ea"/>
              </a:rPr>
              <a:t>에 값을 입력한다</a:t>
            </a:r>
            <a:r>
              <a:rPr lang="en-US" altLang="ko-KR" sz="1400" b="0" dirty="0">
                <a:effectLst/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5236" y="4034358"/>
            <a:ext cx="3785324" cy="5625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4B1DFF4-C90F-B0A4-05F2-D58DDF35655B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4480560" y="2922026"/>
            <a:ext cx="540920" cy="139362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F122820-E064-1136-9F59-7A50AE70774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314305" y="1985321"/>
            <a:ext cx="707175" cy="671984"/>
          </a:xfrm>
          <a:prstGeom prst="bentConnector3">
            <a:avLst>
              <a:gd name="adj1" fmla="val 6186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166254" y="882439"/>
            <a:ext cx="5518434" cy="540644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9" y="884635"/>
            <a:ext cx="5467948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&lt;title&gt;Math()</a:t>
            </a:r>
            <a:r>
              <a:rPr lang="ko-KR" altLang="en-US" sz="1200" dirty="0"/>
              <a:t>를 활용한 구구단 연습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randomInt() {</a:t>
            </a:r>
          </a:p>
          <a:p>
            <a:r>
              <a:rPr lang="en-US" altLang="ko-KR" sz="1200" dirty="0"/>
              <a:t>            return </a:t>
            </a:r>
            <a:r>
              <a:rPr lang="en-US" altLang="ko-KR" sz="1200" dirty="0" err="1"/>
              <a:t>Math.floor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()*9 + 1);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&lt;h3&gt;Math()</a:t>
            </a:r>
            <a:r>
              <a:rPr lang="ko-KR" altLang="en-US" sz="1200" dirty="0"/>
              <a:t>를 활용한 구구단 연습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ques = randomInt() + "*" + randomInt();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user = prompt(ques + "</a:t>
            </a:r>
            <a:r>
              <a:rPr lang="ko-KR" altLang="en-US" sz="1200" dirty="0"/>
              <a:t>의 답은</a:t>
            </a:r>
            <a:r>
              <a:rPr lang="en-US" altLang="ko-KR" sz="1200" dirty="0"/>
              <a:t>??",</a:t>
            </a:r>
            <a:r>
              <a:rPr lang="ko-KR" altLang="en-US" sz="1200" dirty="0"/>
              <a:t> </a:t>
            </a:r>
            <a:r>
              <a:rPr lang="en-US" altLang="ko-KR" sz="1200" dirty="0"/>
              <a:t>0);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if(user == null)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연습을 종료합니다</a:t>
            </a:r>
            <a:r>
              <a:rPr lang="en-US" altLang="ko-KR" sz="1200" dirty="0"/>
              <a:t>.");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(ques);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ans</a:t>
            </a:r>
            <a:r>
              <a:rPr lang="en-US" altLang="ko-KR" sz="1200" dirty="0"/>
              <a:t> == user) {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정답</a:t>
            </a:r>
            <a:r>
              <a:rPr lang="en-US" altLang="ko-KR" sz="1200" dirty="0"/>
              <a:t>!");}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오답</a:t>
            </a:r>
            <a:r>
              <a:rPr lang="en-US" altLang="ko-KR" sz="1200" dirty="0"/>
              <a:t>..");</a:t>
            </a:r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(ques + "=" + "&lt;strong&gt;" + </a:t>
            </a:r>
            <a:r>
              <a:rPr lang="en-US" altLang="ko-KR" sz="1200" dirty="0" err="1"/>
              <a:t>ans</a:t>
            </a:r>
            <a:r>
              <a:rPr lang="en-US" altLang="ko-KR" sz="1200" dirty="0"/>
              <a:t> + "&lt;/strong&gt;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DED7C2-45E3-43F7-D76A-CF6C19430AA9}"/>
              </a:ext>
            </a:extLst>
          </p:cNvPr>
          <p:cNvSpPr/>
          <p:nvPr/>
        </p:nvSpPr>
        <p:spPr>
          <a:xfrm>
            <a:off x="717147" y="1864489"/>
            <a:ext cx="2915516" cy="5295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111F74-806C-0144-B28D-61409EC10F81}"/>
              </a:ext>
            </a:extLst>
          </p:cNvPr>
          <p:cNvSpPr/>
          <p:nvPr/>
        </p:nvSpPr>
        <p:spPr>
          <a:xfrm>
            <a:off x="717147" y="3305261"/>
            <a:ext cx="2915516" cy="3877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39036-5176-F90F-E682-4B1FA09E6124}"/>
              </a:ext>
            </a:extLst>
          </p:cNvPr>
          <p:cNvSpPr txBox="1"/>
          <p:nvPr/>
        </p:nvSpPr>
        <p:spPr>
          <a:xfrm>
            <a:off x="6096000" y="1783197"/>
            <a:ext cx="4702560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그 이유는 함수를 선언할 때 </a:t>
            </a:r>
            <a:r>
              <a:rPr lang="en-US" altLang="ko-KR" sz="1400" dirty="0">
                <a:latin typeface="+mn-ea"/>
              </a:rPr>
              <a:t>ra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sz="1400" dirty="0">
                <a:latin typeface="+mn-ea"/>
              </a:rPr>
              <a:t>domInt()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radomInt()</a:t>
            </a:r>
            <a:r>
              <a:rPr lang="ko-KR" altLang="en-US" sz="1400" dirty="0">
                <a:latin typeface="+mn-ea"/>
              </a:rPr>
              <a:t>로 잘못 입력하였기 때문이다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0F5856-4DA4-2E19-AF60-B1C94B7865E0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3632663" y="2129277"/>
            <a:ext cx="2463337" cy="244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EA14C7-8A1F-36F8-D663-45F835997BDA}"/>
              </a:ext>
            </a:extLst>
          </p:cNvPr>
          <p:cNvSpPr txBox="1"/>
          <p:nvPr/>
        </p:nvSpPr>
        <p:spPr>
          <a:xfrm>
            <a:off x="6096000" y="2989030"/>
            <a:ext cx="5229138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오타 때문에 사실상 </a:t>
            </a:r>
            <a:r>
              <a:rPr lang="en-US" altLang="ko-KR" sz="1400" dirty="0">
                <a:latin typeface="+mn-ea"/>
              </a:rPr>
              <a:t>randomInt( )</a:t>
            </a:r>
            <a:r>
              <a:rPr lang="ko-KR" altLang="en-US" sz="1400" dirty="0">
                <a:latin typeface="+mn-ea"/>
              </a:rPr>
              <a:t>함수는 정의 되지 않았었고</a:t>
            </a:r>
            <a:r>
              <a:rPr lang="en-US" altLang="ko-KR" sz="14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그 때문에 해당 라인에서 빠져나오지 못하였다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그 결과 당연히 다음 문장인 </a:t>
            </a:r>
            <a:r>
              <a:rPr lang="en-US" altLang="ko-KR" sz="1400" dirty="0">
                <a:latin typeface="+mn-ea"/>
              </a:rPr>
              <a:t>prompt</a:t>
            </a:r>
            <a:r>
              <a:rPr lang="ko-KR" altLang="en-US" sz="1400" dirty="0">
                <a:latin typeface="+mn-ea"/>
              </a:rPr>
              <a:t>도 실행이 안되었던 것이다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BDF11F5-85DE-4784-4CA4-5D8B227481D0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632663" y="3499138"/>
            <a:ext cx="246333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3DD508-8C19-FF7C-03E6-3F40DE5E82B0}"/>
              </a:ext>
            </a:extLst>
          </p:cNvPr>
          <p:cNvSpPr txBox="1"/>
          <p:nvPr/>
        </p:nvSpPr>
        <p:spPr>
          <a:xfrm>
            <a:off x="6096000" y="1110471"/>
            <a:ext cx="4792910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코드를 처음 실행하였을 때 </a:t>
            </a:r>
            <a:r>
              <a:rPr lang="en-US" altLang="ko-KR" sz="1400" dirty="0">
                <a:latin typeface="+mn-ea"/>
              </a:rPr>
              <a:t>prompt</a:t>
            </a:r>
            <a:r>
              <a:rPr lang="ko-KR" altLang="en-US" sz="1400" dirty="0">
                <a:latin typeface="+mn-ea"/>
              </a:rPr>
              <a:t>창이 나타나지 않았다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Date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621876" cy="415717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555891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페이지 방문 </a:t>
            </a:r>
            <a:r>
              <a:rPr lang="ko-KR" altLang="en-US" sz="1200" dirty="0" err="1"/>
              <a:t>초시간이</a:t>
            </a:r>
            <a:r>
              <a:rPr lang="ko-KR" altLang="en-US" sz="1200" dirty="0"/>
              <a:t> 짝수일 때와 홀수일 때의 색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current = new Date();</a:t>
            </a:r>
          </a:p>
          <a:p>
            <a:r>
              <a:rPr lang="en-US" altLang="ko-KR" sz="1200" dirty="0"/>
              <a:t>        if(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()%2 == 0)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document.body.style.backgroundColor</a:t>
            </a:r>
            <a:r>
              <a:rPr lang="en-US" altLang="ko-KR" sz="1200" dirty="0"/>
              <a:t> = "violet";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else { 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document.body.style.backgroundColor</a:t>
            </a:r>
            <a:r>
              <a:rPr lang="en-US" altLang="ko-KR" sz="1200" dirty="0"/>
              <a:t> = "lightskyblue";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54384" y="2504394"/>
            <a:ext cx="6916190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초를 </a:t>
            </a:r>
            <a:r>
              <a:rPr lang="en-US" altLang="ko-KR" sz="1400" dirty="0"/>
              <a:t>2</a:t>
            </a:r>
            <a:r>
              <a:rPr lang="ko-KR" altLang="en-US" sz="1400" dirty="0"/>
              <a:t>로 나눈 나머지가 </a:t>
            </a:r>
            <a:r>
              <a:rPr lang="en-US" altLang="ko-KR" sz="1400" dirty="0"/>
              <a:t>0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짝수 초</a:t>
            </a:r>
            <a:r>
              <a:rPr lang="en-US" altLang="ko-KR" sz="1400" dirty="0"/>
              <a:t>)</a:t>
            </a:r>
            <a:r>
              <a:rPr lang="ko-KR" altLang="en-US" sz="1400" dirty="0"/>
              <a:t>일 경우 배경색을 </a:t>
            </a:r>
            <a:r>
              <a:rPr lang="en-US" altLang="ko-KR" sz="1400" dirty="0"/>
              <a:t>“violet”</a:t>
            </a:r>
            <a:r>
              <a:rPr lang="ko-KR" altLang="en-US" sz="1400" dirty="0"/>
              <a:t>으로 설정한다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나머지가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아닌 경우에는 배경색을 </a:t>
            </a:r>
            <a:r>
              <a:rPr lang="en-US" altLang="ko-KR" sz="1400" dirty="0"/>
              <a:t>“lightskyblue”</a:t>
            </a:r>
            <a:r>
              <a:rPr lang="ko-KR" altLang="en-US" sz="1400" dirty="0"/>
              <a:t>로 설정한다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297680" y="2853592"/>
            <a:ext cx="656704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2037" y="2556661"/>
            <a:ext cx="3565643" cy="5938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60" y="3599566"/>
            <a:ext cx="3126193" cy="129022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231" y="3591253"/>
            <a:ext cx="3126193" cy="129022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2037" y="3152707"/>
            <a:ext cx="3939716" cy="5023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Array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596938" cy="415717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430684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방문 요일에 따른 배경색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수요일은 </a:t>
            </a:r>
            <a:r>
              <a:rPr lang="en-US" altLang="ko-KR" sz="1200" dirty="0"/>
              <a:t>pink, </a:t>
            </a:r>
            <a:r>
              <a:rPr lang="ko-KR" altLang="en-US" sz="1200" dirty="0"/>
              <a:t>다른 요일은 </a:t>
            </a:r>
            <a:r>
              <a:rPr lang="en-US" altLang="ko-KR" sz="1200" dirty="0"/>
              <a:t>gold&lt;/h3&gt;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week = new Array("</a:t>
            </a:r>
            <a:r>
              <a:rPr lang="ko-KR" altLang="en-US" sz="1200" dirty="0"/>
              <a:t>일</a:t>
            </a:r>
            <a:r>
              <a:rPr lang="en-US" altLang="ko-KR" sz="1200" dirty="0"/>
              <a:t>",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월</a:t>
            </a:r>
            <a:r>
              <a:rPr lang="en-US" altLang="ko-KR" sz="1200" dirty="0"/>
              <a:t>",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화</a:t>
            </a:r>
            <a:r>
              <a:rPr lang="en-US" altLang="ko-KR" sz="1200" dirty="0"/>
              <a:t>",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수</a:t>
            </a:r>
            <a:r>
              <a:rPr lang="en-US" altLang="ko-KR" sz="1200" dirty="0"/>
              <a:t>",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목</a:t>
            </a:r>
            <a:r>
              <a:rPr lang="en-US" altLang="ko-KR" sz="1200" dirty="0"/>
              <a:t>",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금</a:t>
            </a:r>
            <a:r>
              <a:rPr lang="en-US" altLang="ko-KR" sz="1200" dirty="0"/>
              <a:t>",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토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current = new Date();</a:t>
            </a:r>
          </a:p>
          <a:p>
            <a:r>
              <a:rPr lang="en-US" altLang="ko-KR" sz="1200" dirty="0"/>
              <a:t>        if(</a:t>
            </a:r>
            <a:r>
              <a:rPr lang="en-US" altLang="ko-KR" sz="1200" dirty="0" err="1"/>
              <a:t>current.getDay</a:t>
            </a:r>
            <a:r>
              <a:rPr lang="en-US" altLang="ko-KR" sz="1200" dirty="0"/>
              <a:t>() == 3)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document.body.style.backgroundColor</a:t>
            </a:r>
            <a:r>
              <a:rPr lang="en-US" altLang="ko-KR" sz="1200" dirty="0"/>
              <a:t> = "pink";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else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document.body.style.backgroundColor</a:t>
            </a:r>
            <a:r>
              <a:rPr lang="en-US" altLang="ko-KR" sz="1200" dirty="0"/>
              <a:t> = "gold";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오늘 </a:t>
            </a:r>
            <a:r>
              <a:rPr lang="en-US" altLang="ko-KR" sz="1200" dirty="0"/>
              <a:t>: ");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current.getDate</a:t>
            </a:r>
            <a:r>
              <a:rPr lang="en-US" altLang="ko-KR" sz="1200" dirty="0"/>
              <a:t>() + "</a:t>
            </a:r>
            <a:r>
              <a:rPr lang="ko-KR" altLang="en-US" sz="1200" dirty="0"/>
              <a:t>일 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(week[</a:t>
            </a:r>
            <a:r>
              <a:rPr lang="en-US" altLang="ko-KR" sz="1200" dirty="0" err="1"/>
              <a:t>current.getDay</a:t>
            </a:r>
            <a:r>
              <a:rPr lang="en-US" altLang="ko-KR" sz="1200" dirty="0"/>
              <a:t>()] + "</a:t>
            </a:r>
            <a:r>
              <a:rPr lang="ko-KR" altLang="en-US" sz="1200" dirty="0"/>
              <a:t>요일</a:t>
            </a:r>
            <a:r>
              <a:rPr lang="en-US" altLang="ko-KR" sz="1200" dirty="0"/>
              <a:t>");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13357" y="1752377"/>
            <a:ext cx="6555729" cy="102188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일요일은 </a:t>
            </a:r>
            <a:r>
              <a:rPr lang="en-US" altLang="ko-KR" sz="1400" dirty="0"/>
              <a:t>0, </a:t>
            </a:r>
            <a:r>
              <a:rPr lang="ko-KR" altLang="en-US" sz="1400" dirty="0"/>
              <a:t>월요일은 </a:t>
            </a:r>
            <a:r>
              <a:rPr lang="en-US" altLang="ko-KR" sz="1400" dirty="0"/>
              <a:t>1, ..</a:t>
            </a:r>
            <a:r>
              <a:rPr lang="ko-KR" altLang="en-US" sz="1400" dirty="0"/>
              <a:t>수요일은 </a:t>
            </a:r>
            <a:r>
              <a:rPr lang="en-US" altLang="ko-KR" sz="1400" dirty="0"/>
              <a:t>3, .. </a:t>
            </a:r>
            <a:r>
              <a:rPr lang="ko-KR" altLang="en-US" sz="1400" dirty="0"/>
              <a:t>토요일은 </a:t>
            </a:r>
            <a:r>
              <a:rPr lang="en-US" altLang="ko-KR" sz="1400" dirty="0"/>
              <a:t>6</a:t>
            </a:r>
            <a:r>
              <a:rPr lang="ko-KR" altLang="en-US" sz="1400" dirty="0"/>
              <a:t>으로 배열에 저장되어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.getDay()</a:t>
            </a:r>
            <a:r>
              <a:rPr lang="ko-KR" altLang="en-US" sz="1400" dirty="0"/>
              <a:t>를 통해 얻는 요일이 </a:t>
            </a:r>
            <a:r>
              <a:rPr lang="en-US" altLang="ko-KR" sz="1400" dirty="0"/>
              <a:t>“</a:t>
            </a:r>
            <a:r>
              <a:rPr lang="ko-KR" altLang="en-US" sz="1400" dirty="0"/>
              <a:t>수</a:t>
            </a:r>
            <a:r>
              <a:rPr lang="en-US" altLang="ko-KR" sz="1400" dirty="0"/>
              <a:t>”</a:t>
            </a:r>
            <a:r>
              <a:rPr lang="ko-KR" altLang="en-US" sz="1400" dirty="0"/>
              <a:t>일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배경 색을 </a:t>
            </a:r>
            <a:r>
              <a:rPr lang="en-US" altLang="ko-KR" sz="1400" dirty="0"/>
              <a:t>“pink”</a:t>
            </a:r>
            <a:r>
              <a:rPr lang="ko-KR" altLang="en-US" sz="1400" dirty="0"/>
              <a:t>로 설정한다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만일 </a:t>
            </a:r>
            <a:r>
              <a:rPr lang="en-US" altLang="ko-KR" sz="1400" dirty="0"/>
              <a:t>“</a:t>
            </a:r>
            <a:r>
              <a:rPr lang="ko-KR" altLang="en-US" sz="1400" dirty="0"/>
              <a:t>수</a:t>
            </a:r>
            <a:r>
              <a:rPr lang="en-US" altLang="ko-KR" sz="1400" dirty="0"/>
              <a:t>”</a:t>
            </a:r>
            <a:r>
              <a:rPr lang="ko-KR" altLang="en-US" sz="1400" dirty="0"/>
              <a:t>가 아닌 다른 요일이면</a:t>
            </a:r>
            <a:r>
              <a:rPr lang="en-US" altLang="ko-KR" sz="1400" dirty="0"/>
              <a:t>, </a:t>
            </a:r>
            <a:r>
              <a:rPr lang="ko-KR" altLang="en-US" sz="1400" dirty="0"/>
              <a:t>배경 색을 </a:t>
            </a:r>
            <a:r>
              <a:rPr lang="en-US" altLang="ko-KR" sz="1400" dirty="0"/>
              <a:t>“gold”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설정한다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77747" y="2774260"/>
            <a:ext cx="3567082" cy="110984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50" y="3149383"/>
            <a:ext cx="2434600" cy="14767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114" y="3145740"/>
            <a:ext cx="2434600" cy="14767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8858E4D-0A61-97A8-0AF0-C6A57022FB1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244829" y="2263319"/>
            <a:ext cx="868528" cy="1065863"/>
          </a:xfrm>
          <a:prstGeom prst="bentConnector3">
            <a:avLst>
              <a:gd name="adj1" fmla="val 7125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6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String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F3DC4F-3B10-1BC0-6173-31982220F225}"/>
              </a:ext>
            </a:extLst>
          </p:cNvPr>
          <p:cNvSpPr txBox="1"/>
          <p:nvPr/>
        </p:nvSpPr>
        <p:spPr>
          <a:xfrm>
            <a:off x="332507" y="1028775"/>
            <a:ext cx="9172219" cy="4200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charAt(index)           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지정된 위치에서 문자 찾기   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indexOf(string)         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지정된 문자의 위치를 왼쪽부터 찾기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lastIndexOf(string)     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지정된 문자의 위치를 오른쪽부터 찾기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substring(index1, index2)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지정된 위치에 있는 문자열 리턴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toLowerCase()           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소문자로 변환하기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toUpperCase()           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대문자로 변환하기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contact(string)         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두 문자열 합치기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slice(start_index, end_index)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문자열의 일부 추출하기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split([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분리자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])                 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문자열 분리하기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substring(start_index, length) 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문자열을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length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만큼 잘라 내기</a:t>
            </a:r>
          </a:p>
        </p:txBody>
      </p:sp>
    </p:spTree>
    <p:extLst>
      <p:ext uri="{BB962C8B-B14F-4D97-AF65-F5344CB8AC3E}">
        <p14:creationId xmlns:p14="http://schemas.microsoft.com/office/powerpoint/2010/main" val="40021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중요한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String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864451"/>
            <a:ext cx="11346873" cy="5356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indexOf(</a:t>
            </a:r>
            <a:r>
              <a:rPr lang="ko-KR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해당 문자가 들어있는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위치 인덱스를 반환 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일치하는 문자가 없으면 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-1 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반환</a:t>
            </a:r>
            <a:endParaRPr lang="en-US" altLang="ko-KR" sz="1600" dirty="0">
              <a:solidFill>
                <a:srgbClr val="43474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43474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lastIndexOf(searchValue[, fromIndex])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indexOf()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와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반대로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뒤에서 부터 시작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하여 일치하는 마지막 인덱스를 반환 </a:t>
            </a:r>
            <a:endParaRPr lang="en-US" altLang="ko-KR" sz="1600" dirty="0">
              <a:solidFill>
                <a:srgbClr val="43474D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일치하는 문자가 없으면 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-1 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반환</a:t>
            </a:r>
            <a:endParaRPr lang="en-US" altLang="ko-KR" sz="1600" dirty="0">
              <a:solidFill>
                <a:srgbClr val="43474D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subString(</a:t>
            </a:r>
            <a:r>
              <a:rPr lang="ko-KR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인수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인수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charAt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은 문자 하나를 읽어내지만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subString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은 문자열을 읽음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첫 번째 인수는 시작 지점 문자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반환 값에 포함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두 번째 인수는 끝 지점 문자 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반환 값에 미포함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1600" dirty="0">
                <a:solidFill>
                  <a:srgbClr val="43474D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43474D"/>
                </a:solidFill>
                <a:latin typeface="Consolas" panose="020B0609020204030204" pitchFamily="49" charset="0"/>
              </a:rPr>
              <a:t>두 번째 인수 이전 문자 까지만 반환</a:t>
            </a:r>
            <a:endParaRPr lang="ko-KR" altLang="en-US" sz="16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7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String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261956" cy="551346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51383"/>
            <a:ext cx="5095702" cy="58169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&lt;html&gt;&lt;head&gt;&lt;title&gt;string </a:t>
            </a:r>
            <a:r>
              <a:rPr lang="ko-KR" altLang="en-US" sz="1200" dirty="0"/>
              <a:t>객체의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활용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&lt;h3&gt;string </a:t>
            </a:r>
            <a:r>
              <a:rPr lang="ko-KR" altLang="en-US" sz="1200" dirty="0"/>
              <a:t>객체의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활용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 = new String("Boys and Girls");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b = "!!";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("a : " + a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("b : " + b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a.charAt</a:t>
            </a:r>
            <a:r>
              <a:rPr lang="en-US" altLang="ko-KR" sz="1200" dirty="0"/>
              <a:t>(0)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a.charAt</a:t>
            </a:r>
            <a:r>
              <a:rPr lang="en-US" altLang="ko-KR" sz="1200" dirty="0"/>
              <a:t>(b,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a.indexOf</a:t>
            </a:r>
            <a:r>
              <a:rPr lang="en-US" altLang="ko-KR" sz="1200" dirty="0"/>
              <a:t>("And")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a.slice</a:t>
            </a:r>
            <a:r>
              <a:rPr lang="en-US" altLang="ko-KR" sz="1200" dirty="0"/>
              <a:t>(5, 8)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a.substr</a:t>
            </a:r>
            <a:r>
              <a:rPr lang="en-US" altLang="ko-KR" sz="1200" dirty="0"/>
              <a:t>(5, 3)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a.toUpperCase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a.replace</a:t>
            </a:r>
            <a:r>
              <a:rPr lang="en-US" altLang="ko-KR" sz="1200" dirty="0"/>
              <a:t>("and", "or")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  kitae  ".trim()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sub = </a:t>
            </a:r>
            <a:r>
              <a:rPr lang="en-US" altLang="ko-KR" sz="1200" dirty="0" err="1"/>
              <a:t>a.split</a:t>
            </a:r>
            <a:r>
              <a:rPr lang="en-US" altLang="ko-KR" sz="1200" dirty="0"/>
              <a:t>(" 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("a</a:t>
            </a:r>
            <a:r>
              <a:rPr lang="ko-KR" altLang="en-US" sz="1200" dirty="0"/>
              <a:t>를 빈칸으로 분리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for(var i=0; i&lt;</a:t>
            </a:r>
            <a:r>
              <a:rPr lang="en-US" altLang="ko-KR" sz="1200" dirty="0" err="1"/>
              <a:t>sub.length</a:t>
            </a:r>
            <a:r>
              <a:rPr lang="en-US" altLang="ko-KR" sz="1200" dirty="0"/>
              <a:t>; i++) {</a:t>
            </a:r>
          </a:p>
          <a:p>
            <a:r>
              <a:rPr lang="en-US" altLang="ko-KR" sz="1200" dirty="0"/>
              <a:t>            document.write("sub" + i + "=" + sub[i]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&gt;String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실행한 후 </a:t>
            </a:r>
            <a:r>
              <a:rPr lang="en-US" altLang="ko-KR" sz="1200" dirty="0"/>
              <a:t>a</a:t>
            </a:r>
            <a:r>
              <a:rPr lang="ko-KR" altLang="en-US" sz="1200" dirty="0"/>
              <a:t>와 </a:t>
            </a:r>
            <a:r>
              <a:rPr lang="en-US" altLang="ko-KR" sz="1200" dirty="0"/>
              <a:t>b</a:t>
            </a:r>
            <a:r>
              <a:rPr lang="ko-KR" altLang="en-US" sz="1200" dirty="0"/>
              <a:t>변함 없음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("a" + a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("b" + b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94465" y="895866"/>
            <a:ext cx="6385560" cy="263738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</a:rPr>
              <a:t>a.charAt(0) : </a:t>
            </a:r>
            <a:r>
              <a:rPr lang="ko-KR" altLang="en-US" sz="1400" b="0" dirty="0">
                <a:effectLst/>
              </a:rPr>
              <a:t>첫 번째 글자 출력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a.charAt(b,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.") : </a:t>
            </a:r>
            <a:r>
              <a:rPr lang="en-US" altLang="ko-KR" sz="1400" b="0" dirty="0">
                <a:effectLst/>
              </a:rPr>
              <a:t>a </a:t>
            </a:r>
            <a:r>
              <a:rPr lang="ko-KR" altLang="en-US" sz="1400" b="0" dirty="0">
                <a:effectLst/>
              </a:rPr>
              <a:t>문자열에 </a:t>
            </a:r>
            <a:r>
              <a:rPr lang="en-US" altLang="ko-KR" sz="1400" b="0" dirty="0">
                <a:effectLst/>
              </a:rPr>
              <a:t>b</a:t>
            </a:r>
            <a:r>
              <a:rPr lang="ko-KR" altLang="en-US" sz="1400" b="0" dirty="0">
                <a:effectLst/>
              </a:rPr>
              <a:t>를 출력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</a:rPr>
              <a:t>a.indesOf(“and") : </a:t>
            </a:r>
            <a:r>
              <a:rPr lang="en-US" altLang="ko-KR" sz="1400" b="0" dirty="0">
                <a:effectLst/>
              </a:rPr>
              <a:t>and</a:t>
            </a:r>
            <a:r>
              <a:rPr lang="ko-KR" altLang="en-US" sz="1400" b="0" dirty="0">
                <a:effectLst/>
              </a:rPr>
              <a:t>가 문장 내 몇 번째에 있는지 출력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a.slice(5, 8)</a:t>
            </a:r>
            <a:r>
              <a:rPr lang="en-US" altLang="ko-KR" sz="1400" b="1" dirty="0">
                <a:effectLst/>
              </a:rPr>
              <a:t> : </a:t>
            </a:r>
            <a:r>
              <a:rPr lang="ko-KR" altLang="en-US" sz="1400" b="0" dirty="0">
                <a:effectLst/>
              </a:rPr>
              <a:t>문자열 잘라서 출력</a:t>
            </a:r>
            <a:r>
              <a:rPr lang="en-US" altLang="ko-KR" sz="1400" b="0" dirty="0">
                <a:effectLst/>
              </a:rPr>
              <a:t>, 6</a:t>
            </a:r>
            <a:r>
              <a:rPr lang="ko-KR" altLang="en-US" sz="1400" b="0" dirty="0">
                <a:effectLst/>
              </a:rPr>
              <a:t>번째 부터 </a:t>
            </a:r>
            <a:r>
              <a:rPr lang="en-US" altLang="ko-KR" sz="1400" b="0" dirty="0">
                <a:effectLst/>
              </a:rPr>
              <a:t>9</a:t>
            </a:r>
            <a:r>
              <a:rPr lang="ko-KR" altLang="en-US" sz="1400" b="0" dirty="0">
                <a:effectLst/>
              </a:rPr>
              <a:t>번째 문자 까지 따로 출력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a.substr(5, 3) </a:t>
            </a:r>
            <a:r>
              <a:rPr lang="en-US" altLang="ko-KR" sz="1400" b="1" dirty="0">
                <a:effectLst/>
              </a:rPr>
              <a:t>: </a:t>
            </a:r>
            <a:r>
              <a:rPr lang="en-US" altLang="ko-KR" sz="1400" b="0" dirty="0">
                <a:effectLst/>
              </a:rPr>
              <a:t>6</a:t>
            </a:r>
            <a:r>
              <a:rPr lang="ko-KR" altLang="en-US" sz="1400" b="0" dirty="0">
                <a:effectLst/>
              </a:rPr>
              <a:t>번째 글자부터 </a:t>
            </a:r>
            <a:r>
              <a:rPr lang="en-US" altLang="ko-KR" sz="1400" b="0" dirty="0">
                <a:effectLst/>
              </a:rPr>
              <a:t>3</a:t>
            </a:r>
            <a:r>
              <a:rPr lang="ko-KR" altLang="en-US" sz="1400" b="0" dirty="0">
                <a:effectLst/>
              </a:rPr>
              <a:t>글자만 따로 출력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a.toUpperCase()</a:t>
            </a:r>
            <a:r>
              <a:rPr lang="en-US" altLang="ko-KR" sz="1400" b="1" dirty="0">
                <a:effectLst/>
              </a:rPr>
              <a:t> : </a:t>
            </a:r>
            <a:r>
              <a:rPr lang="ko-KR" altLang="en-US" sz="1400" b="0" dirty="0">
                <a:effectLst/>
              </a:rPr>
              <a:t>문자열을 모두 대문자로 표시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a.replace("and", "or")</a:t>
            </a:r>
            <a:r>
              <a:rPr lang="en-US" altLang="ko-KR" sz="1400" b="1" dirty="0">
                <a:effectLst/>
              </a:rPr>
              <a:t> : </a:t>
            </a:r>
            <a:r>
              <a:rPr lang="en-US" altLang="ko-KR" sz="1400" b="0" dirty="0">
                <a:effectLst/>
              </a:rPr>
              <a:t>and </a:t>
            </a:r>
            <a:r>
              <a:rPr lang="ko-KR" altLang="en-US" sz="1400" b="0" dirty="0">
                <a:effectLst/>
              </a:rPr>
              <a:t>키워드를 </a:t>
            </a:r>
            <a:r>
              <a:rPr lang="en-US" altLang="ko-KR" sz="1400" dirty="0"/>
              <a:t>or</a:t>
            </a:r>
            <a:r>
              <a:rPr lang="ko-KR" altLang="en-US" sz="1400" b="0" dirty="0">
                <a:effectLst/>
              </a:rPr>
              <a:t> 키워드로 변경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"  kitae  "</a:t>
            </a:r>
            <a:r>
              <a:rPr lang="en-US" altLang="ko-KR" sz="1400" b="1" dirty="0">
                <a:effectLst/>
              </a:rPr>
              <a:t>.trim() : </a:t>
            </a:r>
            <a:r>
              <a:rPr lang="ko-KR" altLang="en-US" sz="1400" b="0" dirty="0">
                <a:effectLst/>
              </a:rPr>
              <a:t>해당 문자열의 양 끝 공백 제거 </a:t>
            </a:r>
            <a:r>
              <a:rPr lang="en-US" altLang="ko-KR" sz="1400" b="0" dirty="0">
                <a:effectLst/>
              </a:rPr>
              <a:t>(</a:t>
            </a:r>
            <a:r>
              <a:rPr lang="ko-KR" altLang="en-US" sz="1400" b="0" dirty="0">
                <a:effectLst/>
              </a:rPr>
              <a:t>문자들 사이 공백은 </a:t>
            </a:r>
            <a:r>
              <a:rPr lang="ko-KR" altLang="en-US" sz="1400" dirty="0"/>
              <a:t>제외</a:t>
            </a:r>
            <a:r>
              <a:rPr lang="en-US" altLang="ko-KR" sz="1400" b="0" dirty="0">
                <a:effectLst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8785" y="2887543"/>
            <a:ext cx="3319541" cy="15097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82822" y="4902087"/>
            <a:ext cx="3384062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/>
              <a:t>a.split</a:t>
            </a:r>
            <a:r>
              <a:rPr lang="en-US" altLang="ko-KR" sz="1400" b="1" dirty="0"/>
              <a:t>(" ") : </a:t>
            </a:r>
            <a:r>
              <a:rPr lang="ko-KR" altLang="en-US" sz="1400" dirty="0"/>
              <a:t>문자열을 빈칸으로 분리 </a:t>
            </a:r>
            <a:r>
              <a:rPr lang="en-US" altLang="ko-KR" sz="1400" dirty="0"/>
              <a:t>(“Boys”, “and”, “Girls” 3</a:t>
            </a:r>
            <a:r>
              <a:rPr lang="ko-KR" altLang="en-US" sz="1400" dirty="0"/>
              <a:t>개로 분리됨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for</a:t>
            </a:r>
            <a:r>
              <a:rPr lang="ko-KR" altLang="en-US" sz="1400" dirty="0"/>
              <a:t>문을 활용하여 </a:t>
            </a:r>
            <a:r>
              <a:rPr lang="en-US" altLang="ko-KR" sz="1400" dirty="0"/>
              <a:t>sub[0]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sub[2]</a:t>
            </a:r>
            <a:r>
              <a:rPr lang="ko-KR" altLang="en-US" sz="1400" dirty="0"/>
              <a:t>로 분리된 문자열을 출력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8785" y="4533690"/>
            <a:ext cx="4637985" cy="15241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8B75D7A-EFDA-AEF3-828D-BBDAE7A9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674" y="3613563"/>
            <a:ext cx="3273141" cy="107883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28AEC8C-4C74-4E36-26FF-FFF6F484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42" y="4902086"/>
            <a:ext cx="2396188" cy="134737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8DBED86-1178-6A95-931F-47F27232EB12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4018326" y="2214561"/>
            <a:ext cx="1576139" cy="142784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DCAAE96-E63D-F145-E5CE-2C870314450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5336770" y="5295784"/>
            <a:ext cx="346052" cy="27866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9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Math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F3DC4F-3B10-1BC0-6173-31982220F225}"/>
              </a:ext>
            </a:extLst>
          </p:cNvPr>
          <p:cNvSpPr txBox="1"/>
          <p:nvPr/>
        </p:nvSpPr>
        <p:spPr>
          <a:xfrm>
            <a:off x="332508" y="1028775"/>
            <a:ext cx="93232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수학 계산을 위한 프로퍼티와 메소드 제공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new Math()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로 객체 생성하지 않고 사용</a:t>
            </a:r>
            <a:endParaRPr lang="en-US" altLang="ko-KR" sz="1800" dirty="0">
              <a:solidFill>
                <a:srgbClr val="43474D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Math.min(), Math.max(), Math.random(), Math.round(), Math.floor(), Math.ceil(), Math.sin()</a:t>
            </a:r>
          </a:p>
          <a:p>
            <a:pPr>
              <a:lnSpc>
                <a:spcPct val="150000"/>
              </a:lnSpc>
            </a:pPr>
            <a:br>
              <a:rPr lang="ko-KR" altLang="en-US" sz="18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Math.random() : 0~1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보다 작은 랜덤 한 실수 리턴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Mathr.floor(m) : m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의 소수점 이하를 제거한 정수 리턴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ko-KR" altLang="en-US" sz="1800" dirty="0">
                <a:solidFill>
                  <a:srgbClr val="AEB2B2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ex) 0~99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까지 랜덤 한 정수를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개 만드는 코드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for(i=0; i&lt;10; i++){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var m = Math.random()*100 //m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0~99.999 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보다 작은 실수 난수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var n = Math.floor(m)    //m</a:t>
            </a:r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에서 소수점 이하를 제거한 정수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(0~99)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document.write(n + " ")</a:t>
            </a:r>
            <a:endParaRPr lang="ko-KR" altLang="en-US" sz="1800" dirty="0">
              <a:solidFill>
                <a:srgbClr val="AEB2B2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43474D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800" dirty="0">
                <a:solidFill>
                  <a:srgbClr val="43474D"/>
                </a:solidFill>
                <a:latin typeface="Consolas" panose="020B0609020204030204" pitchFamily="49" charset="0"/>
              </a:rPr>
              <a:t>}</a:t>
            </a:r>
            <a:endParaRPr lang="ko-KR" altLang="en-US" sz="1800" b="0" dirty="0">
              <a:solidFill>
                <a:srgbClr val="AEB2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9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52" y="4111457"/>
            <a:ext cx="2443668" cy="1281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45" y="5511227"/>
            <a:ext cx="2443668" cy="79793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185" y="4102160"/>
            <a:ext cx="2443668" cy="126671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185" y="5502838"/>
            <a:ext cx="2443668" cy="78795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Math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518434" cy="540644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5467948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&lt;title&gt;Math()</a:t>
            </a:r>
            <a:r>
              <a:rPr lang="ko-KR" altLang="en-US" sz="1200" dirty="0"/>
              <a:t>를 활용한 구구단 연습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randomInt() {</a:t>
            </a:r>
          </a:p>
          <a:p>
            <a:r>
              <a:rPr lang="en-US" altLang="ko-KR" sz="1200" dirty="0"/>
              <a:t>            return </a:t>
            </a:r>
            <a:r>
              <a:rPr lang="en-US" altLang="ko-KR" sz="1200" dirty="0" err="1"/>
              <a:t>Math.floor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()*9 + 1);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&lt;h3&gt;Math()</a:t>
            </a:r>
            <a:r>
              <a:rPr lang="ko-KR" altLang="en-US" sz="1200" dirty="0"/>
              <a:t>를 활용한 구구단 연습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ques = randomInt() + "*" + randomInt();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user = prompt(ques + "</a:t>
            </a:r>
            <a:r>
              <a:rPr lang="ko-KR" altLang="en-US" sz="1200" dirty="0"/>
              <a:t>의 답은</a:t>
            </a:r>
            <a:r>
              <a:rPr lang="en-US" altLang="ko-KR" sz="1200" dirty="0"/>
              <a:t>??",</a:t>
            </a:r>
            <a:r>
              <a:rPr lang="ko-KR" altLang="en-US" sz="1200" dirty="0"/>
              <a:t> </a:t>
            </a:r>
            <a:r>
              <a:rPr lang="en-US" altLang="ko-KR" sz="1200" dirty="0"/>
              <a:t>0);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if(user == null)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연습을 종료합니다</a:t>
            </a:r>
            <a:r>
              <a:rPr lang="en-US" altLang="ko-KR" sz="1200" dirty="0"/>
              <a:t>.");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(ques);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ans</a:t>
            </a:r>
            <a:r>
              <a:rPr lang="en-US" altLang="ko-KR" sz="1200" dirty="0"/>
              <a:t> == user) {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정답</a:t>
            </a:r>
            <a:r>
              <a:rPr lang="en-US" altLang="ko-KR" sz="1200" dirty="0"/>
              <a:t>!");}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오답</a:t>
            </a:r>
            <a:r>
              <a:rPr lang="en-US" altLang="ko-KR" sz="1200" dirty="0"/>
              <a:t>..");</a:t>
            </a:r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(ques + "=" + "&lt;strong&gt;" + </a:t>
            </a:r>
            <a:r>
              <a:rPr lang="en-US" altLang="ko-KR" sz="1200" dirty="0" err="1"/>
              <a:t>ans</a:t>
            </a:r>
            <a:r>
              <a:rPr lang="en-US" altLang="ko-KR" sz="1200" dirty="0"/>
              <a:t> + "&lt;/strong&gt;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37263" y="866174"/>
            <a:ext cx="3487986" cy="10215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effectLst/>
              </a:rPr>
              <a:t>Math.random</a:t>
            </a:r>
            <a:r>
              <a:rPr lang="en-US" altLang="ko-KR" sz="1400" b="1" dirty="0">
                <a:effectLst/>
              </a:rPr>
              <a:t>()*9 + 1</a:t>
            </a:r>
            <a:r>
              <a:rPr lang="ko-KR" altLang="en-US" sz="1400" dirty="0">
                <a:effectLst/>
              </a:rPr>
              <a:t>로</a:t>
            </a:r>
            <a:r>
              <a:rPr lang="ko-KR" altLang="en-US" sz="1400" b="1" dirty="0">
                <a:effectLst/>
              </a:rPr>
              <a:t> </a:t>
            </a:r>
            <a:r>
              <a:rPr lang="ko-KR" altLang="en-US" sz="1400" b="0" dirty="0">
                <a:effectLst/>
              </a:rPr>
              <a:t>난수를 생성하고 </a:t>
            </a:r>
            <a:r>
              <a:rPr lang="en-US" altLang="ko-KR" sz="1400" b="1" dirty="0">
                <a:effectLst/>
              </a:rPr>
              <a:t>Math.floor()</a:t>
            </a:r>
            <a:r>
              <a:rPr lang="ko-KR" altLang="en-US" sz="1400" dirty="0">
                <a:effectLst/>
              </a:rPr>
              <a:t>로 </a:t>
            </a:r>
            <a:r>
              <a:rPr lang="ko-KR" altLang="en-US" sz="1400" b="0" dirty="0">
                <a:effectLst/>
              </a:rPr>
              <a:t>소수점 이하를 제거하여   </a:t>
            </a:r>
            <a:r>
              <a:rPr lang="en-US" altLang="ko-KR" sz="1400" b="0" dirty="0">
                <a:effectLst/>
              </a:rPr>
              <a:t>1</a:t>
            </a:r>
            <a:r>
              <a:rPr lang="ko-KR" altLang="en-US" sz="1400" b="0" dirty="0">
                <a:effectLst/>
              </a:rPr>
              <a:t>부터 </a:t>
            </a:r>
            <a:r>
              <a:rPr lang="en-US" altLang="ko-KR" sz="1400" b="0" dirty="0">
                <a:effectLst/>
              </a:rPr>
              <a:t>10</a:t>
            </a:r>
            <a:r>
              <a:rPr lang="ko-KR" altLang="en-US" sz="1400" b="0" dirty="0">
                <a:effectLst/>
              </a:rPr>
              <a:t>까지의 난수가 생성됨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147" y="1864489"/>
            <a:ext cx="2915516" cy="5295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67154" y="2016016"/>
            <a:ext cx="5858592" cy="6987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변수 </a:t>
            </a:r>
            <a:r>
              <a:rPr lang="en-US" altLang="ko-KR" sz="1400" dirty="0"/>
              <a:t>ques</a:t>
            </a:r>
            <a:r>
              <a:rPr lang="ko-KR" altLang="en-US" sz="1400" dirty="0"/>
              <a:t>에는 랜덤 난수 두 개를 생성하고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두 수의 곱을 문자열로 입력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user</a:t>
            </a:r>
            <a:r>
              <a:rPr lang="ko-KR" altLang="en-US" sz="1400" dirty="0"/>
              <a:t>에는 사용자가 입력하는 답을 저장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147" y="3283527"/>
            <a:ext cx="2915516" cy="4094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67154" y="2849767"/>
            <a:ext cx="5307699" cy="10215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취소버튼을 누르면 연습을 종료 시킨다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eval(ques)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수식을 계산한 값과 입력된 값을 비교한 후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일치하면 </a:t>
            </a:r>
            <a:r>
              <a:rPr lang="en-US" altLang="ko-KR" sz="1400" dirty="0"/>
              <a:t>“</a:t>
            </a:r>
            <a:r>
              <a:rPr lang="ko-KR" altLang="en-US" sz="1400" dirty="0"/>
              <a:t>정답</a:t>
            </a:r>
            <a:r>
              <a:rPr lang="en-US" altLang="ko-KR" sz="1400" dirty="0"/>
              <a:t>!”</a:t>
            </a:r>
            <a:r>
              <a:rPr lang="ko-KR" altLang="en-US" sz="1400" dirty="0"/>
              <a:t>을</a:t>
            </a:r>
            <a:r>
              <a:rPr lang="en-US" altLang="ko-KR" sz="1400" dirty="0"/>
              <a:t>,</a:t>
            </a:r>
            <a:r>
              <a:rPr lang="ko-KR" altLang="en-US" sz="1400" dirty="0"/>
              <a:t> 다르면 </a:t>
            </a:r>
            <a:r>
              <a:rPr lang="en-US" altLang="ko-KR" sz="1400" dirty="0"/>
              <a:t>“</a:t>
            </a:r>
            <a:r>
              <a:rPr lang="ko-KR" altLang="en-US" sz="1400" dirty="0"/>
              <a:t>오답</a:t>
            </a:r>
            <a:r>
              <a:rPr lang="en-US" altLang="ko-KR" sz="1400" dirty="0"/>
              <a:t>..”</a:t>
            </a:r>
            <a:r>
              <a:rPr lang="ko-KR" altLang="en-US" sz="1400" dirty="0"/>
              <a:t>과 수식</a:t>
            </a:r>
            <a:r>
              <a:rPr lang="en-US" altLang="ko-KR" sz="1400" dirty="0"/>
              <a:t>=</a:t>
            </a:r>
            <a:r>
              <a:rPr lang="ko-KR" altLang="en-US" sz="1400" dirty="0"/>
              <a:t>정답을 함께 출력한다</a:t>
            </a:r>
            <a:r>
              <a:rPr lang="en-US" altLang="ko-KR" sz="1400" dirty="0"/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147" y="3687779"/>
            <a:ext cx="4961056" cy="19981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55EEF7B-87DC-279D-A8FB-CF81B58CA5C2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632663" y="1376955"/>
            <a:ext cx="2504600" cy="75232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D14F26-72F8-3197-554E-E200ED4A977E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3632663" y="2365375"/>
            <a:ext cx="2534491" cy="1122897"/>
          </a:xfrm>
          <a:prstGeom prst="bentConnector3">
            <a:avLst>
              <a:gd name="adj1" fmla="val 6588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8ED2462-EEBB-0128-E8A0-6942CB4AB93E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5678203" y="3360548"/>
            <a:ext cx="488951" cy="132629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5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new Object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561214" cy="540175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5394960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&lt;html&gt;&lt;head&gt;&lt;title&gt;new Object()</a:t>
            </a:r>
            <a:r>
              <a:rPr lang="ko-KR" altLang="en-US" sz="1200" dirty="0"/>
              <a:t>로 사용자 객체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inquiry() {return </a:t>
            </a:r>
            <a:r>
              <a:rPr lang="en-US" altLang="ko-KR" sz="1200" dirty="0" err="1"/>
              <a:t>this.balance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    function deposit(money) {</a:t>
            </a:r>
            <a:r>
              <a:rPr lang="en-US" altLang="ko-KR" sz="1200" dirty="0" err="1"/>
              <a:t>this.balance</a:t>
            </a:r>
            <a:r>
              <a:rPr lang="en-US" altLang="ko-KR" sz="1200" dirty="0"/>
              <a:t> += money;}</a:t>
            </a:r>
          </a:p>
          <a:p>
            <a:r>
              <a:rPr lang="en-US" altLang="ko-KR" sz="1200" dirty="0"/>
              <a:t>        function withdraw(money) {</a:t>
            </a:r>
            <a:r>
              <a:rPr lang="en-US" altLang="ko-KR" sz="1200" dirty="0" err="1"/>
              <a:t>this.balance</a:t>
            </a:r>
            <a:r>
              <a:rPr lang="en-US" altLang="ko-KR" sz="1200" dirty="0"/>
              <a:t> -= money;}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account = new Object(); 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account.owner</a:t>
            </a:r>
            <a:r>
              <a:rPr lang="en-US" altLang="ko-KR" sz="1200" dirty="0"/>
              <a:t> = "</a:t>
            </a:r>
            <a:r>
              <a:rPr lang="ko-KR" altLang="en-US" sz="1200" dirty="0" err="1"/>
              <a:t>대장동</a:t>
            </a:r>
            <a:r>
              <a:rPr lang="en-US" altLang="ko-KR" sz="1200" dirty="0"/>
              <a:t>";</a:t>
            </a:r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 err="1"/>
              <a:t>account.code</a:t>
            </a:r>
            <a:r>
              <a:rPr lang="en-US" altLang="ko-KR" sz="1200" dirty="0"/>
              <a:t> = "1111";      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account.balance</a:t>
            </a:r>
            <a:r>
              <a:rPr lang="en-US" altLang="ko-KR" sz="1200" dirty="0"/>
              <a:t> = 35000;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account.inquiry</a:t>
            </a:r>
            <a:r>
              <a:rPr lang="en-US" altLang="ko-KR" sz="1200" dirty="0"/>
              <a:t> = inquiry;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account.deposit</a:t>
            </a:r>
            <a:r>
              <a:rPr lang="en-US" altLang="ko-KR" sz="1200" dirty="0"/>
              <a:t> = deposit;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account.withdraw</a:t>
            </a:r>
            <a:r>
              <a:rPr lang="en-US" altLang="ko-KR" sz="1200" dirty="0"/>
              <a:t> = withdraw;    </a:t>
            </a:r>
          </a:p>
          <a:p>
            <a:r>
              <a:rPr lang="en-US" altLang="ko-KR" sz="1200" dirty="0"/>
              <a:t>    &lt;/script&gt;&lt;/head&gt;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&lt;h3&gt;new Object()</a:t>
            </a:r>
            <a:r>
              <a:rPr lang="ko-KR" altLang="en-US" sz="1200" dirty="0"/>
              <a:t>로 사용자 객체 만들기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("account : 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account.owner</a:t>
            </a:r>
            <a:r>
              <a:rPr lang="en-US" altLang="ko-KR" sz="1200" dirty="0"/>
              <a:t> + ", 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account.code</a:t>
            </a:r>
            <a:r>
              <a:rPr lang="en-US" altLang="ko-KR" sz="1200" dirty="0"/>
              <a:t> + ", 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account.balance</a:t>
            </a:r>
            <a:r>
              <a:rPr lang="en-US" altLang="ko-KR" sz="1200" dirty="0"/>
              <a:t> + "</a:t>
            </a:r>
            <a:r>
              <a:rPr lang="ko-KR" altLang="en-US" sz="1200" dirty="0"/>
              <a:t>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account.deposit</a:t>
            </a:r>
            <a:r>
              <a:rPr lang="en-US" altLang="ko-KR" sz="1200" dirty="0"/>
              <a:t>(10000); 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("10000</a:t>
            </a:r>
            <a:r>
              <a:rPr lang="ko-KR" altLang="en-US" sz="1200" dirty="0"/>
              <a:t>원 저금 후 잔액은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account.inquiry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account.withdraw</a:t>
            </a:r>
            <a:r>
              <a:rPr lang="en-US" altLang="ko-KR" sz="1200" dirty="0"/>
              <a:t>(5000); 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("5000</a:t>
            </a:r>
            <a:r>
              <a:rPr lang="ko-KR" altLang="en-US" sz="1200" dirty="0"/>
              <a:t>원 인출 후 잔액은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account.inquiry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&lt;/script&gt;&lt;/body&gt;&lt;/html&gt;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3616" y="882440"/>
            <a:ext cx="5502468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inquiry(), deposit(money), withdraw(money)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함수를 정의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0268" y="1456120"/>
            <a:ext cx="3570788" cy="6137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24" y="4760382"/>
            <a:ext cx="3095625" cy="153659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1659" y="1425117"/>
            <a:ext cx="5066240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new Object()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사용자 객체를 만들고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계좌 주인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코드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잔액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프로퍼티를 생성하고 초기화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0268" y="2221703"/>
            <a:ext cx="1983056" cy="7691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1658" y="2358329"/>
            <a:ext cx="5661019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object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변수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account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에 위에서 정의해둔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inquiry, deposit, withdraw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없이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메소드를 작성한다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0268" y="3117273"/>
            <a:ext cx="2124372" cy="547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1657" y="3289282"/>
            <a:ext cx="5394961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객체를 활용하여 각 프로퍼티에 </a:t>
            </a:r>
            <a:r>
              <a:rPr lang="ko-KR" altLang="en-US" sz="1400" dirty="0">
                <a:latin typeface="Consolas" panose="020B0609020204030204" pitchFamily="49" charset="0"/>
              </a:rPr>
              <a:t>입력되어 </a:t>
            </a:r>
            <a:r>
              <a:rPr lang="ko-KR" altLang="en-US" sz="1400">
                <a:latin typeface="Consolas" panose="020B0609020204030204" pitchFamily="49" charset="0"/>
              </a:rPr>
              <a:t>있는 </a:t>
            </a:r>
            <a:r>
              <a:rPr lang="ko-KR" altLang="en-US" sz="1400" b="0">
                <a:effectLst/>
                <a:latin typeface="Consolas" panose="020B0609020204030204" pitchFamily="49" charset="0"/>
              </a:rPr>
              <a:t>데이터를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출력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0268" y="4420053"/>
            <a:ext cx="3105274" cy="758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11657" y="3829362"/>
            <a:ext cx="5066242" cy="6987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account.deposit(10000);</a:t>
            </a:r>
            <a:r>
              <a:rPr lang="ko-KR" altLang="en-US" sz="1400" dirty="0"/>
              <a:t>으로 </a:t>
            </a:r>
            <a:r>
              <a:rPr lang="en-US" altLang="ko-KR" sz="1400" dirty="0"/>
              <a:t>balance</a:t>
            </a:r>
            <a:r>
              <a:rPr lang="ko-KR" altLang="en-US" sz="1400" dirty="0"/>
              <a:t>값에 </a:t>
            </a:r>
            <a:r>
              <a:rPr lang="en-US" altLang="ko-KR" sz="1400" dirty="0"/>
              <a:t>10000</a:t>
            </a:r>
            <a:r>
              <a:rPr lang="ko-KR" altLang="en-US" sz="1400" dirty="0"/>
              <a:t>을 더하고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account.inquiry()</a:t>
            </a:r>
            <a:r>
              <a:rPr lang="ko-KR" altLang="en-US" sz="1400" dirty="0"/>
              <a:t>로 바뀐 </a:t>
            </a:r>
            <a:r>
              <a:rPr lang="en-US" altLang="ko-KR" sz="1400" dirty="0"/>
              <a:t>balance</a:t>
            </a:r>
            <a:r>
              <a:rPr lang="ko-KR" altLang="en-US" sz="1400" dirty="0"/>
              <a:t>값을 반환하여 출력한다</a:t>
            </a:r>
            <a:r>
              <a:rPr lang="en-US" altLang="ko-KR" sz="1400" dirty="0"/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6736" y="5315778"/>
            <a:ext cx="4886041" cy="758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9C4E0E1-F4DC-DFF7-410D-C8D8ACDF4F2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281056" y="1036329"/>
            <a:ext cx="1832560" cy="726666"/>
          </a:xfrm>
          <a:prstGeom prst="bentConnector3">
            <a:avLst>
              <a:gd name="adj1" fmla="val 2344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B296EE3-512F-E29B-AD06-982454C5EEC4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2693324" y="1776400"/>
            <a:ext cx="3418335" cy="829857"/>
          </a:xfrm>
          <a:prstGeom prst="bentConnector3">
            <a:avLst>
              <a:gd name="adj1" fmla="val 64431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2605498-DE2C-E497-D1C5-EC48351F46EA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834640" y="2709612"/>
            <a:ext cx="3277018" cy="681408"/>
          </a:xfrm>
          <a:prstGeom prst="bentConnector3">
            <a:avLst>
              <a:gd name="adj1" fmla="val 692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394382C-850A-7EC0-9885-877F585CCD1A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3815542" y="3443171"/>
            <a:ext cx="2296115" cy="1356270"/>
          </a:xfrm>
          <a:prstGeom prst="bentConnector3">
            <a:avLst>
              <a:gd name="adj1" fmla="val 6899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8062209-2634-54C9-C7FE-9DD2632F71F8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5602777" y="4178721"/>
            <a:ext cx="508880" cy="151644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0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2373</Words>
  <Application>Microsoft Office PowerPoint</Application>
  <PresentationFormat>와이드스크린</PresentationFormat>
  <Paragraphs>273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notokr</vt:lpstr>
      <vt:lpstr>나눔스퀘어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295</cp:revision>
  <dcterms:created xsi:type="dcterms:W3CDTF">2019-12-23T00:32:35Z</dcterms:created>
  <dcterms:modified xsi:type="dcterms:W3CDTF">2022-07-27T14:10:48Z</dcterms:modified>
</cp:coreProperties>
</file>