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78" r:id="rId3"/>
    <p:sldId id="479" r:id="rId4"/>
    <p:sldId id="485" r:id="rId5"/>
    <p:sldId id="450" r:id="rId6"/>
    <p:sldId id="486" r:id="rId7"/>
    <p:sldId id="480" r:id="rId8"/>
    <p:sldId id="487" r:id="rId9"/>
    <p:sldId id="481" r:id="rId10"/>
    <p:sldId id="488" r:id="rId11"/>
    <p:sldId id="482" r:id="rId12"/>
    <p:sldId id="25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2B0"/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0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7" y="2490281"/>
            <a:ext cx="3296095" cy="1969770"/>
            <a:chOff x="4447957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221005_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5003505" y="2537279"/>
              <a:ext cx="21850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여러 개 생성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71D998-0A11-16D5-EF4B-9B3D318D270C}"/>
              </a:ext>
            </a:extLst>
          </p:cNvPr>
          <p:cNvSpPr txBox="1"/>
          <p:nvPr/>
        </p:nvSpPr>
        <p:spPr>
          <a:xfrm>
            <a:off x="415635" y="1254975"/>
            <a:ext cx="590794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InstanceEx03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Robot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Robot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setProductYear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2017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setProductName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"Emmet"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"r1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ko-KR" altLang="en-US" sz="12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생산년도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getProductYear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"r1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제품명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r1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getProductName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Robot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Robot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setProductYear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2022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setProductName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"HTML"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"r2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ko-KR" altLang="en-US" sz="1200" b="1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생산년도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getProductYear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"r2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제품명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getProductName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Robot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setProductYear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2032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dirty="0">
              <a:solidFill>
                <a:srgbClr val="1290C3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Robot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u="sng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r3</a:t>
            </a:r>
            <a:r>
              <a:rPr lang="en-US" altLang="ko-KR" sz="12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u="sng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r2</a:t>
            </a:r>
            <a:r>
              <a:rPr lang="en-US" altLang="ko-KR" sz="12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AEFDC-35D5-FA59-DBE1-7F1EFF515B99}"/>
              </a:ext>
            </a:extLst>
          </p:cNvPr>
          <p:cNvSpPr txBox="1"/>
          <p:nvPr/>
        </p:nvSpPr>
        <p:spPr>
          <a:xfrm>
            <a:off x="6642706" y="1063845"/>
            <a:ext cx="512847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Robot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r1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제조년월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값을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3AB259-B400-EFFD-8993-58BB6E23A86E}"/>
              </a:ext>
            </a:extLst>
          </p:cNvPr>
          <p:cNvSpPr/>
          <p:nvPr/>
        </p:nvSpPr>
        <p:spPr>
          <a:xfrm>
            <a:off x="1395983" y="2017714"/>
            <a:ext cx="2102226" cy="574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F3146BE-43A8-E6DB-1836-A8B8241ED316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3498209" y="1412370"/>
            <a:ext cx="3144497" cy="892586"/>
          </a:xfrm>
          <a:prstGeom prst="bentConnector3">
            <a:avLst>
              <a:gd name="adj1" fmla="val 7694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8AA892-8AD7-C5FE-22C1-6EDE11DDE544}"/>
              </a:ext>
            </a:extLst>
          </p:cNvPr>
          <p:cNvSpPr txBox="1"/>
          <p:nvPr/>
        </p:nvSpPr>
        <p:spPr>
          <a:xfrm>
            <a:off x="6642092" y="1951076"/>
            <a:ext cx="481985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Robot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또다른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r2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제조년월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에도 메서드로 값을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5AA2ED-3D7D-69E9-5205-23F3C058445F}"/>
              </a:ext>
            </a:extLst>
          </p:cNvPr>
          <p:cNvSpPr/>
          <p:nvPr/>
        </p:nvSpPr>
        <p:spPr>
          <a:xfrm>
            <a:off x="1395983" y="3301024"/>
            <a:ext cx="2035114" cy="574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30AF6D7-5CD7-A5FF-ECDD-B4A3759BCC5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3431097" y="2299601"/>
            <a:ext cx="3210995" cy="1288665"/>
          </a:xfrm>
          <a:prstGeom prst="bentConnector3">
            <a:avLst>
              <a:gd name="adj1" fmla="val 8736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0C463E-5E84-AEF2-8985-06F1E1BD4FD6}"/>
              </a:ext>
            </a:extLst>
          </p:cNvPr>
          <p:cNvSpPr txBox="1"/>
          <p:nvPr/>
        </p:nvSpPr>
        <p:spPr>
          <a:xfrm>
            <a:off x="6642092" y="4342981"/>
            <a:ext cx="512846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저장한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변수가 없으므로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 수 없고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Garbage Collector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삭제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065111-E894-C5DE-0CBC-A5821FFE8C22}"/>
              </a:ext>
            </a:extLst>
          </p:cNvPr>
          <p:cNvSpPr/>
          <p:nvPr/>
        </p:nvSpPr>
        <p:spPr>
          <a:xfrm>
            <a:off x="1395982" y="4584334"/>
            <a:ext cx="2563621" cy="216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7FFBB51-20A7-B501-C426-F88955CCFDE0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3959603" y="4691506"/>
            <a:ext cx="2682489" cy="8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CF27CE5C-8480-7BEF-D16E-5974EC53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092" y="2823992"/>
            <a:ext cx="2200275" cy="14001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778D88-CF7E-B7CE-70E9-11055D2545B6}"/>
              </a:ext>
            </a:extLst>
          </p:cNvPr>
          <p:cNvSpPr/>
          <p:nvPr/>
        </p:nvSpPr>
        <p:spPr>
          <a:xfrm>
            <a:off x="1395982" y="4949365"/>
            <a:ext cx="2563621" cy="216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BDC0EA7-E5F3-49F3-88A6-39139F82424B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3959603" y="5057419"/>
            <a:ext cx="2683103" cy="57837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8EBB31B-562B-984C-EB5A-E26D046AA109}"/>
              </a:ext>
            </a:extLst>
          </p:cNvPr>
          <p:cNvSpPr txBox="1"/>
          <p:nvPr/>
        </p:nvSpPr>
        <p:spPr>
          <a:xfrm>
            <a:off x="6642706" y="5287265"/>
            <a:ext cx="527347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r3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참조변수를 선언하고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생성하지 않았지만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주소를 입력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r3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호출하면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주소로 이동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501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참조형 매개변수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0F90A53-1EC5-390A-0EF3-AE558DB99DD5}"/>
              </a:ext>
            </a:extLst>
          </p:cNvPr>
          <p:cNvSpPr txBox="1"/>
          <p:nvPr/>
        </p:nvSpPr>
        <p:spPr>
          <a:xfrm>
            <a:off x="415635" y="1061813"/>
            <a:ext cx="5448270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InstanceEx04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newYear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나이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++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"main method 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 시작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hong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u="sng" dirty="0">
                <a:solidFill>
                  <a:srgbClr val="66AFF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hong</a:t>
            </a:r>
            <a:r>
              <a:rPr lang="en-US" altLang="ko-KR" sz="12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u="sng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u="sng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u="sng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u="sng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200" u="sng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u="sng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park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park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park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 err="1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박보검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newYear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홍길동의 내년 나이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hong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newYear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newYear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park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박보검의 내년 나이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park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EB632D-65F9-3A8A-E733-23728779E171}"/>
              </a:ext>
            </a:extLst>
          </p:cNvPr>
          <p:cNvSpPr txBox="1"/>
          <p:nvPr/>
        </p:nvSpPr>
        <p:spPr>
          <a:xfrm>
            <a:off x="6091455" y="2382245"/>
            <a:ext cx="480324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park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멤버 변수에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저장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9ECAE3-9AC8-C1EF-B618-7C932601CD1F}"/>
              </a:ext>
            </a:extLst>
          </p:cNvPr>
          <p:cNvSpPr/>
          <p:nvPr/>
        </p:nvSpPr>
        <p:spPr>
          <a:xfrm>
            <a:off x="1401171" y="2752736"/>
            <a:ext cx="2264817" cy="574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C3ABF25-EA93-3DF8-47AB-7B2C6DE05D68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3665988" y="2730770"/>
            <a:ext cx="2425467" cy="30920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3476AAC-6D35-4765-F463-C0AE79F84FF7}"/>
              </a:ext>
            </a:extLst>
          </p:cNvPr>
          <p:cNvSpPr/>
          <p:nvPr/>
        </p:nvSpPr>
        <p:spPr>
          <a:xfrm>
            <a:off x="1401171" y="3476929"/>
            <a:ext cx="2264817" cy="574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A8F51AB-04AF-627E-59D8-39FE3849672C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3665988" y="2730770"/>
            <a:ext cx="2425467" cy="103340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036464-C295-03BE-F451-A140F470A8A1}"/>
              </a:ext>
            </a:extLst>
          </p:cNvPr>
          <p:cNvSpPr txBox="1"/>
          <p:nvPr/>
        </p:nvSpPr>
        <p:spPr>
          <a:xfrm>
            <a:off x="6091456" y="3338076"/>
            <a:ext cx="509106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hong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newYear()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인수로 전달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나이는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이름은 홍길동이 출력된다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종료된 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값은 후 증가 되어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FB1196-60EC-03EF-10B4-7CDC5E90D677}"/>
              </a:ext>
            </a:extLst>
          </p:cNvPr>
          <p:cNvSpPr/>
          <p:nvPr/>
        </p:nvSpPr>
        <p:spPr>
          <a:xfrm>
            <a:off x="1401170" y="4209510"/>
            <a:ext cx="4309517" cy="405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89BBB3E-5C2D-6E9C-3561-6910238F1CEB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5710687" y="3848184"/>
            <a:ext cx="380769" cy="56413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0FCBFAB-C035-BE9B-BDF3-B733CA31C7D1}"/>
              </a:ext>
            </a:extLst>
          </p:cNvPr>
          <p:cNvSpPr txBox="1"/>
          <p:nvPr/>
        </p:nvSpPr>
        <p:spPr>
          <a:xfrm>
            <a:off x="6091455" y="1148236"/>
            <a:ext cx="5684909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newYear(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참조형 변수를 매개변수로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매개변수로 들어온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출력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기능을 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출력한 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후 증가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35D70E-3693-49B0-AA7F-993ACE8B5F7A}"/>
              </a:ext>
            </a:extLst>
          </p:cNvPr>
          <p:cNvSpPr/>
          <p:nvPr/>
        </p:nvSpPr>
        <p:spPr>
          <a:xfrm>
            <a:off x="920556" y="1290708"/>
            <a:ext cx="4108644" cy="736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797E434-1022-E96B-A46F-800E39BD0F3A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 flipV="1">
            <a:off x="5029200" y="1658344"/>
            <a:ext cx="1062255" cy="61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F120A90-4C13-FDD9-A765-41F7366B02E5}"/>
              </a:ext>
            </a:extLst>
          </p:cNvPr>
          <p:cNvSpPr txBox="1"/>
          <p:nvPr/>
        </p:nvSpPr>
        <p:spPr>
          <a:xfrm>
            <a:off x="6091455" y="4600295"/>
            <a:ext cx="5091069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생성이 인수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전달되어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newYear(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진입 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객체와 참조 변수를 생성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새로 생성된 객체의 멤버 변수 값들은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 되지 않아 나이는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출력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7501C9-72D2-5678-D74A-7EF8843371D9}"/>
              </a:ext>
            </a:extLst>
          </p:cNvPr>
          <p:cNvSpPr/>
          <p:nvPr/>
        </p:nvSpPr>
        <p:spPr>
          <a:xfrm>
            <a:off x="1401170" y="4744258"/>
            <a:ext cx="1816483" cy="232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C8AEC2F-02F0-1707-6706-F84699B462AE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>
          <a:xfrm>
            <a:off x="3217653" y="4860358"/>
            <a:ext cx="2873802" cy="41162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5635" y="1107996"/>
            <a:ext cx="5677594" cy="3946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 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메서드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setter, getter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참조형 매개변수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참조형 반환 타입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5" y="908912"/>
            <a:ext cx="7713297" cy="330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]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사용자가 만들어서 사용하는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자료형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대문자로 시작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숫자로 시작하면 안된다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내에는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메서드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자료형에 맞게 생성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메서드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자체가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초기화 되어 있지 않으면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혹은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자동으로 초기화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C558D2B-C698-655C-37BE-FE90E6A32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20443"/>
              </p:ext>
            </p:extLst>
          </p:nvPr>
        </p:nvGraphicFramePr>
        <p:xfrm>
          <a:off x="415635" y="3996277"/>
          <a:ext cx="866396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086">
                  <a:extLst>
                    <a:ext uri="{9D8B030D-6E8A-4147-A177-3AD203B41FA5}">
                      <a16:colId xmlns:a16="http://schemas.microsoft.com/office/drawing/2014/main" val="1194645278"/>
                    </a:ext>
                  </a:extLst>
                </a:gridCol>
                <a:gridCol w="1387718">
                  <a:extLst>
                    <a:ext uri="{9D8B030D-6E8A-4147-A177-3AD203B41FA5}">
                      <a16:colId xmlns:a16="http://schemas.microsoft.com/office/drawing/2014/main" val="1560089126"/>
                    </a:ext>
                  </a:extLst>
                </a:gridCol>
                <a:gridCol w="2038524">
                  <a:extLst>
                    <a:ext uri="{9D8B030D-6E8A-4147-A177-3AD203B41FA5}">
                      <a16:colId xmlns:a16="http://schemas.microsoft.com/office/drawing/2014/main" val="4149148962"/>
                    </a:ext>
                  </a:extLst>
                </a:gridCol>
                <a:gridCol w="2064111">
                  <a:extLst>
                    <a:ext uri="{9D8B030D-6E8A-4147-A177-3AD203B41FA5}">
                      <a16:colId xmlns:a16="http://schemas.microsoft.com/office/drawing/2014/main" val="3007611302"/>
                    </a:ext>
                  </a:extLst>
                </a:gridCol>
                <a:gridCol w="1143290">
                  <a:extLst>
                    <a:ext uri="{9D8B030D-6E8A-4147-A177-3AD203B41FA5}">
                      <a16:colId xmlns:a16="http://schemas.microsoft.com/office/drawing/2014/main" val="2199555539"/>
                    </a:ext>
                  </a:extLst>
                </a:gridCol>
                <a:gridCol w="1040235">
                  <a:extLst>
                    <a:ext uri="{9D8B030D-6E8A-4147-A177-3AD203B41FA5}">
                      <a16:colId xmlns:a16="http://schemas.microsoft.com/office/drawing/2014/main" val="1987777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선언되는 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 할당 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 해제 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 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22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변수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}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 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영역이 실행될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영역이 종료될 때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stack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쓰레기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26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 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객체가 생성될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객체가 소멸될 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heap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0, null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160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80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5" y="1303195"/>
            <a:ext cx="7691120" cy="353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]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주소를 저장하는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변수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영역에 생성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heap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영역에 할당하는 연산자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접근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주소에 접근하는 연산자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10;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 메서드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);</a:t>
            </a:r>
          </a:p>
        </p:txBody>
      </p:sp>
    </p:spTree>
    <p:extLst>
      <p:ext uri="{BB962C8B-B14F-4D97-AF65-F5344CB8AC3E}">
        <p14:creationId xmlns:p14="http://schemas.microsoft.com/office/powerpoint/2010/main" val="347713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8337" y="6372976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0DDE9D-5DBB-BDA8-D551-8844249A2A5E}"/>
              </a:ext>
            </a:extLst>
          </p:cNvPr>
          <p:cNvSpPr txBox="1"/>
          <p:nvPr/>
        </p:nvSpPr>
        <p:spPr>
          <a:xfrm>
            <a:off x="411708" y="1028775"/>
            <a:ext cx="5787806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en-US" altLang="ko-KR" sz="1200" dirty="0">
              <a:solidFill>
                <a:srgbClr val="E6E6FA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study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공부를 열심히 해요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!"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InstanceEx01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endParaRPr lang="en-US" altLang="ko-KR" sz="1200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hong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200" dirty="0">
              <a:solidFill>
                <a:srgbClr val="F3EC79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Student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Student </a:t>
            </a:r>
            <a:r>
              <a:rPr lang="en-US" altLang="ko-KR" sz="1200" u="sng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hong = new Student();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멤버변수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초기 값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hong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멤버변수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초기 값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hong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hong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26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멤버변수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값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hong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hong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study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510F1-5D5E-30A7-B6C7-5827F2FC52B5}"/>
              </a:ext>
            </a:extLst>
          </p:cNvPr>
          <p:cNvSpPr txBox="1"/>
          <p:nvPr/>
        </p:nvSpPr>
        <p:spPr>
          <a:xfrm>
            <a:off x="7150589" y="1098498"/>
            <a:ext cx="364128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Student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메서드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5ED5BC-6047-07FF-4FAF-79BC4D9C8AED}"/>
              </a:ext>
            </a:extLst>
          </p:cNvPr>
          <p:cNvSpPr/>
          <p:nvPr/>
        </p:nvSpPr>
        <p:spPr>
          <a:xfrm>
            <a:off x="910619" y="1265752"/>
            <a:ext cx="991120" cy="368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DA7908-61E0-D42A-A129-92B01E7749E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1901739" y="1447023"/>
            <a:ext cx="5248850" cy="29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0D02798-721F-BDA7-EEE7-2980F5EA3ABD}"/>
              </a:ext>
            </a:extLst>
          </p:cNvPr>
          <p:cNvSpPr/>
          <p:nvPr/>
        </p:nvSpPr>
        <p:spPr>
          <a:xfrm>
            <a:off x="910618" y="1793922"/>
            <a:ext cx="3736883" cy="577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C72BF61-6BAB-FA1E-EFD3-6194F68442DB}"/>
              </a:ext>
            </a:extLst>
          </p:cNvPr>
          <p:cNvSpPr/>
          <p:nvPr/>
        </p:nvSpPr>
        <p:spPr>
          <a:xfrm>
            <a:off x="1380096" y="3255049"/>
            <a:ext cx="1681885" cy="373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D83AA4D-CCE3-7531-3113-274304426D21}"/>
              </a:ext>
            </a:extLst>
          </p:cNvPr>
          <p:cNvSpPr/>
          <p:nvPr/>
        </p:nvSpPr>
        <p:spPr>
          <a:xfrm>
            <a:off x="1380096" y="4015905"/>
            <a:ext cx="4819418" cy="373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321D1EB-9D90-7BFB-58EE-2A4335802D48}"/>
              </a:ext>
            </a:extLst>
          </p:cNvPr>
          <p:cNvSpPr/>
          <p:nvPr/>
        </p:nvSpPr>
        <p:spPr>
          <a:xfrm>
            <a:off x="1380096" y="4556289"/>
            <a:ext cx="4240528" cy="373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FF83C31-DCAD-A39A-DCA6-16A864EC9FA8}"/>
              </a:ext>
            </a:extLst>
          </p:cNvPr>
          <p:cNvSpPr/>
          <p:nvPr/>
        </p:nvSpPr>
        <p:spPr>
          <a:xfrm>
            <a:off x="1380096" y="5099559"/>
            <a:ext cx="1052711" cy="18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3D738728-A448-C87E-791D-8450A99F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78" y="4590005"/>
            <a:ext cx="2840554" cy="1409700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1E96C9E7-6E2B-CA21-17F9-2CEBCD12209A}"/>
              </a:ext>
            </a:extLst>
          </p:cNvPr>
          <p:cNvSpPr/>
          <p:nvPr/>
        </p:nvSpPr>
        <p:spPr>
          <a:xfrm>
            <a:off x="7221478" y="3569109"/>
            <a:ext cx="2714919" cy="80510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96AFEA0-77FA-014D-8CA0-46A6AB94E8A9}"/>
              </a:ext>
            </a:extLst>
          </p:cNvPr>
          <p:cNvSpPr/>
          <p:nvPr/>
        </p:nvSpPr>
        <p:spPr>
          <a:xfrm>
            <a:off x="7221478" y="2020217"/>
            <a:ext cx="2714919" cy="15488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42890F0-C24C-6279-3E29-D5BDDC7DD209}"/>
              </a:ext>
            </a:extLst>
          </p:cNvPr>
          <p:cNvSpPr/>
          <p:nvPr/>
        </p:nvSpPr>
        <p:spPr>
          <a:xfrm>
            <a:off x="7755718" y="3836744"/>
            <a:ext cx="1313412" cy="32840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EF22C1F-358E-47DE-9AB2-6831199131C4}"/>
              </a:ext>
            </a:extLst>
          </p:cNvPr>
          <p:cNvSpPr txBox="1"/>
          <p:nvPr/>
        </p:nvSpPr>
        <p:spPr>
          <a:xfrm>
            <a:off x="9069130" y="3847057"/>
            <a:ext cx="64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hong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B7ED76C-D92D-EF03-6D40-D98A49725161}"/>
              </a:ext>
            </a:extLst>
          </p:cNvPr>
          <p:cNvSpPr/>
          <p:nvPr/>
        </p:nvSpPr>
        <p:spPr>
          <a:xfrm>
            <a:off x="7755718" y="2127459"/>
            <a:ext cx="1895303" cy="120823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C56DC1E-990A-EC34-FC39-A862DB04312B}"/>
              </a:ext>
            </a:extLst>
          </p:cNvPr>
          <p:cNvSpPr/>
          <p:nvPr/>
        </p:nvSpPr>
        <p:spPr>
          <a:xfrm>
            <a:off x="7938598" y="2281350"/>
            <a:ext cx="689957" cy="32840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F1CFF0F-EA54-9345-7150-97F59C85A20D}"/>
              </a:ext>
            </a:extLst>
          </p:cNvPr>
          <p:cNvSpPr txBox="1"/>
          <p:nvPr/>
        </p:nvSpPr>
        <p:spPr>
          <a:xfrm>
            <a:off x="7963536" y="2597269"/>
            <a:ext cx="64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D860FC5-9309-7FFF-E53A-EC1ABDF1C32F}"/>
              </a:ext>
            </a:extLst>
          </p:cNvPr>
          <p:cNvSpPr/>
          <p:nvPr/>
        </p:nvSpPr>
        <p:spPr>
          <a:xfrm>
            <a:off x="8786496" y="2272975"/>
            <a:ext cx="689957" cy="32840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8B4B4A-12D7-3CBE-D3BC-3E162CB0219D}"/>
              </a:ext>
            </a:extLst>
          </p:cNvPr>
          <p:cNvSpPr txBox="1"/>
          <p:nvPr/>
        </p:nvSpPr>
        <p:spPr>
          <a:xfrm>
            <a:off x="8811434" y="2588894"/>
            <a:ext cx="64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E72AFA-12FA-0855-79E6-6B62905C7B0D}"/>
              </a:ext>
            </a:extLst>
          </p:cNvPr>
          <p:cNvSpPr txBox="1"/>
          <p:nvPr/>
        </p:nvSpPr>
        <p:spPr>
          <a:xfrm>
            <a:off x="7938598" y="2915929"/>
            <a:ext cx="153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void study() { }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오른쪽 중괄호 99">
            <a:extLst>
              <a:ext uri="{FF2B5EF4-FFF2-40B4-BE49-F238E27FC236}">
                <a16:creationId xmlns:a16="http://schemas.microsoft.com/office/drawing/2014/main" id="{91157615-AEF3-95E7-0478-B50EAD29F14B}"/>
              </a:ext>
            </a:extLst>
          </p:cNvPr>
          <p:cNvSpPr/>
          <p:nvPr/>
        </p:nvSpPr>
        <p:spPr>
          <a:xfrm>
            <a:off x="9936397" y="2024511"/>
            <a:ext cx="274320" cy="15445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중괄호 100">
            <a:extLst>
              <a:ext uri="{FF2B5EF4-FFF2-40B4-BE49-F238E27FC236}">
                <a16:creationId xmlns:a16="http://schemas.microsoft.com/office/drawing/2014/main" id="{611BFB5C-4FBC-212B-6CD5-0210E3F9DA44}"/>
              </a:ext>
            </a:extLst>
          </p:cNvPr>
          <p:cNvSpPr/>
          <p:nvPr/>
        </p:nvSpPr>
        <p:spPr>
          <a:xfrm>
            <a:off x="9936397" y="3569109"/>
            <a:ext cx="274320" cy="8051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구부러진 연결선 13">
            <a:extLst>
              <a:ext uri="{FF2B5EF4-FFF2-40B4-BE49-F238E27FC236}">
                <a16:creationId xmlns:a16="http://schemas.microsoft.com/office/drawing/2014/main" id="{1C760AEF-238E-B4A4-65B6-DE82624C8812}"/>
              </a:ext>
            </a:extLst>
          </p:cNvPr>
          <p:cNvCxnSpPr>
            <a:stCxn id="94" idx="1"/>
            <a:endCxn id="92" idx="1"/>
          </p:cNvCxnSpPr>
          <p:nvPr/>
        </p:nvCxnSpPr>
        <p:spPr>
          <a:xfrm rot="10800000" flipV="1">
            <a:off x="7755718" y="2731577"/>
            <a:ext cx="12700" cy="1269370"/>
          </a:xfrm>
          <a:prstGeom prst="curvedConnector3">
            <a:avLst>
              <a:gd name="adj1" fmla="val 3517433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31E48C5-4966-71D9-D9FE-6FA68571DE44}"/>
              </a:ext>
            </a:extLst>
          </p:cNvPr>
          <p:cNvSpPr txBox="1"/>
          <p:nvPr/>
        </p:nvSpPr>
        <p:spPr>
          <a:xfrm>
            <a:off x="10210717" y="3818881"/>
            <a:ext cx="64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7954DC7-043F-A53E-EC74-B6DE3137BE21}"/>
              </a:ext>
            </a:extLst>
          </p:cNvPr>
          <p:cNvSpPr txBox="1"/>
          <p:nvPr/>
        </p:nvSpPr>
        <p:spPr>
          <a:xfrm>
            <a:off x="10210717" y="2643559"/>
            <a:ext cx="64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heap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9C13B19F-F778-2FA9-1750-955B86D739B4}"/>
              </a:ext>
            </a:extLst>
          </p:cNvPr>
          <p:cNvCxnSpPr>
            <a:stCxn id="42" idx="3"/>
            <a:endCxn id="9" idx="1"/>
          </p:cNvCxnSpPr>
          <p:nvPr/>
        </p:nvCxnSpPr>
        <p:spPr>
          <a:xfrm flipV="1">
            <a:off x="4647501" y="1447023"/>
            <a:ext cx="2503088" cy="63564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072269C-34F2-1E57-0E54-4F7BF991344B}"/>
              </a:ext>
            </a:extLst>
          </p:cNvPr>
          <p:cNvSpPr/>
          <p:nvPr/>
        </p:nvSpPr>
        <p:spPr>
          <a:xfrm>
            <a:off x="7221479" y="5001049"/>
            <a:ext cx="2840554" cy="468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7E1315A-61E4-6B92-F116-643C0AB9E930}"/>
              </a:ext>
            </a:extLst>
          </p:cNvPr>
          <p:cNvSpPr/>
          <p:nvPr/>
        </p:nvSpPr>
        <p:spPr>
          <a:xfrm>
            <a:off x="7221478" y="5474426"/>
            <a:ext cx="2123858" cy="211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FF8C0A1-7630-704C-6109-1B6446FF8972}"/>
              </a:ext>
            </a:extLst>
          </p:cNvPr>
          <p:cNvSpPr/>
          <p:nvPr/>
        </p:nvSpPr>
        <p:spPr>
          <a:xfrm>
            <a:off x="7221477" y="5685810"/>
            <a:ext cx="1721187" cy="232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A7592A1-2363-E001-18C4-0FD5E1717060}"/>
              </a:ext>
            </a:extLst>
          </p:cNvPr>
          <p:cNvCxnSpPr>
            <a:cxnSpLocks/>
            <a:stCxn id="64" idx="3"/>
            <a:endCxn id="112" idx="1"/>
          </p:cNvCxnSpPr>
          <p:nvPr/>
        </p:nvCxnSpPr>
        <p:spPr>
          <a:xfrm>
            <a:off x="6199514" y="4202848"/>
            <a:ext cx="1021965" cy="103268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9793CA7D-C9E8-5A5B-2C54-2BF20E1AE47C}"/>
              </a:ext>
            </a:extLst>
          </p:cNvPr>
          <p:cNvCxnSpPr>
            <a:cxnSpLocks/>
            <a:stCxn id="68" idx="3"/>
            <a:endCxn id="113" idx="1"/>
          </p:cNvCxnSpPr>
          <p:nvPr/>
        </p:nvCxnSpPr>
        <p:spPr>
          <a:xfrm>
            <a:off x="5620624" y="4743232"/>
            <a:ext cx="1600854" cy="83688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1DB6154E-982A-7FD1-9B87-365682C3C4E3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2432807" y="5182647"/>
            <a:ext cx="4788670" cy="61954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1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setter &amp; getter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635" y="3082781"/>
            <a:ext cx="7691120" cy="2670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setter &amp; getter ]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변수를 숨기고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값을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혹은 가져오기 위해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setter 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변수의 값을 설정하기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위한 메서드를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getter :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변수에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저장된 값을 가져오기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위한 메서드를 생성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ex ) void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setAge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a) { age = a; }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int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getAge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{ return age;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1BD1E-D4C4-D63C-3CC8-729AEBC5E255}"/>
              </a:ext>
            </a:extLst>
          </p:cNvPr>
          <p:cNvSpPr txBox="1"/>
          <p:nvPr/>
        </p:nvSpPr>
        <p:spPr>
          <a:xfrm>
            <a:off x="415635" y="1025323"/>
            <a:ext cx="7691120" cy="223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접근 방식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]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멤버변수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ex student.age = 10; )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지향에서는 권장하지 않는 방법이다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why??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외부에 멤버 변수가 노출되기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때문에 권장되지 않는다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>
              <a:lnSpc>
                <a:spcPct val="20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56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2-1. setter &amp; getter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DB184E-363A-10A9-6C47-892EA04A00BD}"/>
              </a:ext>
            </a:extLst>
          </p:cNvPr>
          <p:cNvSpPr txBox="1"/>
          <p:nvPr/>
        </p:nvSpPr>
        <p:spPr>
          <a:xfrm>
            <a:off x="415636" y="1047666"/>
            <a:ext cx="414797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address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setAge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showAge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나이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showInfo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"this &gt;&gt;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31085-C7FB-E44C-C782-E67B5E268057}"/>
              </a:ext>
            </a:extLst>
          </p:cNvPr>
          <p:cNvSpPr txBox="1"/>
          <p:nvPr/>
        </p:nvSpPr>
        <p:spPr>
          <a:xfrm>
            <a:off x="4989614" y="1012224"/>
            <a:ext cx="6268412" cy="106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setter ] 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입력할 멤버변수에 맞는 자료형을 매개변수로 사용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값을 설정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위한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setAge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값을 설정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위한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setName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)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메서드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E315CE-57DB-4A43-E02A-67DA504B7AE9}"/>
              </a:ext>
            </a:extLst>
          </p:cNvPr>
          <p:cNvSpPr/>
          <p:nvPr/>
        </p:nvSpPr>
        <p:spPr>
          <a:xfrm>
            <a:off x="935786" y="2003647"/>
            <a:ext cx="1933250" cy="1117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84E9489-5773-CEA3-27A4-EBB005936ADB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2869036" y="1545415"/>
            <a:ext cx="2120578" cy="1016761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CAF994-F61D-B2A1-4549-1C36AED5F244}"/>
              </a:ext>
            </a:extLst>
          </p:cNvPr>
          <p:cNvSpPr txBox="1"/>
          <p:nvPr/>
        </p:nvSpPr>
        <p:spPr>
          <a:xfrm>
            <a:off x="4989614" y="2418292"/>
            <a:ext cx="5907685" cy="106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getter ] :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되는 값에 맞는 반환형 지정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저장된 값을 가져오기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getName( 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멤버 메서드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반환하고 그 값이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반환형을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지정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15B427-7CDC-4D3E-83CF-2DF269DA54BA}"/>
              </a:ext>
            </a:extLst>
          </p:cNvPr>
          <p:cNvSpPr/>
          <p:nvPr/>
        </p:nvSpPr>
        <p:spPr>
          <a:xfrm>
            <a:off x="935786" y="3269831"/>
            <a:ext cx="1480243" cy="580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363771C-578E-4F61-DC49-B9878CFF6A04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2416029" y="2951483"/>
            <a:ext cx="2573585" cy="608706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B398CC-C7E2-010F-E89A-813E867E47DD}"/>
              </a:ext>
            </a:extLst>
          </p:cNvPr>
          <p:cNvSpPr txBox="1"/>
          <p:nvPr/>
        </p:nvSpPr>
        <p:spPr>
          <a:xfrm>
            <a:off x="4989614" y="3810645"/>
            <a:ext cx="651827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값을 출력하는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showAge(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 메서드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내에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지역변수를 우선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없으면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 변수의 값을 사용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7BF3C00-4191-37F2-B272-02C3E034DC28}"/>
              </a:ext>
            </a:extLst>
          </p:cNvPr>
          <p:cNvSpPr/>
          <p:nvPr/>
        </p:nvSpPr>
        <p:spPr>
          <a:xfrm>
            <a:off x="935786" y="4009131"/>
            <a:ext cx="3367766" cy="580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53168EA-E3E7-F138-14BF-CF4EEF2FB327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4303552" y="4159170"/>
            <a:ext cx="686062" cy="140319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4536F09-7683-8047-B8FC-C45A6CDAFF9D}"/>
              </a:ext>
            </a:extLst>
          </p:cNvPr>
          <p:cNvSpPr txBox="1"/>
          <p:nvPr/>
        </p:nvSpPr>
        <p:spPr>
          <a:xfrm>
            <a:off x="4989614" y="4833652"/>
            <a:ext cx="590768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이 메서드를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호출한 변수명을 가리킨다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932435-23DF-5645-D0DD-747A02D78B08}"/>
              </a:ext>
            </a:extLst>
          </p:cNvPr>
          <p:cNvSpPr/>
          <p:nvPr/>
        </p:nvSpPr>
        <p:spPr>
          <a:xfrm>
            <a:off x="935786" y="4735109"/>
            <a:ext cx="3367766" cy="580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02FEE57-992B-80D2-BDB7-84A6CA97E092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 flipV="1">
            <a:off x="4303552" y="5020595"/>
            <a:ext cx="686062" cy="4872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87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2-1. setter &amp; getter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19164F-E0E2-2710-FE64-434369CE0011}"/>
              </a:ext>
            </a:extLst>
          </p:cNvPr>
          <p:cNvSpPr txBox="1"/>
          <p:nvPr/>
        </p:nvSpPr>
        <p:spPr>
          <a:xfrm>
            <a:off x="415635" y="1135546"/>
            <a:ext cx="463002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InstanceEx02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static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main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[]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args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p1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//p1.age = 25;</a:t>
            </a:r>
          </a:p>
          <a:p>
            <a:pPr lvl="2"/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//p1.name = "</a:t>
            </a:r>
            <a:r>
              <a:rPr lang="ko-KR" altLang="en-US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200" dirty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setAge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6897B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35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2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dirty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showAge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 "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p1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200" b="1" dirty="0">
              <a:solidFill>
                <a:srgbClr val="E6E6FA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2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p1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showInfo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200" dirty="0" err="1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System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8DDA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</a:t>
            </a:r>
            <a:r>
              <a:rPr lang="en-US" altLang="ko-KR" sz="1200" b="1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b="1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println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1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"p1 &gt;&gt; "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200" b="1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1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p1</a:t>
            </a:r>
            <a:r>
              <a:rPr lang="en-US" altLang="ko-KR" sz="1200" b="1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b="1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31085-C7FB-E44C-C782-E67B5E268057}"/>
              </a:ext>
            </a:extLst>
          </p:cNvPr>
          <p:cNvSpPr txBox="1"/>
          <p:nvPr/>
        </p:nvSpPr>
        <p:spPr>
          <a:xfrm>
            <a:off x="5473437" y="1094702"/>
            <a:ext cx="40537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주소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참조 변수에 저장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E315CE-57DB-4A43-E02A-67DA504B7AE9}"/>
              </a:ext>
            </a:extLst>
          </p:cNvPr>
          <p:cNvSpPr/>
          <p:nvPr/>
        </p:nvSpPr>
        <p:spPr>
          <a:xfrm>
            <a:off x="1404372" y="1908657"/>
            <a:ext cx="1414329" cy="574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84E9489-5773-CEA3-27A4-EBB005936ADB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2818701" y="1443227"/>
            <a:ext cx="2654736" cy="75267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97AC79-8B4B-EA17-D776-25DFE3167AD4}"/>
              </a:ext>
            </a:extLst>
          </p:cNvPr>
          <p:cNvSpPr txBox="1"/>
          <p:nvPr/>
        </p:nvSpPr>
        <p:spPr>
          <a:xfrm>
            <a:off x="5473437" y="1999942"/>
            <a:ext cx="418794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숨기기 위해서 외부 접근 방식 대신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setAge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메서드와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값을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9EC25D-0678-2CB7-13AE-E1A20E18D6D2}"/>
              </a:ext>
            </a:extLst>
          </p:cNvPr>
          <p:cNvSpPr/>
          <p:nvPr/>
        </p:nvSpPr>
        <p:spPr>
          <a:xfrm>
            <a:off x="1404372" y="2641814"/>
            <a:ext cx="1665999" cy="787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7D8E9B3-E8AE-4831-F2E5-1418713812F2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3070371" y="2348467"/>
            <a:ext cx="2403066" cy="686940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EA9738-0B60-6EF5-AB5D-C98F70369005}"/>
              </a:ext>
            </a:extLst>
          </p:cNvPr>
          <p:cNvSpPr/>
          <p:nvPr/>
        </p:nvSpPr>
        <p:spPr>
          <a:xfrm>
            <a:off x="1404372" y="3552508"/>
            <a:ext cx="3545133" cy="370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D8BDBB4-C742-A1CA-FD44-6078E1C319E0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4949505" y="3309451"/>
            <a:ext cx="526669" cy="428383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6127CF-1736-7A00-EB3D-91F9A7958D5F}"/>
              </a:ext>
            </a:extLst>
          </p:cNvPr>
          <p:cNvSpPr txBox="1"/>
          <p:nvPr/>
        </p:nvSpPr>
        <p:spPr>
          <a:xfrm>
            <a:off x="5476174" y="2960926"/>
            <a:ext cx="528550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showAge()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나이를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getName()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메서드로 객체에 저장된 이름을 가져와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462BC3-A74B-12D6-9D6D-BBB8E3B225A6}"/>
              </a:ext>
            </a:extLst>
          </p:cNvPr>
          <p:cNvSpPr/>
          <p:nvPr/>
        </p:nvSpPr>
        <p:spPr>
          <a:xfrm>
            <a:off x="1404373" y="4108215"/>
            <a:ext cx="2639122" cy="370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9579B48-740A-2890-0EEF-2935C88E43FC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4043495" y="4293541"/>
            <a:ext cx="1432679" cy="1008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04A89A-A68E-E191-8EFE-C7500447EE8A}"/>
              </a:ext>
            </a:extLst>
          </p:cNvPr>
          <p:cNvSpPr txBox="1"/>
          <p:nvPr/>
        </p:nvSpPr>
        <p:spPr>
          <a:xfrm>
            <a:off x="5476174" y="3946024"/>
            <a:ext cx="528550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showInfo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p1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가리키고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p1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생성된 객체의 주소가 저장되어 있고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주소를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FFD364C-53D3-810A-F597-5EF768AF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174" y="4815949"/>
            <a:ext cx="2305050" cy="14097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88F056-5131-D46F-980C-42E764A51E63}"/>
              </a:ext>
            </a:extLst>
          </p:cNvPr>
          <p:cNvSpPr/>
          <p:nvPr/>
        </p:nvSpPr>
        <p:spPr>
          <a:xfrm>
            <a:off x="6247847" y="5682663"/>
            <a:ext cx="1533377" cy="2553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E5DD96C7-8AB4-50D8-F87F-826FFF400A2F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 flipV="1">
            <a:off x="7781224" y="5521937"/>
            <a:ext cx="430517" cy="28840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2CC9AB4-2DED-8FC7-B1DA-9F315C5257C2}"/>
              </a:ext>
            </a:extLst>
          </p:cNvPr>
          <p:cNvSpPr txBox="1"/>
          <p:nvPr/>
        </p:nvSpPr>
        <p:spPr>
          <a:xfrm>
            <a:off x="8211741" y="5173412"/>
            <a:ext cx="301122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자료형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69222c14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진수로 나타낸 주소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79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여러 개 생성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E367F0-96F4-63A0-59B2-DA5CEA596908}"/>
              </a:ext>
            </a:extLst>
          </p:cNvPr>
          <p:cNvSpPr txBox="1"/>
          <p:nvPr/>
        </p:nvSpPr>
        <p:spPr>
          <a:xfrm>
            <a:off x="415635" y="1255077"/>
            <a:ext cx="3787249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Robot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productYear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productName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setProductYear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productYear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productYear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productYear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setProductName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productName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 err="1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200" dirty="0" err="1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productName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productName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getProductYear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productYear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200" dirty="0">
                <a:solidFill>
                  <a:srgbClr val="1290C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1EB54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getProductName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rgbClr val="CC6C1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200" dirty="0">
                <a:solidFill>
                  <a:srgbClr val="D9E8F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productName</a:t>
            </a:r>
            <a:r>
              <a:rPr lang="en-US" altLang="ko-KR" sz="1200" dirty="0">
                <a:solidFill>
                  <a:srgbClr val="E6E6F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sz="1200" dirty="0">
                <a:solidFill>
                  <a:srgbClr val="F9FAF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7C009AB-941B-7D8F-AD13-223CF85F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279" y="2375310"/>
            <a:ext cx="2661816" cy="35007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D22D2FE-2C05-F53F-B25D-C02C0ADB7D3A}"/>
              </a:ext>
            </a:extLst>
          </p:cNvPr>
          <p:cNvSpPr txBox="1"/>
          <p:nvPr/>
        </p:nvSpPr>
        <p:spPr>
          <a:xfrm>
            <a:off x="5190279" y="1124369"/>
            <a:ext cx="4968789" cy="106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단축키로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setter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추가하기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alt + shift +_s 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누르면 아래와 같은 창이 나타나고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멤버변수를 선택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setter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getter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생성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9D0EB0-BF94-98C3-62CC-F03D6C5D5045}"/>
              </a:ext>
            </a:extLst>
          </p:cNvPr>
          <p:cNvSpPr/>
          <p:nvPr/>
        </p:nvSpPr>
        <p:spPr>
          <a:xfrm>
            <a:off x="5190279" y="2661244"/>
            <a:ext cx="905721" cy="2665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92EA7D-BFF9-F1AF-6A4C-5A606C04B4BA}"/>
              </a:ext>
            </a:extLst>
          </p:cNvPr>
          <p:cNvSpPr/>
          <p:nvPr/>
        </p:nvSpPr>
        <p:spPr>
          <a:xfrm>
            <a:off x="6828639" y="5670957"/>
            <a:ext cx="510330" cy="196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DA3CB2-0528-F0C4-FED7-B85ABB0C6BAA}"/>
              </a:ext>
            </a:extLst>
          </p:cNvPr>
          <p:cNvSpPr/>
          <p:nvPr/>
        </p:nvSpPr>
        <p:spPr>
          <a:xfrm>
            <a:off x="946848" y="2057493"/>
            <a:ext cx="3188924" cy="12561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C46589-9A42-095F-5C16-F0F3F7C997FA}"/>
              </a:ext>
            </a:extLst>
          </p:cNvPr>
          <p:cNvSpPr/>
          <p:nvPr/>
        </p:nvSpPr>
        <p:spPr>
          <a:xfrm>
            <a:off x="946848" y="3504765"/>
            <a:ext cx="2006077" cy="12561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37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19497</TotalTime>
  <Words>1341</Words>
  <Application>Microsoft Office PowerPoint</Application>
  <PresentationFormat>와이드스크린</PresentationFormat>
  <Paragraphs>247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798</cp:revision>
  <dcterms:created xsi:type="dcterms:W3CDTF">2019-12-23T00:32:35Z</dcterms:created>
  <dcterms:modified xsi:type="dcterms:W3CDTF">2022-10-05T12:40:59Z</dcterms:modified>
</cp:coreProperties>
</file>