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1"/>
    <p:sldMasterId id="2147483690" r:id="rId2"/>
    <p:sldMasterId id="2147483694" r:id="rId3"/>
  </p:sldMasterIdLst>
  <p:notesMasterIdLst>
    <p:notesMasterId r:id="rId41"/>
  </p:notesMasterIdLst>
  <p:handoutMasterIdLst>
    <p:handoutMasterId r:id="rId42"/>
  </p:handoutMasterIdLst>
  <p:sldIdLst>
    <p:sldId id="257" r:id="rId4"/>
    <p:sldId id="522" r:id="rId5"/>
    <p:sldId id="298" r:id="rId6"/>
    <p:sldId id="523" r:id="rId7"/>
    <p:sldId id="524" r:id="rId8"/>
    <p:sldId id="525" r:id="rId9"/>
    <p:sldId id="535" r:id="rId10"/>
    <p:sldId id="536" r:id="rId11"/>
    <p:sldId id="529" r:id="rId12"/>
    <p:sldId id="537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26" r:id="rId21"/>
    <p:sldId id="538" r:id="rId22"/>
    <p:sldId id="528" r:id="rId23"/>
    <p:sldId id="554" r:id="rId24"/>
    <p:sldId id="534" r:id="rId25"/>
    <p:sldId id="540" r:id="rId26"/>
    <p:sldId id="541" r:id="rId27"/>
    <p:sldId id="531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32" r:id="rId39"/>
    <p:sldId id="533" r:id="rId40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4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1914">
          <p15:clr>
            <a:srgbClr val="A4A3A4"/>
          </p15:clr>
        </p15:guide>
        <p15:guide id="6" pos="3228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pos="4494">
          <p15:clr>
            <a:srgbClr val="A4A3A4"/>
          </p15:clr>
        </p15:guide>
        <p15:guide id="9" pos="3307">
          <p15:clr>
            <a:srgbClr val="A4A3A4"/>
          </p15:clr>
        </p15:guide>
        <p15:guide id="10" pos="4794">
          <p15:clr>
            <a:srgbClr val="A4A3A4"/>
          </p15:clr>
        </p15:guide>
        <p15:guide id="11" pos="1032">
          <p15:clr>
            <a:srgbClr val="A4A3A4"/>
          </p15:clr>
        </p15:guide>
        <p15:guide id="12" pos="1098">
          <p15:clr>
            <a:srgbClr val="A4A3A4"/>
          </p15:clr>
        </p15:guide>
        <p15:guide id="13" pos="3120" userDrawn="1">
          <p15:clr>
            <a:srgbClr val="A4A3A4"/>
          </p15:clr>
        </p15:guide>
        <p15:guide id="14" pos="6023" userDrawn="1">
          <p15:clr>
            <a:srgbClr val="A4A3A4"/>
          </p15:clr>
        </p15:guide>
        <p15:guide id="15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E8E8ED"/>
    <a:srgbClr val="FF9900"/>
    <a:srgbClr val="C0C0C0"/>
    <a:srgbClr val="ECECEC"/>
    <a:srgbClr val="0066CC"/>
    <a:srgbClr val="777777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86358" autoAdjust="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>
        <p:guide orient="horz" pos="3084"/>
        <p:guide orient="horz" pos="720"/>
        <p:guide orient="horz" pos="210"/>
        <p:guide orient="horz" pos="845"/>
        <p:guide orient="horz" pos="1914"/>
        <p:guide pos="3228"/>
        <p:guide pos="217"/>
        <p:guide pos="4494"/>
        <p:guide pos="3307"/>
        <p:guide pos="4794"/>
        <p:guide pos="1032"/>
        <p:guide pos="1098"/>
        <p:guide pos="3120"/>
        <p:guide pos="6023"/>
        <p:guide orient="horz" pos="48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77" d="100"/>
          <a:sy n="77" d="100"/>
        </p:scale>
        <p:origin x="-2220" y="-108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53039E5-A076-40B5-BD13-6758EDFA5E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D103B80C-8455-4A26-B9A4-6ECF13BAF49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3E5A6760-00FB-4653-9740-1C952B1551E3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0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fld id="{6EC6D8C3-7D15-48D7-9944-EB2C594AB6A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/>
              <a:t>2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321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3910"/>
            <a:ext cx="953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7957" y="85212"/>
            <a:ext cx="9393881" cy="4454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28600" y="741363"/>
            <a:ext cx="9393238" cy="55927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0" y="620525"/>
            <a:ext cx="990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  <a:alpha val="75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9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538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 dirty="0" err="1">
                <a:solidFill>
                  <a:schemeClr val="bg1"/>
                </a:solidFill>
              </a:rPr>
              <a:t>사이트명</a:t>
            </a:r>
            <a:r>
              <a:rPr lang="ko-KR" altLang="en-US" b="1" dirty="0">
                <a:solidFill>
                  <a:schemeClr val="bg1"/>
                </a:solidFill>
              </a:rPr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14935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/>
          <p:cNvSpPr>
            <a:spLocks noChangeArrowheads="1"/>
          </p:cNvSpPr>
          <p:nvPr userDrawn="1"/>
        </p:nvSpPr>
        <p:spPr bwMode="auto">
          <a:xfrm>
            <a:off x="3273425" y="247650"/>
            <a:ext cx="1203325" cy="320675"/>
          </a:xfrm>
          <a:prstGeom prst="roundRect">
            <a:avLst>
              <a:gd name="adj" fmla="val 991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후원센터</a:t>
            </a:r>
          </a:p>
        </p:txBody>
      </p:sp>
      <p:sp>
        <p:nvSpPr>
          <p:cNvPr id="3" name="AutoShape 30"/>
          <p:cNvSpPr>
            <a:spLocks noChangeArrowheads="1"/>
          </p:cNvSpPr>
          <p:nvPr userDrawn="1"/>
        </p:nvSpPr>
        <p:spPr bwMode="auto">
          <a:xfrm>
            <a:off x="2024063" y="247650"/>
            <a:ext cx="1203325" cy="320675"/>
          </a:xfrm>
          <a:prstGeom prst="roundRect">
            <a:avLst>
              <a:gd name="adj" fmla="val 3958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dirty="0" err="1"/>
              <a:t>사이트명</a:t>
            </a:r>
            <a:r>
              <a:rPr lang="ko-KR" altLang="en-US" dirty="0"/>
              <a:t> 소개</a:t>
            </a:r>
          </a:p>
        </p:txBody>
      </p:sp>
      <p:sp>
        <p:nvSpPr>
          <p:cNvPr id="4" name="AutoShape 31"/>
          <p:cNvSpPr>
            <a:spLocks noChangeArrowheads="1"/>
          </p:cNvSpPr>
          <p:nvPr userDrawn="1"/>
        </p:nvSpPr>
        <p:spPr bwMode="auto">
          <a:xfrm>
            <a:off x="4511675" y="247650"/>
            <a:ext cx="1203325" cy="320675"/>
          </a:xfrm>
          <a:prstGeom prst="roundRect">
            <a:avLst>
              <a:gd name="adj" fmla="val 5940"/>
            </a:avLst>
          </a:prstGeom>
          <a:solidFill>
            <a:srgbClr val="969696"/>
          </a:solidFill>
          <a:ln w="31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b="1">
                <a:solidFill>
                  <a:schemeClr val="bg1"/>
                </a:solidFill>
              </a:rPr>
              <a:t>인재채용</a:t>
            </a:r>
          </a:p>
        </p:txBody>
      </p:sp>
    </p:spTree>
    <p:extLst>
      <p:ext uri="{BB962C8B-B14F-4D97-AF65-F5344CB8AC3E}">
        <p14:creationId xmlns:p14="http://schemas.microsoft.com/office/powerpoint/2010/main" val="28232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6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648575" y="6553200"/>
            <a:ext cx="2228850" cy="282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517F-451B-44A9-9337-211D61F627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C03E64FB-A618-47F8-8CBA-C5E4C6F9ADAC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7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 userDrawn="1"/>
        </p:nvSpPr>
        <p:spPr bwMode="auto">
          <a:xfrm>
            <a:off x="7665173" y="333375"/>
            <a:ext cx="618392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 userDrawn="1"/>
        </p:nvSpPr>
        <p:spPr bwMode="auto">
          <a:xfrm>
            <a:off x="7676896" y="331789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Project</a:t>
            </a:r>
          </a:p>
        </p:txBody>
      </p:sp>
      <p:sp>
        <p:nvSpPr>
          <p:cNvPr id="89" name="Line 16"/>
          <p:cNvSpPr>
            <a:spLocks noChangeShapeType="1"/>
          </p:cNvSpPr>
          <p:nvPr userDrawn="1"/>
        </p:nvSpPr>
        <p:spPr bwMode="auto">
          <a:xfrm>
            <a:off x="8274773" y="333376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 userDrawn="1"/>
        </p:nvSpPr>
        <p:spPr bwMode="auto">
          <a:xfrm>
            <a:off x="7676896" y="550864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화면명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 userDrawn="1"/>
        </p:nvSpPr>
        <p:spPr bwMode="auto">
          <a:xfrm>
            <a:off x="7676896" y="76358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사용주체</a:t>
            </a:r>
            <a:endParaRPr kumimoji="1" lang="en-US" altLang="ko-KR" sz="738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 userDrawn="1"/>
        </p:nvSpPr>
        <p:spPr bwMode="auto">
          <a:xfrm>
            <a:off x="7676896" y="967037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Location</a:t>
            </a:r>
          </a:p>
        </p:txBody>
      </p:sp>
      <p:sp>
        <p:nvSpPr>
          <p:cNvPr id="93" name="Rectangle 13"/>
          <p:cNvSpPr>
            <a:spLocks noChangeArrowheads="1"/>
          </p:cNvSpPr>
          <p:nvPr userDrawn="1"/>
        </p:nvSpPr>
        <p:spPr bwMode="auto">
          <a:xfrm>
            <a:off x="7676896" y="1185193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</a:t>
            </a: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ID</a:t>
            </a:r>
          </a:p>
        </p:txBody>
      </p:sp>
      <p:sp>
        <p:nvSpPr>
          <p:cNvPr id="94" name="Rectangle 13"/>
          <p:cNvSpPr>
            <a:spLocks noChangeArrowheads="1"/>
          </p:cNvSpPr>
          <p:nvPr userDrawn="1"/>
        </p:nvSpPr>
        <p:spPr bwMode="auto">
          <a:xfrm>
            <a:off x="7676896" y="1396870"/>
            <a:ext cx="606669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Description (</a:t>
            </a:r>
            <a:r>
              <a:rPr kumimoji="1" lang="ko-KR" altLang="en-US" sz="738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화면설명</a:t>
            </a:r>
            <a:r>
              <a:rPr kumimoji="1" lang="en-US" altLang="ko-KR" sz="7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95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60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1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2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3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/>
            <a:fld id="{8106E65E-A931-4D3D-924C-A47D27B55E28}" type="slidenum"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Page</a:t>
            </a:r>
          </a:p>
        </p:txBody>
      </p:sp>
      <p:sp>
        <p:nvSpPr>
          <p:cNvPr id="1380364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5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>
                <a:solidFill>
                  <a:srgbClr val="000000"/>
                </a:solidFill>
              </a:rPr>
              <a:t>참여하는 </a:t>
            </a:r>
            <a:r>
              <a:rPr lang="ko-KR" altLang="en-US" dirty="0" err="1">
                <a:solidFill>
                  <a:srgbClr val="000000"/>
                </a:solidFill>
              </a:rPr>
              <a:t>사이트명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 err="1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1380366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6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80378" name="Text Box 26"/>
          <p:cNvSpPr txBox="1">
            <a:spLocks noChangeArrowheads="1"/>
          </p:cNvSpPr>
          <p:nvPr userDrawn="1"/>
        </p:nvSpPr>
        <p:spPr bwMode="auto">
          <a:xfrm>
            <a:off x="3200400" y="6524625"/>
            <a:ext cx="21701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Copyright ⓒ </a:t>
            </a:r>
            <a:r>
              <a:rPr lang="ko-KR" altLang="en-US" b="1" dirty="0" err="1">
                <a:latin typeface="굴림" pitchFamily="50" charset="-127"/>
                <a:ea typeface="굴림" pitchFamily="50" charset="-127"/>
              </a:rPr>
              <a:t>사이트명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All right reserved.</a:t>
            </a:r>
          </a:p>
        </p:txBody>
      </p:sp>
      <p:sp>
        <p:nvSpPr>
          <p:cNvPr id="1380379" name="Text Box 27"/>
          <p:cNvSpPr txBox="1">
            <a:spLocks noChangeArrowheads="1"/>
          </p:cNvSpPr>
          <p:nvPr userDrawn="1"/>
        </p:nvSpPr>
        <p:spPr bwMode="auto">
          <a:xfrm>
            <a:off x="385763" y="152400"/>
            <a:ext cx="1176337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b="1" dirty="0" err="1">
                <a:latin typeface="굴림" pitchFamily="50" charset="-127"/>
                <a:ea typeface="굴림" pitchFamily="50" charset="-127"/>
              </a:rPr>
              <a:t>사이트명</a:t>
            </a:r>
            <a:endParaRPr lang="ko-KR" altLang="en-US" sz="1500" b="1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r>
              <a:rPr lang="en-US" altLang="ko-KR" sz="900" b="1" dirty="0">
                <a:latin typeface="굴림" pitchFamily="50" charset="-127"/>
                <a:ea typeface="굴림" pitchFamily="50" charset="-127"/>
              </a:rPr>
              <a:t>The Hope </a:t>
            </a:r>
            <a:r>
              <a:rPr lang="en-US" altLang="ko-KR" sz="900" b="1" dirty="0" err="1">
                <a:latin typeface="굴림" pitchFamily="50" charset="-127"/>
                <a:ea typeface="굴림" pitchFamily="50" charset="-127"/>
              </a:rPr>
              <a:t>Insuitute</a:t>
            </a:r>
            <a:endParaRPr lang="en-US" altLang="ko-KR" sz="9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0380" name="Text Box 28"/>
          <p:cNvSpPr txBox="1">
            <a:spLocks noChangeArrowheads="1"/>
          </p:cNvSpPr>
          <p:nvPr userDrawn="1"/>
        </p:nvSpPr>
        <p:spPr bwMode="auto">
          <a:xfrm>
            <a:off x="5848350" y="307975"/>
            <a:ext cx="1727200" cy="21590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dirty="0">
                <a:solidFill>
                  <a:schemeClr val="bg2"/>
                </a:solidFill>
              </a:rPr>
              <a:t>로그인     사이트맵     </a:t>
            </a:r>
            <a:r>
              <a:rPr lang="en-US" altLang="ko-KR" dirty="0">
                <a:solidFill>
                  <a:schemeClr val="bg2"/>
                </a:solidFill>
              </a:rPr>
              <a:t>ENGLISH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347913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</a:rPr>
              <a:t>캠핑장 소개</a:t>
            </a:r>
          </a:p>
        </p:txBody>
      </p:sp>
      <p:sp>
        <p:nvSpPr>
          <p:cNvPr id="7173" name="Rectangle 230"/>
          <p:cNvSpPr>
            <a:spLocks noChangeArrowheads="1"/>
          </p:cNvSpPr>
          <p:nvPr/>
        </p:nvSpPr>
        <p:spPr bwMode="auto">
          <a:xfrm>
            <a:off x="110443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     Version 1</a:t>
            </a:r>
          </a:p>
        </p:txBody>
      </p:sp>
      <p:graphicFrame>
        <p:nvGraphicFramePr>
          <p:cNvPr id="13610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90756"/>
              </p:ext>
            </p:extLst>
          </p:nvPr>
        </p:nvGraphicFramePr>
        <p:xfrm>
          <a:off x="533400" y="968375"/>
          <a:ext cx="8667750" cy="1097176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확인자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 확인자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2022-10-11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 화면설계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박준현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6" name="Rectangle 263"/>
          <p:cNvSpPr>
            <a:spLocks noChangeArrowheads="1"/>
          </p:cNvSpPr>
          <p:nvPr/>
        </p:nvSpPr>
        <p:spPr bwMode="auto">
          <a:xfrm>
            <a:off x="4773882" y="620713"/>
            <a:ext cx="442726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ko-KR" sz="1800" b="1" dirty="0">
                <a:solidFill>
                  <a:schemeClr val="bg2"/>
                </a:solidFill>
                <a:latin typeface="Tahoma" panose="020B0604030504040204" pitchFamily="34" charset="0"/>
                <a:ea typeface="돋움체" panose="020B0609000101010101" pitchFamily="49" charset="-127"/>
              </a:rPr>
              <a:t>Last Updated : </a:t>
            </a:r>
          </a:p>
        </p:txBody>
      </p:sp>
      <p:grpSp>
        <p:nvGrpSpPr>
          <p:cNvPr id="7207" name="Group 264"/>
          <p:cNvGrpSpPr>
            <a:grpSpLocks/>
          </p:cNvGrpSpPr>
          <p:nvPr/>
        </p:nvGrpSpPr>
        <p:grpSpPr bwMode="auto"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7209" name="Text Box 265"/>
            <p:cNvSpPr txBox="1">
              <a:spLocks noChangeArrowheads="1"/>
            </p:cNvSpPr>
            <p:nvPr/>
          </p:nvSpPr>
          <p:spPr bwMode="auto"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담당자</a:t>
              </a:r>
            </a:p>
          </p:txBody>
        </p:sp>
        <p:sp>
          <p:nvSpPr>
            <p:cNvPr id="7210" name="Rectangle 266"/>
            <p:cNvSpPr>
              <a:spLocks noChangeArrowheads="1"/>
            </p:cNvSpPr>
            <p:nvPr/>
          </p:nvSpPr>
          <p:spPr bwMode="auto">
            <a:xfrm>
              <a:off x="4896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11" name="Text Box 267"/>
            <p:cNvSpPr txBox="1">
              <a:spLocks noChangeArrowheads="1"/>
            </p:cNvSpPr>
            <p:nvPr/>
          </p:nvSpPr>
          <p:spPr bwMode="auto"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확인일자</a:t>
              </a:r>
            </a:p>
          </p:txBody>
        </p:sp>
        <p:sp>
          <p:nvSpPr>
            <p:cNvPr id="7212" name="Rectangle 268"/>
            <p:cNvSpPr>
              <a:spLocks noChangeArrowheads="1"/>
            </p:cNvSpPr>
            <p:nvPr/>
          </p:nvSpPr>
          <p:spPr bwMode="auto">
            <a:xfrm>
              <a:off x="4032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13" name="Text Box 269"/>
            <p:cNvSpPr txBox="1">
              <a:spLocks noChangeArrowheads="1"/>
            </p:cNvSpPr>
            <p:nvPr/>
          </p:nvSpPr>
          <p:spPr bwMode="auto"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14" name="Rectangle 270"/>
            <p:cNvSpPr>
              <a:spLocks noChangeArrowheads="1"/>
            </p:cNvSpPr>
            <p:nvPr/>
          </p:nvSpPr>
          <p:spPr bwMode="auto">
            <a:xfrm>
              <a:off x="4896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15" name="Text Box 271"/>
            <p:cNvSpPr txBox="1">
              <a:spLocks noChangeArrowheads="1"/>
            </p:cNvSpPr>
            <p:nvPr/>
          </p:nvSpPr>
          <p:spPr bwMode="auto"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16" name="Rectangle 272"/>
            <p:cNvSpPr>
              <a:spLocks noChangeArrowheads="1"/>
            </p:cNvSpPr>
            <p:nvPr/>
          </p:nvSpPr>
          <p:spPr bwMode="auto">
            <a:xfrm>
              <a:off x="4032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7208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800" b="1" dirty="0">
                <a:latin typeface="Tahoma" panose="020B0604030504040204" pitchFamily="34" charset="0"/>
                <a:ea typeface="돋움체" panose="020B0609000101010101" pitchFamily="49" charset="-127"/>
              </a:rPr>
              <a:t>화면 설계서 승인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2" y="1283860"/>
            <a:ext cx="8653549" cy="5026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B8A3E-01D1-6245-8BF6-9924C38135A2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4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1" y="1283860"/>
            <a:ext cx="7751659" cy="4386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A6A83-05B5-EF32-F29D-F40218F41768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5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7" y="1283860"/>
            <a:ext cx="9317506" cy="4658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12C61-707C-768A-3AA0-E73CBA943F83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camping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64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9" y="1325461"/>
            <a:ext cx="8787782" cy="478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E539A-A167-030C-7648-4C4CB588805E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rent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2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4" y="1283860"/>
            <a:ext cx="8128932" cy="4965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A6A33-A3A0-E053-4FE2-255537936176}"/>
              </a:ext>
            </a:extLst>
          </p:cNvPr>
          <p:cNvSpPr txBox="1"/>
          <p:nvPr/>
        </p:nvSpPr>
        <p:spPr>
          <a:xfrm>
            <a:off x="227957" y="721934"/>
            <a:ext cx="17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39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" y="1283860"/>
            <a:ext cx="9533881" cy="4766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33FFE-FB6A-F0C5-4F33-9C48ACC774CD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34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" y="1283860"/>
            <a:ext cx="9533881" cy="476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37C65-37A5-DB94-A95D-DEDECF7DAEE8}"/>
              </a:ext>
            </a:extLst>
          </p:cNvPr>
          <p:cNvSpPr txBox="1"/>
          <p:nvPr/>
        </p:nvSpPr>
        <p:spPr>
          <a:xfrm>
            <a:off x="227957" y="721934"/>
            <a:ext cx="19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community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23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" y="1283860"/>
            <a:ext cx="9533881" cy="476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64314-F33F-E79C-217E-79C74188C58D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3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시스템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18" y="2920790"/>
            <a:ext cx="852055" cy="852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72" y="2647850"/>
            <a:ext cx="852055" cy="85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518" y="3772845"/>
            <a:ext cx="852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372" y="3499905"/>
            <a:ext cx="85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3839428" y="1304542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39428" y="2112994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839428" y="2921446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장비대여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839427" y="3729898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839426" y="4538350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9375" y="4655945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4288" y="2230589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4287" y="3847492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4288" y="303904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54287" y="141993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9375" y="142664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6938" y="222651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66937" y="3043122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6937" y="3838910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29" name="왼쪽 중괄호 28"/>
          <p:cNvSpPr/>
          <p:nvPr/>
        </p:nvSpPr>
        <p:spPr bwMode="auto">
          <a:xfrm>
            <a:off x="2023013" y="1419931"/>
            <a:ext cx="390698" cy="4360403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왼쪽 중괄호 29"/>
          <p:cNvSpPr/>
          <p:nvPr/>
        </p:nvSpPr>
        <p:spPr bwMode="auto">
          <a:xfrm rot="10800000">
            <a:off x="6975244" y="1419930"/>
            <a:ext cx="390698" cy="3543791"/>
          </a:xfrm>
          <a:prstGeom prst="leftBrac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839426" y="5354962"/>
            <a:ext cx="1712421" cy="542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9375" y="5472557"/>
            <a:ext cx="157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1847" y="4664651"/>
            <a:ext cx="14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88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사이트맵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535985" y="814695"/>
            <a:ext cx="6871112" cy="54531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  <a:endParaRPr kumimoji="1" lang="en-US" altLang="ko-KR" sz="18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  인천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캠핑  글램핑  카라반  차박  반려동물 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키즈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장비대여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2"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텐트  침구류  조명  식기류  감성 용품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 문의사항  자주 묻는 질문  유의사항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kumimoji="1" lang="en-US" altLang="ko-KR" sz="18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자유 게시판  리뷰 게시판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endParaRPr lang="en-US" altLang="ko-KR" sz="1800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 포인트  예약 정보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2258"/>
              </p:ext>
            </p:extLst>
          </p:nvPr>
        </p:nvGraphicFramePr>
        <p:xfrm>
          <a:off x="233446" y="826251"/>
          <a:ext cx="8278094" cy="545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09">
                  <a:extLst>
                    <a:ext uri="{9D8B030D-6E8A-4147-A177-3AD203B41FA5}">
                      <a16:colId xmlns:a16="http://schemas.microsoft.com/office/drawing/2014/main" val="408490277"/>
                    </a:ext>
                  </a:extLst>
                </a:gridCol>
                <a:gridCol w="2472170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개정 이력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1239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서비스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요구사항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32774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페르소나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와이어프레임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시스템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사이트맵 구조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사이트맵 상세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프로세스 정의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디자인 시스템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화면 설계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36596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프로토타입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제작 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434232"/>
                  </a:ext>
                </a:extLst>
              </a:tr>
              <a:tr h="419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프로토타입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.........................................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7826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2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사이트맵 상세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33737"/>
              </p:ext>
            </p:extLst>
          </p:nvPr>
        </p:nvGraphicFramePr>
        <p:xfrm>
          <a:off x="227957" y="703962"/>
          <a:ext cx="9281802" cy="576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028">
                  <a:extLst>
                    <a:ext uri="{9D8B030D-6E8A-4147-A177-3AD203B41FA5}">
                      <a16:colId xmlns:a16="http://schemas.microsoft.com/office/drawing/2014/main" val="625933715"/>
                    </a:ext>
                  </a:extLst>
                </a:gridCol>
                <a:gridCol w="1604357">
                  <a:extLst>
                    <a:ext uri="{9D8B030D-6E8A-4147-A177-3AD203B41FA5}">
                      <a16:colId xmlns:a16="http://schemas.microsoft.com/office/drawing/2014/main" val="826723518"/>
                    </a:ext>
                  </a:extLst>
                </a:gridCol>
                <a:gridCol w="1271847">
                  <a:extLst>
                    <a:ext uri="{9D8B030D-6E8A-4147-A177-3AD203B41FA5}">
                      <a16:colId xmlns:a16="http://schemas.microsoft.com/office/drawing/2014/main" val="2012879108"/>
                    </a:ext>
                  </a:extLst>
                </a:gridCol>
                <a:gridCol w="4879570">
                  <a:extLst>
                    <a:ext uri="{9D8B030D-6E8A-4147-A177-3AD203B41FA5}">
                      <a16:colId xmlns:a16="http://schemas.microsoft.com/office/drawing/2014/main" val="3743041634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Depth1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Depth2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Folder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251475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/main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초기화면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88227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/join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 양식 입력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1687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/login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207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/camping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9166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59535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 지역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80863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별 캠핑장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3717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/reservation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장비대여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예약에 필요한 정보 입력 화면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82468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 입력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결제 단계의 화면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47961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완료 확인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결제까지 완료 후 예약완료 확인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2027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/rent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텐트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43787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침구류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침구류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9882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조명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0625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식기류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식기류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7400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감성 용품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가능한 감성 용품 리스트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0109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/customer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13664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문의사항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문의사항을 작성할 수 있는 게시판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8214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질문을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55706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유의사항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대여 시 유의사항을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1601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 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/community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자유롭게 캠핑에 대한 정보를 공유할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3662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게시판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리뷰를 작성하고 다른 리뷰를 확인할 수 있는 게시판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69704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/mypage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정보를 확인할 수 있는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9657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예약된 정보를 확인할 수 있는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29640"/>
                  </a:ext>
                </a:extLst>
              </a:tr>
              <a:tr h="22177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내역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포인트와 적립 내역을 확인할 수 있는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1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프로세스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5064" y="1063149"/>
            <a:ext cx="852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1245" y="1063150"/>
            <a:ext cx="10066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1245" y="2741143"/>
            <a:ext cx="100664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 로그인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76311" y="1066715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78990" y="1600500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대여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75495" y="2106964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75496" y="2744546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센터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75903" y="4570817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75906" y="5256921"/>
            <a:ext cx="122277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</a:p>
        </p:txBody>
      </p:sp>
      <p:cxnSp>
        <p:nvCxnSpPr>
          <p:cNvPr id="115" name="직선 화살표 연결선 114"/>
          <p:cNvCxnSpPr>
            <a:stCxn id="5" idx="3"/>
            <a:endCxn id="6" idx="1"/>
          </p:cNvCxnSpPr>
          <p:nvPr/>
        </p:nvCxnSpPr>
        <p:spPr bwMode="auto">
          <a:xfrm>
            <a:off x="1397120" y="1217038"/>
            <a:ext cx="464125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68E24-8FE6-ECC1-52D1-AA082CBC2125}"/>
              </a:ext>
            </a:extLst>
          </p:cNvPr>
          <p:cNvSpPr txBox="1"/>
          <p:nvPr/>
        </p:nvSpPr>
        <p:spPr>
          <a:xfrm>
            <a:off x="5580396" y="5257913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AAF2D-0B1D-E5B0-97E0-AF8194834E2A}"/>
              </a:ext>
            </a:extLst>
          </p:cNvPr>
          <p:cNvSpPr txBox="1"/>
          <p:nvPr/>
        </p:nvSpPr>
        <p:spPr>
          <a:xfrm>
            <a:off x="5579995" y="5724960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0FC1-1E63-AA97-D1C7-BE8429F677F9}"/>
              </a:ext>
            </a:extLst>
          </p:cNvPr>
          <p:cNvSpPr txBox="1"/>
          <p:nvPr/>
        </p:nvSpPr>
        <p:spPr>
          <a:xfrm>
            <a:off x="7414315" y="54855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8BF2C-601B-FF69-B28D-EE07281EB84E}"/>
              </a:ext>
            </a:extLst>
          </p:cNvPr>
          <p:cNvSpPr txBox="1"/>
          <p:nvPr/>
        </p:nvSpPr>
        <p:spPr>
          <a:xfrm>
            <a:off x="8243635" y="54855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9" name="꺾인 연결선 74">
            <a:extLst>
              <a:ext uri="{FF2B5EF4-FFF2-40B4-BE49-F238E27FC236}">
                <a16:creationId xmlns:a16="http://schemas.microsoft.com/office/drawing/2014/main" id="{B2496B34-F143-9393-785E-5483136620C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 flipV="1">
            <a:off x="7032602" y="5639477"/>
            <a:ext cx="381713" cy="2393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꺾인 연결선 74">
            <a:extLst>
              <a:ext uri="{FF2B5EF4-FFF2-40B4-BE49-F238E27FC236}">
                <a16:creationId xmlns:a16="http://schemas.microsoft.com/office/drawing/2014/main" id="{7D7E1214-9644-2872-A168-C90108CAECA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7033003" y="5411802"/>
            <a:ext cx="381312" cy="2276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4DC7FC-B1E1-4E57-EFA8-A00F96A5D9D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auto">
          <a:xfrm>
            <a:off x="8037201" y="5639477"/>
            <a:ext cx="2064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꺾인 연결선 74">
            <a:extLst>
              <a:ext uri="{FF2B5EF4-FFF2-40B4-BE49-F238E27FC236}">
                <a16:creationId xmlns:a16="http://schemas.microsoft.com/office/drawing/2014/main" id="{C31EE7E5-F4F0-FD7C-951C-8346F0DDDFD7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 bwMode="auto">
          <a:xfrm>
            <a:off x="5198683" y="5410810"/>
            <a:ext cx="381312" cy="4680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23E9282-E610-9EA2-019E-9D8DE2B4C998}"/>
              </a:ext>
            </a:extLst>
          </p:cNvPr>
          <p:cNvCxnSpPr>
            <a:cxnSpLocks/>
            <a:stCxn id="71" idx="3"/>
            <a:endCxn id="15" idx="1"/>
          </p:cNvCxnSpPr>
          <p:nvPr/>
        </p:nvCxnSpPr>
        <p:spPr bwMode="auto">
          <a:xfrm>
            <a:off x="5198683" y="5410810"/>
            <a:ext cx="381713" cy="9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1513AB-7B0F-5D83-70AC-6C0458B723CA}"/>
              </a:ext>
            </a:extLst>
          </p:cNvPr>
          <p:cNvSpPr txBox="1"/>
          <p:nvPr/>
        </p:nvSpPr>
        <p:spPr>
          <a:xfrm>
            <a:off x="5579995" y="4374187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64C0F4-A5C1-BE9F-639E-8FBDF74FFFE3}"/>
              </a:ext>
            </a:extLst>
          </p:cNvPr>
          <p:cNvSpPr txBox="1"/>
          <p:nvPr/>
        </p:nvSpPr>
        <p:spPr>
          <a:xfrm>
            <a:off x="6475980" y="416433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57" name="꺾인 연결선 74">
            <a:extLst>
              <a:ext uri="{FF2B5EF4-FFF2-40B4-BE49-F238E27FC236}">
                <a16:creationId xmlns:a16="http://schemas.microsoft.com/office/drawing/2014/main" id="{FCA440E9-953A-2207-FED6-7A261C477E38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 bwMode="auto">
          <a:xfrm>
            <a:off x="5198680" y="4724706"/>
            <a:ext cx="381315" cy="2073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꺾인 연결선 74">
            <a:extLst>
              <a:ext uri="{FF2B5EF4-FFF2-40B4-BE49-F238E27FC236}">
                <a16:creationId xmlns:a16="http://schemas.microsoft.com/office/drawing/2014/main" id="{F76B67A7-80D4-2E1C-5770-69E0AF6A3593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 bwMode="auto">
          <a:xfrm flipV="1">
            <a:off x="5198680" y="4528076"/>
            <a:ext cx="381315" cy="196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32466DA-893B-5209-DE82-76EAC36C2E93}"/>
              </a:ext>
            </a:extLst>
          </p:cNvPr>
          <p:cNvSpPr txBox="1"/>
          <p:nvPr/>
        </p:nvSpPr>
        <p:spPr>
          <a:xfrm>
            <a:off x="5579995" y="4778202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4A75B7-C16F-2799-6CB2-789A58AA5B6C}"/>
              </a:ext>
            </a:extLst>
          </p:cNvPr>
          <p:cNvSpPr txBox="1"/>
          <p:nvPr/>
        </p:nvSpPr>
        <p:spPr>
          <a:xfrm>
            <a:off x="7453396" y="30329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783B77-94D7-8435-124C-7448BF95A2D7}"/>
              </a:ext>
            </a:extLst>
          </p:cNvPr>
          <p:cNvSpPr txBox="1"/>
          <p:nvPr/>
        </p:nvSpPr>
        <p:spPr>
          <a:xfrm>
            <a:off x="8349788" y="3032988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81" name="꺾인 연결선 74">
            <a:extLst>
              <a:ext uri="{FF2B5EF4-FFF2-40B4-BE49-F238E27FC236}">
                <a16:creationId xmlns:a16="http://schemas.microsoft.com/office/drawing/2014/main" id="{15983A39-0AB9-C969-1264-50F9DAB9DAFB}"/>
              </a:ext>
            </a:extLst>
          </p:cNvPr>
          <p:cNvCxnSpPr>
            <a:cxnSpLocks/>
            <a:stCxn id="196" idx="3"/>
            <a:endCxn id="87" idx="1"/>
          </p:cNvCxnSpPr>
          <p:nvPr/>
        </p:nvCxnSpPr>
        <p:spPr bwMode="auto">
          <a:xfrm>
            <a:off x="7052138" y="3365744"/>
            <a:ext cx="401258" cy="2251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꺾인 연결선 74">
            <a:extLst>
              <a:ext uri="{FF2B5EF4-FFF2-40B4-BE49-F238E27FC236}">
                <a16:creationId xmlns:a16="http://schemas.microsoft.com/office/drawing/2014/main" id="{E1438E49-0A5B-80EA-F023-B26EA6E3665E}"/>
              </a:ext>
            </a:extLst>
          </p:cNvPr>
          <p:cNvCxnSpPr>
            <a:cxnSpLocks/>
            <a:stCxn id="196" idx="3"/>
            <a:endCxn id="79" idx="1"/>
          </p:cNvCxnSpPr>
          <p:nvPr/>
        </p:nvCxnSpPr>
        <p:spPr bwMode="auto">
          <a:xfrm flipV="1">
            <a:off x="7052138" y="3186877"/>
            <a:ext cx="401258" cy="178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3FB295B-CD83-84B0-AE20-84108E4F788F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 bwMode="auto">
          <a:xfrm>
            <a:off x="8076282" y="3186877"/>
            <a:ext cx="2735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2C730A9-6A61-774B-98DA-E7910754E05B}"/>
              </a:ext>
            </a:extLst>
          </p:cNvPr>
          <p:cNvSpPr txBox="1"/>
          <p:nvPr/>
        </p:nvSpPr>
        <p:spPr>
          <a:xfrm>
            <a:off x="7453396" y="3437003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B1F1262-85C2-0A6C-61BA-95EE6D5BCBEE}"/>
              </a:ext>
            </a:extLst>
          </p:cNvPr>
          <p:cNvSpPr txBox="1"/>
          <p:nvPr/>
        </p:nvSpPr>
        <p:spPr>
          <a:xfrm>
            <a:off x="5579588" y="1064720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211C676-C0EA-33CF-4DE6-8830C0DBDF93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 bwMode="auto">
          <a:xfrm flipV="1">
            <a:off x="5199088" y="1218609"/>
            <a:ext cx="380500" cy="19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642D320-9E3D-A0BE-DB69-A93E7B04D635}"/>
              </a:ext>
            </a:extLst>
          </p:cNvPr>
          <p:cNvSpPr txBox="1"/>
          <p:nvPr/>
        </p:nvSpPr>
        <p:spPr>
          <a:xfrm>
            <a:off x="5579588" y="1597610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377A1E0-56DD-A000-534E-47D86EDAA62A}"/>
              </a:ext>
            </a:extLst>
          </p:cNvPr>
          <p:cNvCxnSpPr>
            <a:cxnSpLocks/>
            <a:stCxn id="67" idx="3"/>
            <a:endCxn id="99" idx="1"/>
          </p:cNvCxnSpPr>
          <p:nvPr/>
        </p:nvCxnSpPr>
        <p:spPr bwMode="auto">
          <a:xfrm flipV="1">
            <a:off x="5201767" y="1751499"/>
            <a:ext cx="377821" cy="28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A2AA5B-FC6B-9A8A-BA93-FB1DF9E60840}"/>
              </a:ext>
            </a:extLst>
          </p:cNvPr>
          <p:cNvSpPr txBox="1"/>
          <p:nvPr/>
        </p:nvSpPr>
        <p:spPr>
          <a:xfrm>
            <a:off x="5579588" y="2109829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7A9E9F-2D56-A78A-EB33-FCAA2769BEFF}"/>
              </a:ext>
            </a:extLst>
          </p:cNvPr>
          <p:cNvCxnSpPr>
            <a:cxnSpLocks/>
            <a:stCxn id="68" idx="3"/>
            <a:endCxn id="104" idx="1"/>
          </p:cNvCxnSpPr>
          <p:nvPr/>
        </p:nvCxnSpPr>
        <p:spPr bwMode="auto">
          <a:xfrm>
            <a:off x="5198272" y="2260853"/>
            <a:ext cx="381316" cy="28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3728487-B857-68CB-7C1F-0FA6C869F475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 bwMode="auto">
          <a:xfrm>
            <a:off x="2867890" y="1217039"/>
            <a:ext cx="1108421" cy="35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꺾인 연결선 74">
            <a:extLst>
              <a:ext uri="{FF2B5EF4-FFF2-40B4-BE49-F238E27FC236}">
                <a16:creationId xmlns:a16="http://schemas.microsoft.com/office/drawing/2014/main" id="{045EDD59-47A2-D636-1895-6E275380B6BB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 bwMode="auto">
          <a:xfrm>
            <a:off x="6202881" y="4528076"/>
            <a:ext cx="273099" cy="1929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E863E66-BA49-C89F-928C-25C24A0E4179}"/>
              </a:ext>
            </a:extLst>
          </p:cNvPr>
          <p:cNvSpPr txBox="1"/>
          <p:nvPr/>
        </p:nvSpPr>
        <p:spPr>
          <a:xfrm>
            <a:off x="6475980" y="4567156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122" name="꺾인 연결선 74">
            <a:extLst>
              <a:ext uri="{FF2B5EF4-FFF2-40B4-BE49-F238E27FC236}">
                <a16:creationId xmlns:a16="http://schemas.microsoft.com/office/drawing/2014/main" id="{7411D9D7-465A-E377-8A4A-C68CF139ACD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 bwMode="auto">
          <a:xfrm flipV="1">
            <a:off x="6202881" y="4318227"/>
            <a:ext cx="273099" cy="209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꺾인 연결선 74">
            <a:extLst>
              <a:ext uri="{FF2B5EF4-FFF2-40B4-BE49-F238E27FC236}">
                <a16:creationId xmlns:a16="http://schemas.microsoft.com/office/drawing/2014/main" id="{F4E4F8DB-BDD5-E01F-4110-54425297F07B}"/>
              </a:ext>
            </a:extLst>
          </p:cNvPr>
          <p:cNvCxnSpPr>
            <a:cxnSpLocks/>
            <a:stCxn id="6" idx="3"/>
            <a:endCxn id="67" idx="1"/>
          </p:cNvCxnSpPr>
          <p:nvPr/>
        </p:nvCxnSpPr>
        <p:spPr bwMode="auto">
          <a:xfrm>
            <a:off x="2867890" y="1217039"/>
            <a:ext cx="1111100" cy="5373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꺾인 연결선 74">
            <a:extLst>
              <a:ext uri="{FF2B5EF4-FFF2-40B4-BE49-F238E27FC236}">
                <a16:creationId xmlns:a16="http://schemas.microsoft.com/office/drawing/2014/main" id="{E1DDA7C6-DC23-64D0-1815-28EF4B1D90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 bwMode="auto">
          <a:xfrm>
            <a:off x="2867890" y="1217039"/>
            <a:ext cx="1107605" cy="10438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꺾인 연결선 74">
            <a:extLst>
              <a:ext uri="{FF2B5EF4-FFF2-40B4-BE49-F238E27FC236}">
                <a16:creationId xmlns:a16="http://schemas.microsoft.com/office/drawing/2014/main" id="{91EFC44D-BE5E-82D2-1A3F-F08F7C95069D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 bwMode="auto">
          <a:xfrm>
            <a:off x="2867890" y="1217039"/>
            <a:ext cx="1107606" cy="16813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꺾인 연결선 74">
            <a:extLst>
              <a:ext uri="{FF2B5EF4-FFF2-40B4-BE49-F238E27FC236}">
                <a16:creationId xmlns:a16="http://schemas.microsoft.com/office/drawing/2014/main" id="{5D8D95BF-FEF1-DD29-97B4-90F9595FEDD1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 bwMode="auto">
          <a:xfrm>
            <a:off x="2867890" y="1217039"/>
            <a:ext cx="1108013" cy="35076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꺾인 연결선 74">
            <a:extLst>
              <a:ext uri="{FF2B5EF4-FFF2-40B4-BE49-F238E27FC236}">
                <a16:creationId xmlns:a16="http://schemas.microsoft.com/office/drawing/2014/main" id="{64F949DC-B639-414C-4E46-68A035296DB5}"/>
              </a:ext>
            </a:extLst>
          </p:cNvPr>
          <p:cNvCxnSpPr>
            <a:cxnSpLocks/>
            <a:stCxn id="6" idx="3"/>
            <a:endCxn id="71" idx="1"/>
          </p:cNvCxnSpPr>
          <p:nvPr/>
        </p:nvCxnSpPr>
        <p:spPr bwMode="auto">
          <a:xfrm>
            <a:off x="2867890" y="1217039"/>
            <a:ext cx="1108016" cy="41937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76DD1365-55A8-2F49-25BA-D4F279BA3B68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 bwMode="auto">
          <a:xfrm>
            <a:off x="2867890" y="2895032"/>
            <a:ext cx="1107606" cy="34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꺾인 연결선 74">
            <a:extLst>
              <a:ext uri="{FF2B5EF4-FFF2-40B4-BE49-F238E27FC236}">
                <a16:creationId xmlns:a16="http://schemas.microsoft.com/office/drawing/2014/main" id="{50420B65-EF18-D32D-2BF7-4DB493E8805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1397120" y="1217038"/>
            <a:ext cx="464125" cy="16779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꺾인 연결선 74">
            <a:extLst>
              <a:ext uri="{FF2B5EF4-FFF2-40B4-BE49-F238E27FC236}">
                <a16:creationId xmlns:a16="http://schemas.microsoft.com/office/drawing/2014/main" id="{1F47F466-75F2-C4FC-BF3B-396504DA24F6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 bwMode="auto">
          <a:xfrm flipV="1">
            <a:off x="2867890" y="1220604"/>
            <a:ext cx="1108421" cy="16744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꺾인 연결선 74">
            <a:extLst>
              <a:ext uri="{FF2B5EF4-FFF2-40B4-BE49-F238E27FC236}">
                <a16:creationId xmlns:a16="http://schemas.microsoft.com/office/drawing/2014/main" id="{F4C0C0D9-4E39-B211-3740-99C06E9CFEBA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 bwMode="auto">
          <a:xfrm flipV="1">
            <a:off x="2867890" y="1754389"/>
            <a:ext cx="1111100" cy="1140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DA14B79-1BAB-C711-F8F3-E0E70FC703D7}"/>
              </a:ext>
            </a:extLst>
          </p:cNvPr>
          <p:cNvCxnSpPr>
            <a:cxnSpLocks/>
            <a:stCxn id="69" idx="3"/>
            <a:endCxn id="195" idx="1"/>
          </p:cNvCxnSpPr>
          <p:nvPr/>
        </p:nvCxnSpPr>
        <p:spPr bwMode="auto">
          <a:xfrm flipV="1">
            <a:off x="5198273" y="2894918"/>
            <a:ext cx="401259" cy="35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9B9F15D-97FE-6059-FF69-13826DAB2BBD}"/>
              </a:ext>
            </a:extLst>
          </p:cNvPr>
          <p:cNvSpPr txBox="1"/>
          <p:nvPr/>
        </p:nvSpPr>
        <p:spPr>
          <a:xfrm>
            <a:off x="5599532" y="2741029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E1529DA-5BA4-FCF0-E30D-8B6DAA605971}"/>
              </a:ext>
            </a:extLst>
          </p:cNvPr>
          <p:cNvSpPr txBox="1"/>
          <p:nvPr/>
        </p:nvSpPr>
        <p:spPr>
          <a:xfrm>
            <a:off x="5599531" y="3211855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문의사항</a:t>
            </a:r>
          </a:p>
        </p:txBody>
      </p:sp>
      <p:cxnSp>
        <p:nvCxnSpPr>
          <p:cNvPr id="197" name="꺾인 연결선 77">
            <a:extLst>
              <a:ext uri="{FF2B5EF4-FFF2-40B4-BE49-F238E27FC236}">
                <a16:creationId xmlns:a16="http://schemas.microsoft.com/office/drawing/2014/main" id="{6A900A10-0343-610A-A0CE-A74FEA907570}"/>
              </a:ext>
            </a:extLst>
          </p:cNvPr>
          <p:cNvCxnSpPr>
            <a:cxnSpLocks/>
            <a:stCxn id="69" idx="3"/>
            <a:endCxn id="196" idx="1"/>
          </p:cNvCxnSpPr>
          <p:nvPr/>
        </p:nvCxnSpPr>
        <p:spPr bwMode="auto">
          <a:xfrm>
            <a:off x="5198273" y="2898435"/>
            <a:ext cx="401258" cy="4673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9CCBA8F-2A76-9216-353C-74A056EA6323}"/>
              </a:ext>
            </a:extLst>
          </p:cNvPr>
          <p:cNvSpPr txBox="1"/>
          <p:nvPr/>
        </p:nvSpPr>
        <p:spPr>
          <a:xfrm>
            <a:off x="5599531" y="3673387"/>
            <a:ext cx="14526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</a:p>
        </p:txBody>
      </p:sp>
      <p:cxnSp>
        <p:nvCxnSpPr>
          <p:cNvPr id="199" name="꺾인 연결선 81">
            <a:extLst>
              <a:ext uri="{FF2B5EF4-FFF2-40B4-BE49-F238E27FC236}">
                <a16:creationId xmlns:a16="http://schemas.microsoft.com/office/drawing/2014/main" id="{C03F3E69-1D6E-22B6-C9E1-3AAC3E132881}"/>
              </a:ext>
            </a:extLst>
          </p:cNvPr>
          <p:cNvCxnSpPr>
            <a:cxnSpLocks/>
            <a:stCxn id="69" idx="3"/>
            <a:endCxn id="198" idx="1"/>
          </p:cNvCxnSpPr>
          <p:nvPr/>
        </p:nvCxnSpPr>
        <p:spPr bwMode="auto">
          <a:xfrm>
            <a:off x="5198273" y="2898435"/>
            <a:ext cx="401258" cy="9288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3BAD0BB-E0CE-E302-750B-615DE560C00F}"/>
              </a:ext>
            </a:extLst>
          </p:cNvPr>
          <p:cNvSpPr txBox="1"/>
          <p:nvPr/>
        </p:nvSpPr>
        <p:spPr>
          <a:xfrm>
            <a:off x="7455618" y="2635777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F56676-EEED-15AA-E01F-9538D0C3D071}"/>
              </a:ext>
            </a:extLst>
          </p:cNvPr>
          <p:cNvSpPr txBox="1"/>
          <p:nvPr/>
        </p:nvSpPr>
        <p:spPr>
          <a:xfrm>
            <a:off x="7453396" y="3834296"/>
            <a:ext cx="62288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cxnSp>
        <p:nvCxnSpPr>
          <p:cNvPr id="211" name="꺾인 연결선 74">
            <a:extLst>
              <a:ext uri="{FF2B5EF4-FFF2-40B4-BE49-F238E27FC236}">
                <a16:creationId xmlns:a16="http://schemas.microsoft.com/office/drawing/2014/main" id="{59225383-6FC9-6CA7-BA57-8DA0D3000DC7}"/>
              </a:ext>
            </a:extLst>
          </p:cNvPr>
          <p:cNvCxnSpPr>
            <a:cxnSpLocks/>
            <a:stCxn id="198" idx="3"/>
            <a:endCxn id="210" idx="1"/>
          </p:cNvCxnSpPr>
          <p:nvPr/>
        </p:nvCxnSpPr>
        <p:spPr bwMode="auto">
          <a:xfrm>
            <a:off x="7052138" y="3827276"/>
            <a:ext cx="401258" cy="1609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4" name="꺾인 연결선 74">
            <a:extLst>
              <a:ext uri="{FF2B5EF4-FFF2-40B4-BE49-F238E27FC236}">
                <a16:creationId xmlns:a16="http://schemas.microsoft.com/office/drawing/2014/main" id="{045090F1-7A0E-09E9-B935-4F8E4256254A}"/>
              </a:ext>
            </a:extLst>
          </p:cNvPr>
          <p:cNvCxnSpPr>
            <a:cxnSpLocks/>
            <a:stCxn id="195" idx="3"/>
            <a:endCxn id="207" idx="1"/>
          </p:cNvCxnSpPr>
          <p:nvPr/>
        </p:nvCxnSpPr>
        <p:spPr bwMode="auto">
          <a:xfrm flipV="1">
            <a:off x="7052139" y="2789666"/>
            <a:ext cx="403479" cy="1052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230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7A20B5-F2CB-054B-F402-4D5F04932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665862"/>
            <a:ext cx="3314715" cy="33147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시스템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로고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3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시스템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Noto Serif Korean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B7CBD9-D84B-5680-B51C-0156FB80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08" y="1790966"/>
            <a:ext cx="4216037" cy="4206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27686-6F1E-DB17-4263-AC5404AFAAB2}"/>
              </a:ext>
            </a:extLst>
          </p:cNvPr>
          <p:cNvSpPr txBox="1"/>
          <p:nvPr/>
        </p:nvSpPr>
        <p:spPr>
          <a:xfrm>
            <a:off x="573105" y="1832911"/>
            <a:ext cx="1029704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10px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01A73-370B-D280-BA45-4EB6EF4C1006}"/>
              </a:ext>
            </a:extLst>
          </p:cNvPr>
          <p:cNvSpPr txBox="1"/>
          <p:nvPr/>
        </p:nvSpPr>
        <p:spPr>
          <a:xfrm>
            <a:off x="578841" y="2387502"/>
            <a:ext cx="102970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12px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42A5F-9712-7FBF-E38B-D50258F143D5}"/>
              </a:ext>
            </a:extLst>
          </p:cNvPr>
          <p:cNvSpPr txBox="1"/>
          <p:nvPr/>
        </p:nvSpPr>
        <p:spPr>
          <a:xfrm>
            <a:off x="546170" y="2968537"/>
            <a:ext cx="102970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14px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48B15-C872-5C29-F10C-8DF228921816}"/>
              </a:ext>
            </a:extLst>
          </p:cNvPr>
          <p:cNvSpPr txBox="1"/>
          <p:nvPr/>
        </p:nvSpPr>
        <p:spPr>
          <a:xfrm>
            <a:off x="578841" y="3557678"/>
            <a:ext cx="102970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16px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175C9-85D9-4DF0-7A98-09643AC4F39F}"/>
              </a:ext>
            </a:extLst>
          </p:cNvPr>
          <p:cNvSpPr txBox="1"/>
          <p:nvPr/>
        </p:nvSpPr>
        <p:spPr>
          <a:xfrm>
            <a:off x="578841" y="4181522"/>
            <a:ext cx="102970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18px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76A12-90E4-B980-0A90-E9D32E2F49B0}"/>
              </a:ext>
            </a:extLst>
          </p:cNvPr>
          <p:cNvSpPr txBox="1"/>
          <p:nvPr/>
        </p:nvSpPr>
        <p:spPr>
          <a:xfrm>
            <a:off x="578841" y="4827755"/>
            <a:ext cx="102970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20px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B95F-8B58-A985-D492-923667C70001}"/>
              </a:ext>
            </a:extLst>
          </p:cNvPr>
          <p:cNvSpPr txBox="1"/>
          <p:nvPr/>
        </p:nvSpPr>
        <p:spPr>
          <a:xfrm>
            <a:off x="578841" y="5496690"/>
            <a:ext cx="102970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24px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55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시스템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컬러</a:t>
            </a:r>
            <a:endParaRPr lang="en-US" altLang="ko-KR" dirty="0"/>
          </a:p>
          <a:p>
            <a:pPr lvl="1"/>
            <a:r>
              <a:rPr lang="ko-KR" altLang="en-US" dirty="0"/>
              <a:t>초록색 </a:t>
            </a:r>
            <a:r>
              <a:rPr lang="en-US" altLang="ko-KR" dirty="0"/>
              <a:t>: </a:t>
            </a:r>
            <a:r>
              <a:rPr lang="ko-KR" altLang="en-US" dirty="0"/>
              <a:t>자연의 대표적인 색으로 차분하고 평화로운 느낌을 준다</a:t>
            </a:r>
            <a:r>
              <a:rPr lang="en-US" altLang="ko-KR" dirty="0"/>
              <a:t>.                                      	          </a:t>
            </a:r>
            <a:r>
              <a:rPr lang="ko-KR" altLang="en-US" dirty="0"/>
              <a:t>자연에서 즐기는 캠핑에 맞게 초록색 선택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" y="2010023"/>
            <a:ext cx="9548245" cy="1286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3" y="3787462"/>
            <a:ext cx="9548245" cy="1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69078"/>
              </p:ext>
            </p:extLst>
          </p:nvPr>
        </p:nvGraphicFramePr>
        <p:xfrm>
          <a:off x="815336" y="967565"/>
          <a:ext cx="7621385" cy="397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170">
                  <a:extLst>
                    <a:ext uri="{9D8B030D-6E8A-4147-A177-3AD203B41FA5}">
                      <a16:colId xmlns:a16="http://schemas.microsoft.com/office/drawing/2014/main" val="46484313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367535901"/>
                    </a:ext>
                  </a:extLst>
                </a:gridCol>
                <a:gridCol w="1891665">
                  <a:extLst>
                    <a:ext uri="{9D8B030D-6E8A-4147-A177-3AD203B41FA5}">
                      <a16:colId xmlns:a16="http://schemas.microsoft.com/office/drawing/2014/main" val="180792845"/>
                    </a:ext>
                  </a:extLst>
                </a:gridCol>
              </a:tblGrid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62973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73263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캠핑장 소개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941457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장비 대여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90520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예약하기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3545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798886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900010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마이 페이지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821493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포인트 내역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78268"/>
                  </a:ext>
                </a:extLst>
              </a:tr>
              <a:tr h="397588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예약 정보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36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4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63776"/>
              </p:ext>
            </p:extLst>
          </p:nvPr>
        </p:nvGraphicFramePr>
        <p:xfrm>
          <a:off x="7668837" y="1912685"/>
          <a:ext cx="2173428" cy="46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94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53734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camping.html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rent.html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mypage.html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항목을 입력하고 조회하기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창에 이용 가능한 캠핑장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인기가 많은 캠핑장 슬라이드로 나열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클릭 시 유튜브 링크로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공지사항과 자유게시판 일부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카테고리 색상 변경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 문의 클릭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모바일에서 전화 앱으로 연결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채팅 문의 클릭 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 채팅 주소 보여줌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1" y="108067"/>
            <a:ext cx="5933248" cy="66501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2711176" y="18287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16584" y="18287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641051" y="175324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063714" y="18287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504074" y="18287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980783" y="18287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029831" y="3086791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041810" y="414892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041810" y="2688660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641051" y="5714493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041810" y="5714492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85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편의성을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간편 로그인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79439"/>
              </p:ext>
            </p:extLst>
          </p:nvPr>
        </p:nvGraphicFramePr>
        <p:xfrm>
          <a:off x="7668837" y="2170380"/>
          <a:ext cx="2173428" cy="405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join.html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연동하여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성공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실패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" y="332510"/>
            <a:ext cx="7557050" cy="43808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4864173" y="3347259"/>
            <a:ext cx="247922" cy="15718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509496" y="3956860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57787" y="2671159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2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소개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지역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campingl.html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소개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사이드 메뉴에서 지역 선택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테마를 선택하여 테마 별로 조회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16099"/>
              </p:ext>
            </p:extLst>
          </p:nvPr>
        </p:nvGraphicFramePr>
        <p:xfrm>
          <a:off x="7668837" y="2378199"/>
          <a:ext cx="2173428" cy="414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지역별로 선택 가능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추후 지역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지역은 빨간색으로 변경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전체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테마는 배경이 초록색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선택 가능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캠핑장 리스트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나열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밑에 캠핑장 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 점 표시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" y="332510"/>
            <a:ext cx="7580039" cy="43143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389154" y="1302008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763525" y="1773772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887486" y="3060665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58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장비 대여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rent.html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가능한 장비를 보여주는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08607"/>
              </p:ext>
            </p:extLst>
          </p:nvPr>
        </p:nvGraphicFramePr>
        <p:xfrm>
          <a:off x="7668837" y="2128817"/>
          <a:ext cx="2173428" cy="405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장비를 검색해 볼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방식을 결정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인기순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카테고리에 맞는 장비들을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비용 표시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하트 표시는 찜 기능으로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할 때 쉽게 찾을 수 있음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" y="332510"/>
            <a:ext cx="7539113" cy="43475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6291191" y="2564855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26223" y="1761291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25874" y="1761291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7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73662"/>
              </p:ext>
            </p:extLst>
          </p:nvPr>
        </p:nvGraphicFramePr>
        <p:xfrm>
          <a:off x="349007" y="785560"/>
          <a:ext cx="9212506" cy="5496480"/>
        </p:xfrm>
        <a:graphic>
          <a:graphicData uri="http://schemas.openxmlformats.org/drawingml/2006/table">
            <a:tbl>
              <a:tblPr/>
              <a:tblGrid>
                <a:gridCol w="102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Ver1.0.0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박준현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2022.10.11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 이력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개요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페르소나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Ver1.0.1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박준현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2022.10.12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사이트맵 구조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사이트맵 상세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Ver1.0.2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박준현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2022.10.13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 보드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개정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 단계로 나뉨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12339"/>
              </p:ext>
            </p:extLst>
          </p:nvPr>
        </p:nvGraphicFramePr>
        <p:xfrm>
          <a:off x="7668837" y="2162067"/>
          <a:ext cx="2173428" cy="433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단계를 초록색으로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일자를 달력에서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드래그로 날짜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수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 장비를 모두 선택하면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가능한 캠핑장 나열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 버튼을 누르면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단계로 넘어감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안한 항목이 있으면 경고 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" y="332509"/>
            <a:ext cx="7533253" cy="42311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2151453" y="1600235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071456" y="4055260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188938" y="4204888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74588" y="3052191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08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customer_qa.html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센터의 자주 묻는 질문 게시판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새로운 항목을 추가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92541"/>
              </p:ext>
            </p:extLst>
          </p:nvPr>
        </p:nvGraphicFramePr>
        <p:xfrm>
          <a:off x="7668837" y="2128817"/>
          <a:ext cx="2173428" cy="405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질문들을 나열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우측의 ▼을 누르면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슬라이드로 답변이 나타남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(toggle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동작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" y="332510"/>
            <a:ext cx="7547954" cy="377397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5734238" y="1922166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451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게시판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community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community_review.html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후기를 남길 수 있는 리뷰 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커뮤니티는 회원만 이용가능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769"/>
              </p:ext>
            </p:extLst>
          </p:nvPr>
        </p:nvGraphicFramePr>
        <p:xfrm>
          <a:off x="7668837" y="2261820"/>
          <a:ext cx="2173428" cy="36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사용자들이 남긴 리뷰를 나열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 버튼을 눌러 리뷰 작성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community_read.html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" y="332510"/>
            <a:ext cx="7547954" cy="37739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6382631" y="3686314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382631" y="2552766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0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이용 가능한 마이 페이지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4442"/>
              </p:ext>
            </p:extLst>
          </p:nvPr>
        </p:nvGraphicFramePr>
        <p:xfrm>
          <a:off x="7668837" y="2120504"/>
          <a:ext cx="2173428" cy="369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가입했을 때 정보를 간략하게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 추가 예정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보유중인 포인트를 눈에 띄게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예약되어 있는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" y="332510"/>
            <a:ext cx="7564580" cy="378229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4154819" y="2638911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601533" y="2148841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601533" y="3230880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736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mypage_point.html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포인트와 관련된 내용이 있는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52712"/>
              </p:ext>
            </p:extLst>
          </p:nvPr>
        </p:nvGraphicFramePr>
        <p:xfrm>
          <a:off x="7668837" y="2211944"/>
          <a:ext cx="2173428" cy="382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보유중인 포인트를 다시 한번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포인트를 적립한 기록을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more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눌러 상세하게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포인트를 사용한 기록을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-&gt; more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눌러 상세하게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5" y="332510"/>
            <a:ext cx="7514704" cy="37573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5567984" y="2136372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004595" y="3028605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89781" y="3028605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28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7660524" y="58189"/>
            <a:ext cx="0" cy="64950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268394" y="332510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DoCamp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8393" y="547954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정보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8392" y="763398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8391" y="978842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390" y="1194286"/>
            <a:ext cx="1573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mypage_rsvInfo.html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523" y="1600235"/>
            <a:ext cx="2181742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예약된 정보를 자세히 볼 수 있는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87517"/>
              </p:ext>
            </p:extLst>
          </p:nvPr>
        </p:nvGraphicFramePr>
        <p:xfrm>
          <a:off x="7668837" y="2120504"/>
          <a:ext cx="2173428" cy="382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19">
                  <a:extLst>
                    <a:ext uri="{9D8B030D-6E8A-4147-A177-3AD203B41FA5}">
                      <a16:colId xmlns:a16="http://schemas.microsoft.com/office/drawing/2014/main" val="1519522009"/>
                    </a:ext>
                  </a:extLst>
                </a:gridCol>
                <a:gridCol w="1837109">
                  <a:extLst>
                    <a:ext uri="{9D8B030D-6E8A-4147-A177-3AD203B41FA5}">
                      <a16:colId xmlns:a16="http://schemas.microsoft.com/office/drawing/2014/main" val="726692174"/>
                    </a:ext>
                  </a:extLst>
                </a:gridCol>
              </a:tblGrid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예약된 정보를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71089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취소하기 버튼 클릭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 상에서 예약된 정보를 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61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변경하기 버튼 클릭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 페이지로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7615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612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64245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85034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9233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23522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735047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554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05861"/>
                  </a:ext>
                </a:extLst>
              </a:tr>
              <a:tr h="29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45545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" y="332510"/>
            <a:ext cx="7547954" cy="377397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2434085" y="3436933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146805" y="2325798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34681" y="3436933"/>
            <a:ext cx="247922" cy="149628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9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 err="1"/>
              <a:t>프로토타입</a:t>
            </a:r>
            <a:r>
              <a:rPr lang="ko-KR" altLang="en-US" dirty="0"/>
              <a:t> 제작 구분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33678"/>
              </p:ext>
            </p:extLst>
          </p:nvPr>
        </p:nvGraphicFramePr>
        <p:xfrm>
          <a:off x="349006" y="785560"/>
          <a:ext cx="9227073" cy="5496480"/>
        </p:xfrm>
        <a:graphic>
          <a:graphicData uri="http://schemas.openxmlformats.org/drawingml/2006/table">
            <a:tbl>
              <a:tblPr/>
              <a:tblGrid>
                <a:gridCol w="67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 기능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상대적 중요도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35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 err="1"/>
              <a:t>프로토타입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73185"/>
              </p:ext>
            </p:extLst>
          </p:nvPr>
        </p:nvGraphicFramePr>
        <p:xfrm>
          <a:off x="349007" y="785560"/>
          <a:ext cx="9203784" cy="2788770"/>
        </p:xfrm>
        <a:graphic>
          <a:graphicData uri="http://schemas.openxmlformats.org/drawingml/2006/table">
            <a:tbl>
              <a:tblPr/>
              <a:tblGrid>
                <a:gridCol w="111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배경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준비할게 많은 캠핑의 진입장벽을 낮춤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목적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 캠핑장을 한눈에 비교하여 계획하는 시간절약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캠핑에 필요한 장비를 대여해주어 진입장벽을 낮춤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 효과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 준비할 때의 부담 감소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 홍보 효과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캠핑장만 고르면 해당 캠핑장과 연동하여 예약 진행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취향에 맞게 다양한 캠핑용품을 대여 가능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사항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요구사항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32622"/>
              </p:ext>
            </p:extLst>
          </p:nvPr>
        </p:nvGraphicFramePr>
        <p:xfrm>
          <a:off x="349006" y="785560"/>
          <a:ext cx="9212508" cy="5496480"/>
        </p:xfrm>
        <a:graphic>
          <a:graphicData uri="http://schemas.openxmlformats.org/drawingml/2006/table">
            <a:tbl>
              <a:tblPr/>
              <a:tblGrid>
                <a:gridCol w="64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RFP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확정 여부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8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페르소나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16869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88789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윤현도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126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52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직장인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관악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 신림동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21661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가족과 함께 여행 다니는 것을 좋아한다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온라인에 익숙하지 않아 서핑에 미숙하다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가족들과 여행을 가기 위해 온라인으로 캠핑장을</a:t>
                      </a:r>
                      <a:r>
                        <a:rPr lang="ko-KR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예약하고자 한다</a:t>
                      </a:r>
                      <a:r>
                        <a:rPr lang="en-US" altLang="ko-KR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너무 많은 캠핑장이 있어서 어디로 가야할지 모르겠다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한눈에 캠핑장을 찾아보기 힘들다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캠핑장을 한눈에 볼</a:t>
                      </a:r>
                      <a:r>
                        <a:rPr lang="ko-KR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있도록 제공</a:t>
                      </a:r>
                      <a:endParaRPr lang="en-US" altLang="ko-KR" sz="10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간편하게 이용할 수 있는 예약시스템 제공</a:t>
                      </a:r>
                      <a:endParaRPr lang="en-US" altLang="ko-KR" sz="10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9" y="801139"/>
            <a:ext cx="1663864" cy="21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페르소나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222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49375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장현수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126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직장인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경기 파주시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당하동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운동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90949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 부터 일에 몰두하여 제대로 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휴식을 가져본 적이 없다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혼자 시간을 보내는 것을 좋아한다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조용한 곳을 좋아한다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혼자 만의 시간을 즐길 수 있는 조용한 곳에서 휴식을 가지고 싶다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캠핑을 계획하는데 시간을 많이 허비하고 싶지 않다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대부분의 캠핑장이 시끄럽다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캠핑장을 고를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많은 시간을 투자해야한다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캠핑장을 제공하여 계획하는 시간을 절약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캠핑장과 연동으로 예약의 번거로움 감소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0" y="847749"/>
            <a:ext cx="1674421" cy="20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페르소나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22342564-AFF0-4D53-A235-8C0183F1F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70324"/>
              </p:ext>
            </p:extLst>
          </p:nvPr>
        </p:nvGraphicFramePr>
        <p:xfrm>
          <a:off x="346228" y="764704"/>
          <a:ext cx="2209547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i="0" kern="1200" spc="-8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defRPr/>
                      </a:pPr>
                      <a:endParaRPr lang="en-US" altLang="ko-KR" sz="1000" b="0" spc="-8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0D472C5C-7761-49B6-861F-520AB9BD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21712"/>
              </p:ext>
            </p:extLst>
          </p:nvPr>
        </p:nvGraphicFramePr>
        <p:xfrm>
          <a:off x="346228" y="3294283"/>
          <a:ext cx="2221375" cy="304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0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김지연</a:t>
                      </a:r>
                      <a:endParaRPr lang="en-US" altLang="ko-KR" sz="1600" b="1" spc="-8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77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900" b="0" spc="-8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1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C2F29E-F7D4-4D77-B717-EE278E37BECA}"/>
              </a:ext>
            </a:extLst>
          </p:cNvPr>
          <p:cNvSpPr txBox="1"/>
          <p:nvPr/>
        </p:nvSpPr>
        <p:spPr>
          <a:xfrm>
            <a:off x="533038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결혼여부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취미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9CDF7-27AA-4AA6-8D23-B33918FEDC5A}"/>
              </a:ext>
            </a:extLst>
          </p:cNvPr>
          <p:cNvSpPr txBox="1"/>
          <p:nvPr/>
        </p:nvSpPr>
        <p:spPr>
          <a:xfrm>
            <a:off x="1429683" y="4005064"/>
            <a:ext cx="10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대학생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인천 연수구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미혼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음악듣기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53685"/>
              </p:ext>
            </p:extLst>
          </p:nvPr>
        </p:nvGraphicFramePr>
        <p:xfrm>
          <a:off x="2747998" y="764705"/>
          <a:ext cx="5992568" cy="557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프로필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동기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매우 활동적으로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친구들과 노는 것을 좋아한다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새로운 친구를 사귀는 것을 좋아한다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아직 학생이라 금전적인 여유가 별로 없다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친구를 사귀고 놀</a:t>
                      </a:r>
                      <a:r>
                        <a:rPr lang="ko-KR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있는 캠핑장을 찾고 싶다</a:t>
                      </a:r>
                      <a:r>
                        <a:rPr lang="en-US" altLang="ko-KR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+mn-ea"/>
                          <a:cs typeface="Times New Roman" pitchFamily="18" charset="0"/>
                        </a:rPr>
                        <a:t>불만사항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spc="-8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목적</a:t>
                      </a:r>
                      <a:endParaRPr lang="en-US" altLang="ko-KR" sz="1000" b="1" spc="-8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79477"/>
                  </a:ext>
                </a:extLst>
              </a:tr>
              <a:tr h="2342351">
                <a:tc>
                  <a:txBody>
                    <a:bodyPr/>
                    <a:lstStyle/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캠핑장 예약과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장비 대여를 따로따로 해야 되는 곳이 있어 불편하다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lvl="0" indent="-171450">
                        <a:lnSpc>
                          <a:spcPct val="150000"/>
                        </a:lnSpc>
                        <a:buClr>
                          <a:srgbClr val="2BC0BE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청결하지 못한 캠핑장이 많다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예약과 장비 대여를 한 곳에서 해결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별로 솔직한 리뷰를 제공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0917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4" y="1000833"/>
            <a:ext cx="1906813" cy="17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와이어프레임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517F-451B-44A9-9337-211D61F627FD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69" y="1166070"/>
            <a:ext cx="4676862" cy="5241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7A26BF-9736-556B-68F7-738D03E4BE78}"/>
              </a:ext>
            </a:extLst>
          </p:cNvPr>
          <p:cNvSpPr txBox="1"/>
          <p:nvPr/>
        </p:nvSpPr>
        <p:spPr>
          <a:xfrm>
            <a:off x="227957" y="721934"/>
            <a:ext cx="15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7494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26137</TotalTime>
  <Words>1651</Words>
  <Application>Microsoft Office PowerPoint</Application>
  <PresentationFormat>A4 용지(210x297mm)</PresentationFormat>
  <Paragraphs>672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HY각헤드라인M</vt:lpstr>
      <vt:lpstr>굴림</vt:lpstr>
      <vt:lpstr>돋움</vt:lpstr>
      <vt:lpstr>맑은 고딕</vt:lpstr>
      <vt:lpstr>Arial</vt:lpstr>
      <vt:lpstr>Tahoma</vt:lpstr>
      <vt:lpstr>메인</vt:lpstr>
      <vt:lpstr>빈페이지</vt:lpstr>
      <vt:lpstr>연구자료</vt:lpstr>
      <vt:lpstr>캠핑장 소개</vt:lpstr>
      <vt:lpstr>목차</vt:lpstr>
      <vt:lpstr>1. 개정 이력</vt:lpstr>
      <vt:lpstr>2. 서비스 개요</vt:lpstr>
      <vt:lpstr>3. 요구사항 정의</vt:lpstr>
      <vt:lpstr>4. 페르소나 (1)</vt:lpstr>
      <vt:lpstr>4. 페르소나 (2)</vt:lpstr>
      <vt:lpstr>4. 페르소나 (3)</vt:lpstr>
      <vt:lpstr>5. 와이어프레임 (1)</vt:lpstr>
      <vt:lpstr>5. 와이어프레임 (2)</vt:lpstr>
      <vt:lpstr>5. 와이어프레임 (3)</vt:lpstr>
      <vt:lpstr>5. 와이어프레임 (4)</vt:lpstr>
      <vt:lpstr>5. 와이어프레임 (5)</vt:lpstr>
      <vt:lpstr>5. 와이어프레임 (6)</vt:lpstr>
      <vt:lpstr>5. 와이어프레임 (7)</vt:lpstr>
      <vt:lpstr>5. 와이어프레임 (8)</vt:lpstr>
      <vt:lpstr>5. 와이어프레임 (9)</vt:lpstr>
      <vt:lpstr>6. 시스템 구조</vt:lpstr>
      <vt:lpstr>7. 사이트맵 구조</vt:lpstr>
      <vt:lpstr>8. 사이트맵 상세</vt:lpstr>
      <vt:lpstr>9. 프로세스 정의</vt:lpstr>
      <vt:lpstr>10. 디자인 시스템 (1)</vt:lpstr>
      <vt:lpstr>10. 디자인 시스템 (2)</vt:lpstr>
      <vt:lpstr>10. 디자인 시스템 (3)</vt:lpstr>
      <vt:lpstr>11. 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12. 프로토타입 제작 구분</vt:lpstr>
      <vt:lpstr>13. 프로토타입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박준현</cp:lastModifiedBy>
  <cp:revision>5820</cp:revision>
  <dcterms:created xsi:type="dcterms:W3CDTF">2002-12-23T07:37:47Z</dcterms:created>
  <dcterms:modified xsi:type="dcterms:W3CDTF">2022-10-13T11:26:49Z</dcterms:modified>
</cp:coreProperties>
</file>