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478" r:id="rId3"/>
    <p:sldId id="491" r:id="rId4"/>
    <p:sldId id="502" r:id="rId5"/>
    <p:sldId id="505" r:id="rId6"/>
    <p:sldId id="503" r:id="rId7"/>
    <p:sldId id="512" r:id="rId8"/>
    <p:sldId id="510" r:id="rId9"/>
    <p:sldId id="511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221020_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778991" y="2537279"/>
              <a:ext cx="26340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HTML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6617998" y="1008985"/>
            <a:ext cx="537726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[HTML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잡기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만들 때는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구조를 먼저 잡은 후 시작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[skip navigation]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많은 링크들을 건너뛰고 바로 컨텐츠로 이동하기 위해 사용하는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보이지 않도록 설계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접근성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위한 필수 요소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[header]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 및 탐색에 도움을 주는 컨텐츠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나타내는 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내비게이션 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요소를 포함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[container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main]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컨텐츠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나타내는 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안에서도 영역을 나누어 사용할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우측을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aside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[footer]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저작권 정보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문서 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나타내는 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5635" y="1008607"/>
            <a:ext cx="2510445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000" dirty="0" err="1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 정보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skipnavigation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 err="1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endParaRPr lang="en-US" altLang="ko-KR" sz="10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~~</a:t>
            </a: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container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~~</a:t>
            </a: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~~</a:t>
            </a:r>
            <a:endParaRPr lang="en-US" altLang="ko-KR" sz="10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~~</a:t>
            </a: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EEFFF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627546" y="2273351"/>
            <a:ext cx="1641830" cy="461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627546" y="2875236"/>
            <a:ext cx="1542076" cy="2619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727300" y="4846320"/>
            <a:ext cx="1350882" cy="479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752237" y="3027671"/>
            <a:ext cx="1350882" cy="46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752238" y="3489641"/>
            <a:ext cx="1350882" cy="1216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868617" y="3653326"/>
            <a:ext cx="1151376" cy="4511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868617" y="4104441"/>
            <a:ext cx="1151376" cy="4511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050771" y="1230605"/>
            <a:ext cx="3440911" cy="4572762"/>
            <a:chOff x="5952470" y="1707031"/>
            <a:chExt cx="4471689" cy="457276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2470" y="1707031"/>
              <a:ext cx="4471689" cy="4572762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15B2A7F-8B14-310B-3909-E6527147C514}"/>
                </a:ext>
              </a:extLst>
            </p:cNvPr>
            <p:cNvSpPr/>
            <p:nvPr/>
          </p:nvSpPr>
          <p:spPr>
            <a:xfrm>
              <a:off x="6204066" y="2082466"/>
              <a:ext cx="3829395" cy="1908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15B2A7F-8B14-310B-3909-E6527147C514}"/>
                </a:ext>
              </a:extLst>
            </p:cNvPr>
            <p:cNvSpPr/>
            <p:nvPr/>
          </p:nvSpPr>
          <p:spPr>
            <a:xfrm>
              <a:off x="6204065" y="2343588"/>
              <a:ext cx="3829395" cy="37579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15B2A7F-8B14-310B-3909-E6527147C514}"/>
                </a:ext>
              </a:extLst>
            </p:cNvPr>
            <p:cNvSpPr/>
            <p:nvPr/>
          </p:nvSpPr>
          <p:spPr>
            <a:xfrm>
              <a:off x="6349473" y="2491864"/>
              <a:ext cx="3559298" cy="5358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5B2A7F-8B14-310B-3909-E6527147C514}"/>
                </a:ext>
              </a:extLst>
            </p:cNvPr>
            <p:cNvSpPr/>
            <p:nvPr/>
          </p:nvSpPr>
          <p:spPr>
            <a:xfrm>
              <a:off x="6349473" y="3175947"/>
              <a:ext cx="3559298" cy="21476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5B2A7F-8B14-310B-3909-E6527147C514}"/>
                </a:ext>
              </a:extLst>
            </p:cNvPr>
            <p:cNvSpPr/>
            <p:nvPr/>
          </p:nvSpPr>
          <p:spPr>
            <a:xfrm>
              <a:off x="6349473" y="5444681"/>
              <a:ext cx="3559298" cy="5358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15B2A7F-8B14-310B-3909-E6527147C514}"/>
                </a:ext>
              </a:extLst>
            </p:cNvPr>
            <p:cNvSpPr/>
            <p:nvPr/>
          </p:nvSpPr>
          <p:spPr>
            <a:xfrm>
              <a:off x="6499104" y="3323856"/>
              <a:ext cx="2096256" cy="184666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5B2A7F-8B14-310B-3909-E6527147C514}"/>
                </a:ext>
              </a:extLst>
            </p:cNvPr>
            <p:cNvSpPr/>
            <p:nvPr/>
          </p:nvSpPr>
          <p:spPr>
            <a:xfrm>
              <a:off x="8740768" y="3325530"/>
              <a:ext cx="1046832" cy="184666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꺾인 연결선 55"/>
          <p:cNvCxnSpPr>
            <a:stCxn id="28" idx="3"/>
            <a:endCxn id="35" idx="1"/>
          </p:cNvCxnSpPr>
          <p:nvPr/>
        </p:nvCxnSpPr>
        <p:spPr>
          <a:xfrm flipV="1">
            <a:off x="2103119" y="2283342"/>
            <a:ext cx="1253141" cy="97551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9" idx="3"/>
            <a:endCxn id="36" idx="1"/>
          </p:cNvCxnSpPr>
          <p:nvPr/>
        </p:nvCxnSpPr>
        <p:spPr>
          <a:xfrm flipV="1">
            <a:off x="2103120" y="3773361"/>
            <a:ext cx="1253140" cy="3244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7" idx="3"/>
            <a:endCxn id="37" idx="1"/>
          </p:cNvCxnSpPr>
          <p:nvPr/>
        </p:nvCxnSpPr>
        <p:spPr>
          <a:xfrm>
            <a:off x="2078182" y="5086132"/>
            <a:ext cx="1278078" cy="1500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3" idx="3"/>
            <a:endCxn id="33" idx="1"/>
          </p:cNvCxnSpPr>
          <p:nvPr/>
        </p:nvCxnSpPr>
        <p:spPr>
          <a:xfrm flipV="1">
            <a:off x="2269376" y="1701483"/>
            <a:ext cx="974995" cy="802636"/>
          </a:xfrm>
          <a:prstGeom prst="bentConnector3">
            <a:avLst>
              <a:gd name="adj1" fmla="val 227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3652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 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6"/>
            <a:ext cx="656636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Cascading Style Sheets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요소들이 페이지에서 어떻게 보이는가를 정의하는데 사용하는 스타일 시트 언어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 시트를 이용하면 웹 페이지의 스타일을 편리하게 개발할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(selector)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선언부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(declaratives)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h1 {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color:blue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font-size:12px; }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52642" y="3138213"/>
            <a:ext cx="3486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명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값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선언됨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 이상의 선언들을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세미콜론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(;)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선언들이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중괄호로 둘러싸여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선언부를 이룸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5B2A7F-8B14-310B-3909-E6527147C514}"/>
              </a:ext>
            </a:extLst>
          </p:cNvPr>
          <p:cNvSpPr/>
          <p:nvPr/>
        </p:nvSpPr>
        <p:spPr>
          <a:xfrm>
            <a:off x="877038" y="3495724"/>
            <a:ext cx="2014149" cy="208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27" idx="3"/>
            <a:endCxn id="26" idx="1"/>
          </p:cNvCxnSpPr>
          <p:nvPr/>
        </p:nvCxnSpPr>
        <p:spPr>
          <a:xfrm>
            <a:off x="2891187" y="3599878"/>
            <a:ext cx="146145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2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 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1008606"/>
            <a:ext cx="5012043" cy="4442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적용하는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방법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인라인 스타일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inline style )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 내부에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스타일 적용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요소에만 적용되며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직접 찾아가서 적용해야 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스타일 시트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internal style sheet 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 내에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스타일 적용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문서에만 적용되며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코드가 길어질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스타일 시트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external style sheet 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작성된 스타일 시트 파일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(.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적용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파일로 웹 사이트 전체의 스타일을 변경할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스타일을 적용할 웹 페이지의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내에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스타일 시트를 포함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시켜야 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246FE-D7C1-1613-6A15-8EC3163983F9}"/>
              </a:ext>
            </a:extLst>
          </p:cNvPr>
          <p:cNvSpPr txBox="1"/>
          <p:nvPr/>
        </p:nvSpPr>
        <p:spPr>
          <a:xfrm>
            <a:off x="5740585" y="1638954"/>
            <a:ext cx="2904688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color: #ff0000;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 Menu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283DD-D78E-F86C-49F1-2C3784060DCE}"/>
              </a:ext>
            </a:extLst>
          </p:cNvPr>
          <p:cNvSpPr txBox="1"/>
          <p:nvPr/>
        </p:nvSpPr>
        <p:spPr>
          <a:xfrm>
            <a:off x="5740585" y="2187495"/>
            <a:ext cx="218323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 정보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About | Design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#00ff00;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5183F-B191-EC3F-4AB3-D2F7C8ADD16E}"/>
              </a:ext>
            </a:extLst>
          </p:cNvPr>
          <p:cNvSpPr txBox="1"/>
          <p:nvPr/>
        </p:nvSpPr>
        <p:spPr>
          <a:xfrm>
            <a:off x="5740585" y="3958754"/>
            <a:ext cx="33230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 정보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About | Design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EFDC0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&lt;link </a:t>
            </a:r>
            <a:r>
              <a:rPr lang="en-US" altLang="ko-KR" sz="1000" dirty="0" err="1">
                <a:solidFill>
                  <a:srgbClr val="EFDC0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000" dirty="0">
                <a:solidFill>
                  <a:srgbClr val="EFDC0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="stylesheet" </a:t>
            </a:r>
            <a:r>
              <a:rPr lang="en-US" altLang="ko-KR" sz="1000" dirty="0" err="1">
                <a:solidFill>
                  <a:srgbClr val="EFDC0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EFDC0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="ex.css"&gt; --&gt;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EFDC0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@import </a:t>
            </a:r>
            <a:r>
              <a:rPr lang="en-US" altLang="ko-KR" sz="1000" dirty="0" err="1">
                <a:solidFill>
                  <a:srgbClr val="EFDC0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EFDC0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(ex.css); */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@import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ex.css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2FED4-B625-528D-2BF6-2E45F7AAEA61}"/>
              </a:ext>
            </a:extLst>
          </p:cNvPr>
          <p:cNvSpPr/>
          <p:nvPr/>
        </p:nvSpPr>
        <p:spPr>
          <a:xfrm>
            <a:off x="9550407" y="4217186"/>
            <a:ext cx="127139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@charset</a:t>
            </a:r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#0000ff;</a:t>
            </a:r>
            <a:endParaRPr lang="ko-KR" altLang="en-US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b="0" dirty="0">
              <a:solidFill>
                <a:srgbClr val="EEFFF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22EC6F-D99A-E5DA-96D7-89C19A049CA4}"/>
              </a:ext>
            </a:extLst>
          </p:cNvPr>
          <p:cNvSpPr/>
          <p:nvPr/>
        </p:nvSpPr>
        <p:spPr>
          <a:xfrm>
            <a:off x="9550406" y="5093019"/>
            <a:ext cx="1271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ex.CSS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64">
            <a:extLst>
              <a:ext uri="{FF2B5EF4-FFF2-40B4-BE49-F238E27FC236}">
                <a16:creationId xmlns:a16="http://schemas.microsoft.com/office/drawing/2014/main" id="{A8A30740-069B-A1B4-5989-65240D2EC46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40448" y="1762065"/>
            <a:ext cx="900137" cy="38151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64">
            <a:extLst>
              <a:ext uri="{FF2B5EF4-FFF2-40B4-BE49-F238E27FC236}">
                <a16:creationId xmlns:a16="http://schemas.microsoft.com/office/drawing/2014/main" id="{1B96201A-EEB7-B285-FE21-8116034CF82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446165" y="2926159"/>
            <a:ext cx="1294420" cy="351959"/>
          </a:xfrm>
          <a:prstGeom prst="bentConnector3">
            <a:avLst>
              <a:gd name="adj1" fmla="val 629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6C82826-4262-AE6F-560B-367C5123430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360566" y="4697418"/>
            <a:ext cx="380019" cy="3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52CC1B-8C81-7E5E-FCCA-B100AA441FC5}"/>
              </a:ext>
            </a:extLst>
          </p:cNvPr>
          <p:cNvSpPr/>
          <p:nvPr/>
        </p:nvSpPr>
        <p:spPr>
          <a:xfrm>
            <a:off x="6053493" y="1656240"/>
            <a:ext cx="1519480" cy="228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2CD316-A811-A6C6-4DC8-44563C2E243E}"/>
              </a:ext>
            </a:extLst>
          </p:cNvPr>
          <p:cNvSpPr/>
          <p:nvPr/>
        </p:nvSpPr>
        <p:spPr>
          <a:xfrm>
            <a:off x="5945834" y="2702850"/>
            <a:ext cx="1251920" cy="726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AB7AD3-D3A2-9D44-733D-A8A0D4793E1D}"/>
              </a:ext>
            </a:extLst>
          </p:cNvPr>
          <p:cNvSpPr/>
          <p:nvPr/>
        </p:nvSpPr>
        <p:spPr>
          <a:xfrm>
            <a:off x="5941009" y="4467729"/>
            <a:ext cx="2959710" cy="742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E133D04-F0F9-0EE6-ED83-82ADCD59D770}"/>
              </a:ext>
            </a:extLst>
          </p:cNvPr>
          <p:cNvSpPr/>
          <p:nvPr/>
        </p:nvSpPr>
        <p:spPr>
          <a:xfrm>
            <a:off x="5740585" y="5447915"/>
            <a:ext cx="3323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포함시키는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방식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1008605"/>
            <a:ext cx="6371059" cy="476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(selector)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선택자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요소의 이름을 직접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선택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(id)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요소를 선택할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요소 중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가지는 요소만 선택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(class)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집단의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요소를 한 번에 선택할 때 사용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집단을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하며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명을 가지는 요소들을 모두 선택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(group)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선택자를 같이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선택자를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쉼표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(,)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구분하여 연결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스타일이지만 요소가 다를 경우 코드를 간결하게 만들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73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671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BA52A3-94EA-B57E-4D65-EE61CF93588E}"/>
              </a:ext>
            </a:extLst>
          </p:cNvPr>
          <p:cNvSpPr txBox="1"/>
          <p:nvPr/>
        </p:nvSpPr>
        <p:spPr>
          <a:xfrm>
            <a:off x="415635" y="1014533"/>
            <a:ext cx="2847682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"ko"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파일 정보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선택자 연습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1&lt;/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#ff0000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div&gt;span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#999999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#ex_css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#ffff00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ko-KR" altLang="en-US" sz="1000" b="0" dirty="0">
              <a:solidFill>
                <a:srgbClr val="F8F8F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.second_tag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#00ffff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altLang="ko-KR" sz="1000" b="0" dirty="0">
              <a:solidFill>
                <a:srgbClr val="F8F8F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바디 내용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657F13-C2AE-C661-50B6-A4DA84D4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22" y="3299104"/>
            <a:ext cx="1647825" cy="28860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10C0-97EB-907C-6E41-9A0FFC4AD2F0}"/>
              </a:ext>
            </a:extLst>
          </p:cNvPr>
          <p:cNvSpPr/>
          <p:nvPr/>
        </p:nvSpPr>
        <p:spPr>
          <a:xfrm>
            <a:off x="751016" y="1985961"/>
            <a:ext cx="1270731" cy="47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992EAB-5565-7183-E726-8A441F3740E3}"/>
              </a:ext>
            </a:extLst>
          </p:cNvPr>
          <p:cNvSpPr/>
          <p:nvPr/>
        </p:nvSpPr>
        <p:spPr>
          <a:xfrm>
            <a:off x="751015" y="2591367"/>
            <a:ext cx="1270731" cy="47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5C4A7-9173-45D2-D00C-ABBE2678C9C2}"/>
              </a:ext>
            </a:extLst>
          </p:cNvPr>
          <p:cNvSpPr/>
          <p:nvPr/>
        </p:nvSpPr>
        <p:spPr>
          <a:xfrm>
            <a:off x="751014" y="3196773"/>
            <a:ext cx="2008964" cy="47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6DBDC-D00F-D413-4882-E818825E7B48}"/>
              </a:ext>
            </a:extLst>
          </p:cNvPr>
          <p:cNvSpPr/>
          <p:nvPr/>
        </p:nvSpPr>
        <p:spPr>
          <a:xfrm>
            <a:off x="751014" y="3810568"/>
            <a:ext cx="2008964" cy="47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FCF243-2615-7EC0-8D47-2B8211DE9640}"/>
              </a:ext>
            </a:extLst>
          </p:cNvPr>
          <p:cNvSpPr/>
          <p:nvPr/>
        </p:nvSpPr>
        <p:spPr>
          <a:xfrm>
            <a:off x="751014" y="4407585"/>
            <a:ext cx="1589514" cy="47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B4A06E-E0AF-1AF3-2A91-116ECD67145F}"/>
              </a:ext>
            </a:extLst>
          </p:cNvPr>
          <p:cNvSpPr/>
          <p:nvPr/>
        </p:nvSpPr>
        <p:spPr>
          <a:xfrm>
            <a:off x="3789918" y="1017737"/>
            <a:ext cx="4028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span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FE5DDB-1A68-3DCC-8EB4-63D15730A0C7}"/>
              </a:ext>
            </a:extLst>
          </p:cNvPr>
          <p:cNvSpPr/>
          <p:nvPr/>
        </p:nvSpPr>
        <p:spPr>
          <a:xfrm>
            <a:off x="3789918" y="1483681"/>
            <a:ext cx="4028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태그들 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 적용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AB5589-13CF-7064-1138-C18E943343AA}"/>
              </a:ext>
            </a:extLst>
          </p:cNvPr>
          <p:cNvSpPr/>
          <p:nvPr/>
        </p:nvSpPr>
        <p:spPr>
          <a:xfrm>
            <a:off x="3789918" y="1955733"/>
            <a:ext cx="40166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ex_css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태그의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자손 태그들 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 적용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6F1AA-375C-7CD0-8843-1DE7D883CB63}"/>
              </a:ext>
            </a:extLst>
          </p:cNvPr>
          <p:cNvSpPr/>
          <p:nvPr/>
        </p:nvSpPr>
        <p:spPr>
          <a:xfrm>
            <a:off x="3773139" y="2421233"/>
            <a:ext cx="4028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second_tag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태그의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자손 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 적용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459385-8BEC-3235-BEB0-919F88EFAD64}"/>
              </a:ext>
            </a:extLst>
          </p:cNvPr>
          <p:cNvSpPr/>
          <p:nvPr/>
        </p:nvSpPr>
        <p:spPr>
          <a:xfrm>
            <a:off x="3789918" y="2836732"/>
            <a:ext cx="40286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 모두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CCAF86-E117-C8B8-D213-B60A33E169A7}"/>
              </a:ext>
            </a:extLst>
          </p:cNvPr>
          <p:cNvSpPr txBox="1"/>
          <p:nvPr/>
        </p:nvSpPr>
        <p:spPr>
          <a:xfrm>
            <a:off x="4001548" y="3476745"/>
            <a:ext cx="2149678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"ex_css"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첫번째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h1&lt;/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first_tag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&gt;span tag1&lt;/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&gt;span tag2&lt;/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&gt;span tag3&lt;/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"second_tag"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두번째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h2&lt;/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&gt;span tag4&lt;/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&gt;span tag5&lt;/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cxnSp>
        <p:nvCxnSpPr>
          <p:cNvPr id="3" name="연결선: 꺾임 51">
            <a:extLst>
              <a:ext uri="{FF2B5EF4-FFF2-40B4-BE49-F238E27FC236}">
                <a16:creationId xmlns:a16="http://schemas.microsoft.com/office/drawing/2014/main" id="{9DB489DE-4247-5A17-1FA8-F380A1BBCAD1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2340528" y="2975232"/>
            <a:ext cx="1449390" cy="1668360"/>
          </a:xfrm>
          <a:prstGeom prst="bentConnector3">
            <a:avLst>
              <a:gd name="adj1" fmla="val 7720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51">
            <a:extLst>
              <a:ext uri="{FF2B5EF4-FFF2-40B4-BE49-F238E27FC236}">
                <a16:creationId xmlns:a16="http://schemas.microsoft.com/office/drawing/2014/main" id="{2340C207-975A-3D8B-D232-D764B73884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2759978" y="2559733"/>
            <a:ext cx="1013161" cy="1486842"/>
          </a:xfrm>
          <a:prstGeom prst="bentConnector3">
            <a:avLst>
              <a:gd name="adj1" fmla="val 450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1">
            <a:extLst>
              <a:ext uri="{FF2B5EF4-FFF2-40B4-BE49-F238E27FC236}">
                <a16:creationId xmlns:a16="http://schemas.microsoft.com/office/drawing/2014/main" id="{A4D6FE78-6F30-E9FE-0764-7F1989EE800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2759978" y="2094233"/>
            <a:ext cx="1029940" cy="1338547"/>
          </a:xfrm>
          <a:prstGeom prst="bentConnector3">
            <a:avLst>
              <a:gd name="adj1" fmla="val 2475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51">
            <a:extLst>
              <a:ext uri="{FF2B5EF4-FFF2-40B4-BE49-F238E27FC236}">
                <a16:creationId xmlns:a16="http://schemas.microsoft.com/office/drawing/2014/main" id="{F64B36CC-583C-9A61-FC6C-5C6A8563D519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2021746" y="1622181"/>
            <a:ext cx="1768172" cy="1205193"/>
          </a:xfrm>
          <a:prstGeom prst="bentConnector3">
            <a:avLst>
              <a:gd name="adj1" fmla="val 4525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51">
            <a:extLst>
              <a:ext uri="{FF2B5EF4-FFF2-40B4-BE49-F238E27FC236}">
                <a16:creationId xmlns:a16="http://schemas.microsoft.com/office/drawing/2014/main" id="{7C39B7AB-7E01-C236-CBEC-A21494C969F3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2021747" y="1156237"/>
            <a:ext cx="1768171" cy="1065731"/>
          </a:xfrm>
          <a:prstGeom prst="bentConnector3">
            <a:avLst>
              <a:gd name="adj1" fmla="val 3292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A2EB2B-D6A1-6759-6EA4-C496469F61A0}"/>
              </a:ext>
            </a:extLst>
          </p:cNvPr>
          <p:cNvSpPr/>
          <p:nvPr/>
        </p:nvSpPr>
        <p:spPr>
          <a:xfrm>
            <a:off x="8275346" y="995782"/>
            <a:ext cx="3278304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 연결 방법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선택자 연결 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태그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선택자 연결 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자손 태그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39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836644"/>
            <a:ext cx="2847682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 정보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선택자 연습 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 err="1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F6086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^=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＂]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purple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 err="1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F6086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$=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"]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 err="1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F6086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*=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naver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"]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6086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~=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ipsum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"]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aqua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6086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"]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pink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바디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내용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EEFFF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32D25-6386-06D4-2906-916E4F3F7B55}"/>
              </a:ext>
            </a:extLst>
          </p:cNvPr>
          <p:cNvSpPr/>
          <p:nvPr/>
        </p:nvSpPr>
        <p:spPr>
          <a:xfrm>
            <a:off x="725848" y="1787422"/>
            <a:ext cx="1774071" cy="636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C67F46-11F8-07BE-6F62-92BAB6A529B0}"/>
              </a:ext>
            </a:extLst>
          </p:cNvPr>
          <p:cNvSpPr/>
          <p:nvPr/>
        </p:nvSpPr>
        <p:spPr>
          <a:xfrm>
            <a:off x="725848" y="2546258"/>
            <a:ext cx="1706960" cy="636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3AA721-BBC7-8BA7-F4B6-E408BAA8368C}"/>
              </a:ext>
            </a:extLst>
          </p:cNvPr>
          <p:cNvSpPr/>
          <p:nvPr/>
        </p:nvSpPr>
        <p:spPr>
          <a:xfrm>
            <a:off x="725848" y="3305094"/>
            <a:ext cx="1220398" cy="49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3437C8-A862-9DE4-C000-37C318418AC0}"/>
              </a:ext>
            </a:extLst>
          </p:cNvPr>
          <p:cNvSpPr/>
          <p:nvPr/>
        </p:nvSpPr>
        <p:spPr>
          <a:xfrm>
            <a:off x="725847" y="3918058"/>
            <a:ext cx="1329455" cy="49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E1CBE6-4525-FDF1-FB78-07483E96E5E7}"/>
              </a:ext>
            </a:extLst>
          </p:cNvPr>
          <p:cNvSpPr/>
          <p:nvPr/>
        </p:nvSpPr>
        <p:spPr>
          <a:xfrm>
            <a:off x="725847" y="4524075"/>
            <a:ext cx="1329455" cy="49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384DA6-3A0C-AFB7-9C2D-2389162B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29" y="3367911"/>
            <a:ext cx="2438400" cy="1228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68D991-93C0-098F-64B8-03851A714E9C}"/>
              </a:ext>
            </a:extLst>
          </p:cNvPr>
          <p:cNvSpPr txBox="1"/>
          <p:nvPr/>
        </p:nvSpPr>
        <p:spPr>
          <a:xfrm>
            <a:off x="3573529" y="4837739"/>
            <a:ext cx="409592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"https://www.daum.net"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&gt;daum&lt;/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"https://www.naver.com"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&gt;naver&lt;/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"mailto:help@host.co.kr"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&gt;help&lt;/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"lorem ipsum"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&gt;Lorem ipsum dolor sit </a:t>
            </a:r>
            <a:r>
              <a:rPr lang="en-US" altLang="ko-KR" sz="1000" b="0" dirty="0" err="1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"lorem"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&gt;Lorem ipsum dolor sit </a:t>
            </a:r>
            <a:r>
              <a:rPr lang="en-US" altLang="ko-KR" sz="1000" b="0" dirty="0" err="1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9AD33-6184-C85E-915C-32DCF6D6D942}"/>
              </a:ext>
            </a:extLst>
          </p:cNvPr>
          <p:cNvSpPr txBox="1"/>
          <p:nvPr/>
        </p:nvSpPr>
        <p:spPr>
          <a:xfrm>
            <a:off x="3573529" y="1085031"/>
            <a:ext cx="6102990" cy="204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속성으로 특정 요소를 지정</a:t>
            </a:r>
            <a:r>
              <a:rPr lang="en-US" altLang="ko-KR" sz="1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태그 명 뒤의 중괄호</a:t>
            </a:r>
            <a:r>
              <a:rPr lang="ko-KR" altLang="en-US" sz="12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 ]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 속성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   </a:t>
            </a:r>
            <a:r>
              <a:rPr lang="en-US" altLang="ko-KR" sz="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2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완전히 일치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속성을 가지는 경우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^=  </a:t>
            </a:r>
            <a:r>
              <a:rPr lang="en-US" altLang="ko-KR" sz="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속성을 가지는 경우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$=  </a:t>
            </a:r>
            <a:r>
              <a:rPr lang="en-US" altLang="ko-KR" sz="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끝나는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속성을 가지는 경우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  : 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2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일부 문자가 일치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속성을 가지는 경우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~=  </a:t>
            </a:r>
            <a:r>
              <a:rPr lang="en-US" altLang="ko-KR" sz="3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2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단어가 일치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속성을 가지는 경우</a:t>
            </a:r>
          </a:p>
        </p:txBody>
      </p:sp>
    </p:spTree>
    <p:extLst>
      <p:ext uri="{BB962C8B-B14F-4D97-AF65-F5344CB8AC3E}">
        <p14:creationId xmlns:p14="http://schemas.microsoft.com/office/powerpoint/2010/main" val="334247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836644"/>
            <a:ext cx="2847682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000" dirty="0" err="1">
                <a:solidFill>
                  <a:srgbClr val="C3E8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 정보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선택자 문제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 err="1">
                <a:solidFill>
                  <a:srgbClr val="F6086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 err="1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lead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lime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CB6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lead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>
                <a:solidFill>
                  <a:srgbClr val="C792E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 err="1">
                <a:solidFill>
                  <a:srgbClr val="F6086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en-US" altLang="ko-KR" sz="1000" dirty="0" err="1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000" dirty="0">
                <a:solidFill>
                  <a:srgbClr val="B2C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20C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lightblue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EE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~</a:t>
            </a:r>
            <a:r>
              <a:rPr lang="ko-KR" altLang="en-US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바디 내용</a:t>
            </a:r>
            <a: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</a:p>
          <a:p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en-US" altLang="ko-KR" sz="1000" dirty="0">
                <a:solidFill>
                  <a:srgbClr val="EE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F07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EEFFF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C2E914-E82A-2EA1-D989-C1974776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27" y="2323773"/>
            <a:ext cx="4240349" cy="38177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C853DB-489D-62EA-D767-AF1BD969F103}"/>
              </a:ext>
            </a:extLst>
          </p:cNvPr>
          <p:cNvSpPr/>
          <p:nvPr/>
        </p:nvSpPr>
        <p:spPr>
          <a:xfrm>
            <a:off x="725848" y="1787422"/>
            <a:ext cx="1774071" cy="494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D7F57-3A4C-E2CB-BDE5-4547546C809D}"/>
              </a:ext>
            </a:extLst>
          </p:cNvPr>
          <p:cNvSpPr/>
          <p:nvPr/>
        </p:nvSpPr>
        <p:spPr>
          <a:xfrm>
            <a:off x="725849" y="2402492"/>
            <a:ext cx="1698570" cy="494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4E66A1-0C26-E9B7-7391-F6AB00D08A4C}"/>
              </a:ext>
            </a:extLst>
          </p:cNvPr>
          <p:cNvSpPr/>
          <p:nvPr/>
        </p:nvSpPr>
        <p:spPr>
          <a:xfrm>
            <a:off x="725847" y="3000784"/>
            <a:ext cx="1774071" cy="494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83A439-1D8E-E4E9-C309-54BE0CB1B3B5}"/>
              </a:ext>
            </a:extLst>
          </p:cNvPr>
          <p:cNvSpPr/>
          <p:nvPr/>
        </p:nvSpPr>
        <p:spPr>
          <a:xfrm>
            <a:off x="725846" y="3615854"/>
            <a:ext cx="1639849" cy="494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5F0CC6-E8E0-8696-EEB5-96E9C0D78E1B}"/>
              </a:ext>
            </a:extLst>
          </p:cNvPr>
          <p:cNvSpPr/>
          <p:nvPr/>
        </p:nvSpPr>
        <p:spPr>
          <a:xfrm>
            <a:off x="725846" y="4230924"/>
            <a:ext cx="1161678" cy="494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060EA-5574-A1DE-0FA2-C0CF29802B0B}"/>
              </a:ext>
            </a:extLst>
          </p:cNvPr>
          <p:cNvSpPr/>
          <p:nvPr/>
        </p:nvSpPr>
        <p:spPr>
          <a:xfrm>
            <a:off x="725845" y="4829216"/>
            <a:ext cx="1958632" cy="494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02677-D204-F726-95F9-7B3FE504E49D}"/>
              </a:ext>
            </a:extLst>
          </p:cNvPr>
          <p:cNvSpPr txBox="1"/>
          <p:nvPr/>
        </p:nvSpPr>
        <p:spPr>
          <a:xfrm>
            <a:off x="3573527" y="1176902"/>
            <a:ext cx="5587248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p.lead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곳들 중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태그에만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적용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p+p	: </a:t>
            </a:r>
            <a:r>
              <a:rPr lang="en-US" altLang="ko-KR" sz="1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의미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앞에 나온 태그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다음에 있는 형제 태그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</a:t>
            </a:r>
            <a:endParaRPr lang="en-US" altLang="ko-KR" sz="12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ol~p	: </a:t>
            </a:r>
            <a:r>
              <a:rPr lang="en-US" altLang="ko-KR" sz="1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의미</a:t>
            </a:r>
            <a:r>
              <a:rPr lang="ko-KR" altLang="en-US" sz="12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앞에 나온 태그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다음에 있는 모든 형제 태그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</a:t>
            </a:r>
            <a:endParaRPr lang="ko-KR" altLang="en-US" sz="12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12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21946</TotalTime>
  <Words>1499</Words>
  <Application>Microsoft Office PowerPoint</Application>
  <PresentationFormat>와이드스크린</PresentationFormat>
  <Paragraphs>256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D2Coding</vt:lpstr>
      <vt:lpstr>D2Coding</vt:lpstr>
      <vt:lpstr>나눔스퀘어 ExtraBold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880</cp:revision>
  <dcterms:created xsi:type="dcterms:W3CDTF">2019-12-23T00:32:35Z</dcterms:created>
  <dcterms:modified xsi:type="dcterms:W3CDTF">2022-10-20T12:37:19Z</dcterms:modified>
</cp:coreProperties>
</file>