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92" r:id="rId2"/>
    <p:sldId id="478" r:id="rId3"/>
    <p:sldId id="515" r:id="rId4"/>
    <p:sldId id="521" r:id="rId5"/>
    <p:sldId id="496" r:id="rId6"/>
    <p:sldId id="525" r:id="rId7"/>
    <p:sldId id="522" r:id="rId8"/>
    <p:sldId id="523" r:id="rId9"/>
    <p:sldId id="25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-guro" initials="h" lastIdx="1" clrIdx="0">
    <p:extLst>
      <p:ext uri="{19B8F6BF-5375-455C-9EA6-DF929625EA0E}">
        <p15:presenceInfo xmlns:p15="http://schemas.microsoft.com/office/powerpoint/2012/main" userId="hi-gu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6E6"/>
    <a:srgbClr val="1282B0"/>
    <a:srgbClr val="2600B0"/>
    <a:srgbClr val="C3B171"/>
    <a:srgbClr val="7030A0"/>
    <a:srgbClr val="A7C6E5"/>
    <a:srgbClr val="FFFFFF"/>
    <a:srgbClr val="FFCCCC"/>
    <a:srgbClr val="DACF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400" autoAdjust="0"/>
  </p:normalViewPr>
  <p:slideViewPr>
    <p:cSldViewPr snapToGrid="0" showGuides="1">
      <p:cViewPr varScale="1">
        <p:scale>
          <a:sx n="114" d="100"/>
          <a:sy n="114" d="100"/>
        </p:scale>
        <p:origin x="414" y="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9F605E-4EE3-44BB-B612-5F80701AE4C5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71211-A1FF-4825-87AD-47D41544B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801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7BB4D42-91CE-4012-9E57-E22D19407AA3}"/>
              </a:ext>
            </a:extLst>
          </p:cNvPr>
          <p:cNvGrpSpPr/>
          <p:nvPr/>
        </p:nvGrpSpPr>
        <p:grpSpPr>
          <a:xfrm>
            <a:off x="4447957" y="2490281"/>
            <a:ext cx="3296095" cy="1969770"/>
            <a:chOff x="4447957" y="1767838"/>
            <a:chExt cx="3296095" cy="196977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178C71-EBB6-426E-B226-10A189FBC989}"/>
                </a:ext>
              </a:extLst>
            </p:cNvPr>
            <p:cNvSpPr txBox="1"/>
            <p:nvPr/>
          </p:nvSpPr>
          <p:spPr>
            <a:xfrm>
              <a:off x="4447957" y="1767838"/>
              <a:ext cx="32960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221102_</a:t>
              </a:r>
              <a:r>
                <a:rPr lang="ko-KR" altLang="en-US" sz="36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박준현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A22A71-41D0-496C-964C-0175C6758C97}"/>
                </a:ext>
              </a:extLst>
            </p:cNvPr>
            <p:cNvSpPr txBox="1"/>
            <p:nvPr/>
          </p:nvSpPr>
          <p:spPr>
            <a:xfrm>
              <a:off x="5147204" y="2537279"/>
              <a:ext cx="189763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Java</a:t>
              </a:r>
              <a:endParaRPr lang="ko-KR" altLang="en-US" sz="7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49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3"/>
    </mc:Choice>
    <mc:Fallback xmlns="">
      <p:transition spd="slow" advTm="72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오늘 배운 내용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418406" y="875239"/>
            <a:ext cx="5392190" cy="53759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예외처리 추가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구현 문제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9773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예외처리 추가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821DDD-1E06-30FB-DEE7-7EBB14409045}"/>
              </a:ext>
            </a:extLst>
          </p:cNvPr>
          <p:cNvSpPr/>
          <p:nvPr/>
        </p:nvSpPr>
        <p:spPr>
          <a:xfrm>
            <a:off x="415635" y="947860"/>
            <a:ext cx="7215449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직접 예외를 추가하는 방법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class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Exception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클래스로부터 상속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받으면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예외 클래스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생성자로 예외가 발생한 값을 전달 받아 멤버 변수에 저장 해둘 수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예외 메시지를 지정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하고자 할 때는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생성자 내에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super(“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예외 메시지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”)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즉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부모 클래스인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Exception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생성자로 예외 메시지를 지정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예외 메시지 반환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Exception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클래스의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getMessage( )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메서드를 사용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하면 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throw new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예외 클래스 명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예외 발생 값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예외를 발생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시킬 수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                        cf)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throws 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예외를 전가함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throw 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예외를 발생시킴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7885189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예외처리 추가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415635" y="947859"/>
            <a:ext cx="4547064" cy="50167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package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exception;</a:t>
            </a:r>
          </a:p>
          <a:p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java.util.Scanner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u="sng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Check</a:t>
            </a:r>
            <a:r>
              <a:rPr lang="en-US" altLang="ko-KR" sz="1000" u="sng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u="sng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extends</a:t>
            </a:r>
            <a:r>
              <a:rPr lang="en-US" altLang="ko-KR" sz="1000" u="sng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u="sng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Exception</a:t>
            </a:r>
            <a:r>
              <a:rPr lang="en-US" altLang="ko-KR" sz="1000" u="sng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pPr lvl="1"/>
            <a:r>
              <a:rPr lang="en-US" altLang="ko-KR" sz="1000" dirty="0" err="1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Check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pPr lvl="2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super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"Error! 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음수가 입력됨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!!"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000" dirty="0" err="1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this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Ex01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[]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args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pPr lvl="2"/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Scanner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Scanner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정수를 입력하세요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000" dirty="0" err="1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userValue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nextInt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close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lvl="2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userValue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&lt; </a:t>
            </a:r>
            <a:r>
              <a:rPr lang="en-US" altLang="ko-KR" sz="10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pPr lvl="3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try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pPr lvl="4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throw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Check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userValue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3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catch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Check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pPr lvl="4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getMessage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());</a:t>
            </a:r>
          </a:p>
          <a:p>
            <a:pPr lvl="3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2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2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else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pPr lvl="3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입력된 값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"</a:t>
            </a:r>
            <a:r>
              <a:rPr lang="ko-KR" altLang="en-US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userValue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BA827F8-7054-8129-8A79-4C611005D61D}"/>
              </a:ext>
            </a:extLst>
          </p:cNvPr>
          <p:cNvSpPr/>
          <p:nvPr/>
        </p:nvSpPr>
        <p:spPr>
          <a:xfrm>
            <a:off x="5281353" y="1383184"/>
            <a:ext cx="5325687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예외 클래스 생성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Exception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클래스를 상속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Check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클래스를 예외 클래스로 설정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부모 클래스인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Exception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내에 있는 생성자를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super( )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호출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    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원하는 예외 발생 메시지를 설정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 수 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예외가 발생했을 때의 값을 생성자를 통해 멤버 변수에 저장해 둔다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361C36-32AB-247F-C077-36C0B2B548D2}"/>
              </a:ext>
            </a:extLst>
          </p:cNvPr>
          <p:cNvSpPr/>
          <p:nvPr/>
        </p:nvSpPr>
        <p:spPr>
          <a:xfrm>
            <a:off x="482136" y="1597938"/>
            <a:ext cx="2992584" cy="1093987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882A052-0C91-DE3A-CB06-CE93B5BEF90C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3474720" y="2144931"/>
            <a:ext cx="1806633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0361C36-32AB-247F-C077-36C0B2B548D2}"/>
              </a:ext>
            </a:extLst>
          </p:cNvPr>
          <p:cNvSpPr/>
          <p:nvPr/>
        </p:nvSpPr>
        <p:spPr>
          <a:xfrm>
            <a:off x="1396537" y="4006735"/>
            <a:ext cx="3183775" cy="1113905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BA827F8-7054-8129-8A79-4C611005D61D}"/>
              </a:ext>
            </a:extLst>
          </p:cNvPr>
          <p:cNvSpPr/>
          <p:nvPr/>
        </p:nvSpPr>
        <p:spPr>
          <a:xfrm>
            <a:off x="5281353" y="3801940"/>
            <a:ext cx="5389443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예외 발생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입력된 값이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보다 작을 때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try~catch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문에서 예외를 발생시킨다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try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영역 안에서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throw new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 명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Check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예외를 발생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시킨다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catch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영역에서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발생되는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Check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예외를 처리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cf)  getMessage( )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메서드는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지정한 예외 발생 메시지를 반환한다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882A052-0C91-DE3A-CB06-CE93B5BEF90C}"/>
              </a:ext>
            </a:extLst>
          </p:cNvPr>
          <p:cNvCxnSpPr>
            <a:cxnSpLocks/>
            <a:stCxn id="14" idx="3"/>
            <a:endCxn id="18" idx="1"/>
          </p:cNvCxnSpPr>
          <p:nvPr/>
        </p:nvCxnSpPr>
        <p:spPr>
          <a:xfrm flipV="1">
            <a:off x="4580312" y="4563687"/>
            <a:ext cx="701041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4058" y="5601179"/>
            <a:ext cx="22002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504268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구현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8821DDD-1E06-30FB-DEE7-7EBB14409045}"/>
              </a:ext>
            </a:extLst>
          </p:cNvPr>
          <p:cNvSpPr/>
          <p:nvPr/>
        </p:nvSpPr>
        <p:spPr>
          <a:xfrm>
            <a:off x="415635" y="947860"/>
            <a:ext cx="7215449" cy="4744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동물들의 정보를 저장하는 프로그램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입력되는 동안 동물의 정보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 받아 저장한다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입력되면 정보 입력을 종료하고 저장되어 있는 목록을 출력한다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main( )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출력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정보를 입력할까요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Y/N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출력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저장된 정보 목록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showAnimalInfo( ) 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출력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멤버 변수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inputData( 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출력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정보를 입력하세요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나이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출력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입력이 완료되었습니다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820" y="1397243"/>
            <a:ext cx="2216094" cy="444426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BBA827F8-7054-8129-8A79-4C611005D61D}"/>
              </a:ext>
            </a:extLst>
          </p:cNvPr>
          <p:cNvSpPr/>
          <p:nvPr/>
        </p:nvSpPr>
        <p:spPr>
          <a:xfrm>
            <a:off x="7065821" y="1119351"/>
            <a:ext cx="22160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출력 예시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291436204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B28B173-7C45-1BC8-3CDD-80CE05CD5E01}"/>
              </a:ext>
            </a:extLst>
          </p:cNvPr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C4A526-89DD-6849-5B1E-F8F5DB34ED71}"/>
              </a:ext>
            </a:extLst>
          </p:cNvPr>
          <p:cNvSpPr txBox="1"/>
          <p:nvPr/>
        </p:nvSpPr>
        <p:spPr>
          <a:xfrm flipH="1">
            <a:off x="415633" y="104581"/>
            <a:ext cx="894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구현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(bookquiz.AnimalBook)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5BD0955-B19E-65CC-C7FB-0D93BD28A6ED}"/>
              </a:ext>
            </a:extLst>
          </p:cNvPr>
          <p:cNvSpPr/>
          <p:nvPr/>
        </p:nvSpPr>
        <p:spPr>
          <a:xfrm>
            <a:off x="7066791" y="1423815"/>
            <a:ext cx="4959927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다른 패키지 내에 있는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BookManager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클래스로 객체를 생성한다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Scanner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다른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클래스에서도 사용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하기 위해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static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영역에 생성</a:t>
            </a:r>
            <a:endParaRPr lang="en-US" altLang="ko-KR" sz="1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C7C5867-50CF-1FA8-BB6F-0D4DD111DBAA}"/>
              </a:ext>
            </a:extLst>
          </p:cNvPr>
          <p:cNvSpPr/>
          <p:nvPr/>
        </p:nvSpPr>
        <p:spPr>
          <a:xfrm>
            <a:off x="7066791" y="2344520"/>
            <a:ext cx="4959927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입력할 수 있는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경우의 수를 배열로 저장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B72DA26-28C7-7BB1-3E8C-4C6890A46B82}"/>
              </a:ext>
            </a:extLst>
          </p:cNvPr>
          <p:cNvSpPr/>
          <p:nvPr/>
        </p:nvSpPr>
        <p:spPr>
          <a:xfrm>
            <a:off x="415634" y="864734"/>
            <a:ext cx="6502752" cy="542456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package</a:t>
            </a:r>
            <a:r>
              <a:rPr lang="en-US" altLang="ko-KR" sz="105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5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bookquiz</a:t>
            </a:r>
            <a:r>
              <a:rPr lang="en-US" altLang="ko-KR" sz="105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lang="ko-KR" altLang="en-US" sz="105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5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05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5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java.util.Scanner</a:t>
            </a:r>
            <a:r>
              <a:rPr lang="en-US" altLang="ko-KR" sz="105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05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05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5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book.BookManager</a:t>
            </a:r>
            <a:r>
              <a:rPr lang="en-US" altLang="ko-KR" sz="105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lang="ko-KR" altLang="en-US" sz="105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5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5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5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5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5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AnimalBook</a:t>
            </a:r>
            <a:r>
              <a:rPr lang="en-US" altLang="ko-KR" sz="105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pPr lvl="1"/>
            <a:r>
              <a:rPr lang="en-US" altLang="ko-KR" sz="105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105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5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05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5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BookManager</a:t>
            </a:r>
            <a:r>
              <a:rPr lang="en-US" altLang="ko-KR" sz="105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50" dirty="0">
                <a:solidFill>
                  <a:srgbClr val="EFC09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manager</a:t>
            </a:r>
            <a:r>
              <a:rPr lang="en-US" altLang="ko-KR" sz="105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5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05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5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BookManager</a:t>
            </a:r>
            <a:r>
              <a:rPr lang="en-US" altLang="ko-KR" sz="105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lvl="1"/>
            <a:r>
              <a:rPr lang="en-US" altLang="ko-KR" sz="105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5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5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05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5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Scanner</a:t>
            </a:r>
            <a:r>
              <a:rPr lang="en-US" altLang="ko-KR" sz="105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50" dirty="0">
                <a:solidFill>
                  <a:srgbClr val="EFC09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05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5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05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5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Scanner</a:t>
            </a:r>
            <a:r>
              <a:rPr lang="en-US" altLang="ko-KR" sz="105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5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5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50" dirty="0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05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1"/>
            <a:endParaRPr lang="ko-KR" altLang="en-US" sz="105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5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5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5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05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5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5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50" dirty="0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</a:t>
            </a:r>
            <a:r>
              <a:rPr lang="en-US" altLang="ko-KR" sz="105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5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5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[] </a:t>
            </a:r>
            <a:r>
              <a:rPr lang="en-US" altLang="ko-KR" sz="105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args</a:t>
            </a:r>
            <a:r>
              <a:rPr lang="en-US" altLang="ko-KR" sz="105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pPr lvl="2"/>
            <a:r>
              <a:rPr lang="en-US" altLang="ko-KR" sz="105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5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5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isYes</a:t>
            </a:r>
            <a:r>
              <a:rPr lang="en-US" altLang="ko-KR" sz="105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5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""</a:t>
            </a:r>
            <a:r>
              <a:rPr lang="en-US" altLang="ko-KR" sz="105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05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5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[] </a:t>
            </a:r>
            <a:r>
              <a:rPr lang="en-US" altLang="ko-KR" sz="105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yes</a:t>
            </a:r>
            <a:r>
              <a:rPr lang="en-US" altLang="ko-KR" sz="105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{</a:t>
            </a:r>
            <a:r>
              <a:rPr lang="en-US" altLang="ko-KR" sz="105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"y"</a:t>
            </a:r>
            <a:r>
              <a:rPr lang="en-US" altLang="ko-KR" sz="105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5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"Y"</a:t>
            </a:r>
            <a:r>
              <a:rPr lang="en-US" altLang="ko-KR" sz="105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5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"yes"</a:t>
            </a:r>
            <a:r>
              <a:rPr lang="en-US" altLang="ko-KR" sz="105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5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"Yes"</a:t>
            </a:r>
            <a:r>
              <a:rPr lang="en-US" altLang="ko-KR" sz="105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5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50" dirty="0" err="1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yEs</a:t>
            </a:r>
            <a:r>
              <a:rPr lang="en-US" altLang="ko-KR" sz="105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5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05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50" dirty="0" err="1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yeS</a:t>
            </a:r>
            <a:r>
              <a:rPr lang="en-US" altLang="ko-KR" sz="105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5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5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"YEs"</a:t>
            </a:r>
            <a:r>
              <a:rPr lang="en-US" altLang="ko-KR" sz="105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5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50" dirty="0" err="1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YeS</a:t>
            </a:r>
            <a:r>
              <a:rPr lang="en-US" altLang="ko-KR" sz="105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5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5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50" dirty="0" err="1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yES</a:t>
            </a:r>
            <a:r>
              <a:rPr lang="en-US" altLang="ko-KR" sz="105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5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5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"YES"</a:t>
            </a:r>
            <a:r>
              <a:rPr lang="en-US" altLang="ko-KR" sz="105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};</a:t>
            </a:r>
          </a:p>
          <a:p>
            <a:pPr lvl="2"/>
            <a:r>
              <a:rPr lang="pt-BR" altLang="ko-KR" sz="105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pt-BR" altLang="ko-KR" sz="105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[] </a:t>
            </a:r>
            <a:r>
              <a:rPr lang="pt-BR" altLang="ko-KR" sz="105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no</a:t>
            </a:r>
            <a:r>
              <a:rPr lang="pt-BR" altLang="ko-KR" sz="105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{</a:t>
            </a:r>
            <a:r>
              <a:rPr lang="pt-BR" altLang="ko-KR" sz="105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"n"</a:t>
            </a:r>
            <a:r>
              <a:rPr lang="pt-BR" altLang="ko-KR" sz="105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pt-BR" altLang="ko-KR" sz="105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"N"</a:t>
            </a:r>
            <a:r>
              <a:rPr lang="pt-BR" altLang="ko-KR" sz="105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pt-BR" altLang="ko-KR" sz="105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"no"</a:t>
            </a:r>
            <a:r>
              <a:rPr lang="pt-BR" altLang="ko-KR" sz="105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pt-BR" altLang="ko-KR" sz="105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"No"</a:t>
            </a:r>
            <a:r>
              <a:rPr lang="pt-BR" altLang="ko-KR" sz="105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pt-BR" altLang="ko-KR" sz="105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"nO"</a:t>
            </a:r>
            <a:r>
              <a:rPr lang="pt-BR" altLang="ko-KR" sz="105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pt-BR" altLang="ko-KR" sz="105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"NO"</a:t>
            </a:r>
            <a:r>
              <a:rPr lang="pt-BR" altLang="ko-KR" sz="105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};</a:t>
            </a:r>
          </a:p>
          <a:p>
            <a:pPr lvl="2"/>
            <a:endParaRPr lang="ko-KR" altLang="en-US" sz="105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5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escape :</a:t>
            </a:r>
          </a:p>
          <a:p>
            <a:pPr lvl="2"/>
            <a:r>
              <a:rPr lang="en-US" altLang="ko-KR" sz="105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while</a:t>
            </a:r>
            <a:r>
              <a:rPr lang="en-US" altLang="ko-KR" sz="105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5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true</a:t>
            </a:r>
            <a:r>
              <a:rPr lang="en-US" altLang="ko-KR" sz="105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pPr lvl="3"/>
            <a:r>
              <a:rPr lang="en-US" altLang="ko-KR" sz="105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5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5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5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5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05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5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5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정보를 입력할까요</a:t>
            </a:r>
            <a:r>
              <a:rPr lang="en-US" altLang="ko-KR" sz="105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? (Y/N) ... "</a:t>
            </a:r>
            <a:r>
              <a:rPr lang="en-US" altLang="ko-KR" sz="105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3"/>
            <a:r>
              <a:rPr lang="en-US" altLang="ko-KR" sz="105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isYes</a:t>
            </a:r>
            <a:r>
              <a:rPr lang="en-US" altLang="ko-KR" sz="105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50" dirty="0" err="1">
                <a:solidFill>
                  <a:srgbClr val="EFC09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05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5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next</a:t>
            </a:r>
            <a:r>
              <a:rPr lang="en-US" altLang="ko-KR" sz="105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lvl="3"/>
            <a:r>
              <a:rPr lang="en-US" altLang="ko-KR" sz="105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05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5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5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5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y</a:t>
            </a:r>
            <a:r>
              <a:rPr lang="en-US" altLang="ko-KR" sz="105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05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yes</a:t>
            </a:r>
            <a:r>
              <a:rPr lang="en-US" altLang="ko-KR" sz="105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pPr lvl="4"/>
            <a:r>
              <a:rPr lang="en-US" altLang="ko-KR" sz="105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105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5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y</a:t>
            </a:r>
            <a:r>
              <a:rPr lang="en-US" altLang="ko-KR" sz="105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5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equals</a:t>
            </a:r>
            <a:r>
              <a:rPr lang="en-US" altLang="ko-KR" sz="105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5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isYes</a:t>
            </a:r>
            <a:r>
              <a:rPr lang="en-US" altLang="ko-KR" sz="105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 {</a:t>
            </a:r>
          </a:p>
          <a:p>
            <a:pPr lvl="5"/>
            <a:r>
              <a:rPr lang="en-US" altLang="ko-KR" sz="1050" dirty="0" err="1">
                <a:solidFill>
                  <a:srgbClr val="EFC09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manager</a:t>
            </a:r>
            <a:r>
              <a:rPr lang="en-US" altLang="ko-KR" sz="105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5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inputData</a:t>
            </a:r>
            <a:r>
              <a:rPr lang="en-US" altLang="ko-KR" sz="105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lvl="5"/>
            <a:r>
              <a:rPr lang="en-US" altLang="ko-KR" sz="105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continue</a:t>
            </a:r>
            <a:r>
              <a:rPr lang="en-US" altLang="ko-KR" sz="105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escape;</a:t>
            </a:r>
          </a:p>
          <a:p>
            <a:pPr lvl="4"/>
            <a:r>
              <a:rPr lang="en-US" altLang="ko-KR" sz="105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3"/>
            <a:r>
              <a:rPr lang="en-US" altLang="ko-KR" sz="105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3"/>
            <a:r>
              <a:rPr lang="en-US" altLang="ko-KR" sz="105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05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5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5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5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lang="en-US" altLang="ko-KR" sz="105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05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no</a:t>
            </a:r>
            <a:r>
              <a:rPr lang="en-US" altLang="ko-KR" sz="105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pPr lvl="4"/>
            <a:r>
              <a:rPr lang="en-US" altLang="ko-KR" sz="105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105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5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lang="en-US" altLang="ko-KR" sz="105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5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equals</a:t>
            </a:r>
            <a:r>
              <a:rPr lang="en-US" altLang="ko-KR" sz="105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5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isYes</a:t>
            </a:r>
            <a:r>
              <a:rPr lang="en-US" altLang="ko-KR" sz="105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 {</a:t>
            </a:r>
          </a:p>
          <a:p>
            <a:pPr lvl="5"/>
            <a:r>
              <a:rPr lang="en-US" altLang="ko-KR" sz="105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5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5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5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5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5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5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5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정보 입력을 종료합니다</a:t>
            </a:r>
            <a:r>
              <a:rPr lang="en-US" altLang="ko-KR" sz="105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.\n"</a:t>
            </a:r>
            <a:r>
              <a:rPr lang="en-US" altLang="ko-KR" sz="105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5"/>
            <a:r>
              <a:rPr lang="en-US" altLang="ko-KR" sz="105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break</a:t>
            </a:r>
            <a:r>
              <a:rPr lang="en-US" altLang="ko-KR" sz="105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escape;</a:t>
            </a:r>
          </a:p>
          <a:p>
            <a:pPr lvl="4"/>
            <a:r>
              <a:rPr lang="en-US" altLang="ko-KR" sz="105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3"/>
            <a:r>
              <a:rPr lang="en-US" altLang="ko-KR" sz="105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2"/>
            <a:r>
              <a:rPr lang="en-US" altLang="ko-KR" sz="105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05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50" dirty="0" err="1">
                <a:solidFill>
                  <a:srgbClr val="EFC09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manager</a:t>
            </a:r>
            <a:r>
              <a:rPr lang="en-US" altLang="ko-KR" sz="105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5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showBook</a:t>
            </a:r>
            <a:r>
              <a:rPr lang="en-US" altLang="ko-KR" sz="105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lvl="2"/>
            <a:r>
              <a:rPr lang="en-US" altLang="ko-KR" sz="1050" dirty="0" err="1">
                <a:solidFill>
                  <a:srgbClr val="EFC09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05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5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close</a:t>
            </a:r>
            <a:r>
              <a:rPr lang="en-US" altLang="ko-KR" sz="105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lvl="1"/>
            <a:r>
              <a:rPr lang="en-US" altLang="ko-KR" sz="105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05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5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AEFF57-A1C8-C4DC-FF9E-01323D0EA4B5}"/>
              </a:ext>
            </a:extLst>
          </p:cNvPr>
          <p:cNvSpPr/>
          <p:nvPr/>
        </p:nvSpPr>
        <p:spPr>
          <a:xfrm>
            <a:off x="940904" y="1545709"/>
            <a:ext cx="3722536" cy="355731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1C5A5A0-36D3-89C6-319F-E697FE1D26B8}"/>
              </a:ext>
            </a:extLst>
          </p:cNvPr>
          <p:cNvSpPr/>
          <p:nvPr/>
        </p:nvSpPr>
        <p:spPr>
          <a:xfrm>
            <a:off x="1384250" y="2352043"/>
            <a:ext cx="5465437" cy="316343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6372995-CBFC-8EC8-1FD0-4B2AB17F7787}"/>
              </a:ext>
            </a:extLst>
          </p:cNvPr>
          <p:cNvSpPr/>
          <p:nvPr/>
        </p:nvSpPr>
        <p:spPr>
          <a:xfrm>
            <a:off x="7066791" y="2987113"/>
            <a:ext cx="4934634" cy="1510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yes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배열에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isYes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일치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하는 값이 있다면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 것 이므로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manager.inputData( )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메서드를 호출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정보를 입력 받는다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N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 때 까지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다시 입력을 받기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위해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continue escape;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사용하여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escape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라벨링 되어있는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while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문으로 바로 올라간다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           (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continue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아래의 코드는 실행되지 않음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C3025C6-8B41-AF12-A6D6-1F17DC07422C}"/>
              </a:ext>
            </a:extLst>
          </p:cNvPr>
          <p:cNvSpPr/>
          <p:nvPr/>
        </p:nvSpPr>
        <p:spPr>
          <a:xfrm>
            <a:off x="7066791" y="4806952"/>
            <a:ext cx="5036069" cy="1233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배열에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isYes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일치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하는 값이 있다면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 것 이므로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          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정보입력을 종료합니다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.”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메시지를 출력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N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 때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무한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loop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종료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시켜야 하므로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break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escape;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사용하여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escape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라벨링 되어있는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while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문을 빠져나온다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A466DEE-BFDC-5E28-A304-C7CBBA876C7B}"/>
              </a:ext>
            </a:extLst>
          </p:cNvPr>
          <p:cNvSpPr/>
          <p:nvPr/>
        </p:nvSpPr>
        <p:spPr>
          <a:xfrm>
            <a:off x="1837113" y="3474720"/>
            <a:ext cx="2319251" cy="964107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D39F121-7017-9A37-AA8B-0B21E3301FBB}"/>
              </a:ext>
            </a:extLst>
          </p:cNvPr>
          <p:cNvSpPr/>
          <p:nvPr/>
        </p:nvSpPr>
        <p:spPr>
          <a:xfrm>
            <a:off x="1837114" y="4438827"/>
            <a:ext cx="4184124" cy="955331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92178F4-A610-6A0F-436F-BD41991E7C7B}"/>
              </a:ext>
            </a:extLst>
          </p:cNvPr>
          <p:cNvSpPr/>
          <p:nvPr/>
        </p:nvSpPr>
        <p:spPr>
          <a:xfrm>
            <a:off x="2776450" y="3965171"/>
            <a:ext cx="1122219" cy="163632"/>
          </a:xfrm>
          <a:prstGeom prst="rect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0" name="구부러진 연결선 3">
            <a:extLst>
              <a:ext uri="{FF2B5EF4-FFF2-40B4-BE49-F238E27FC236}">
                <a16:creationId xmlns:a16="http://schemas.microsoft.com/office/drawing/2014/main" id="{65DD332F-040E-2927-DC77-89735A748ACE}"/>
              </a:ext>
            </a:extLst>
          </p:cNvPr>
          <p:cNvCxnSpPr>
            <a:cxnSpLocks/>
            <a:stCxn id="19" idx="1"/>
            <a:endCxn id="23" idx="1"/>
          </p:cNvCxnSpPr>
          <p:nvPr/>
        </p:nvCxnSpPr>
        <p:spPr>
          <a:xfrm rot="10800000">
            <a:off x="1384068" y="2924677"/>
            <a:ext cx="1392382" cy="1122310"/>
          </a:xfrm>
          <a:prstGeom prst="curvedConnector3">
            <a:avLst>
              <a:gd name="adj1" fmla="val 116418"/>
            </a:avLst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7473E5C-7A98-6B30-A775-98D126B4A748}"/>
              </a:ext>
            </a:extLst>
          </p:cNvPr>
          <p:cNvSpPr/>
          <p:nvPr/>
        </p:nvSpPr>
        <p:spPr>
          <a:xfrm>
            <a:off x="2776450" y="4915068"/>
            <a:ext cx="881150" cy="169066"/>
          </a:xfrm>
          <a:prstGeom prst="rect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구부러진 연결선 18">
            <a:extLst>
              <a:ext uri="{FF2B5EF4-FFF2-40B4-BE49-F238E27FC236}">
                <a16:creationId xmlns:a16="http://schemas.microsoft.com/office/drawing/2014/main" id="{70952228-3403-9604-4D25-2CADFF951BEE}"/>
              </a:ext>
            </a:extLst>
          </p:cNvPr>
          <p:cNvCxnSpPr>
            <a:stCxn id="21" idx="1"/>
            <a:endCxn id="23" idx="1"/>
          </p:cNvCxnSpPr>
          <p:nvPr/>
        </p:nvCxnSpPr>
        <p:spPr>
          <a:xfrm rot="10800000">
            <a:off x="1384068" y="2924677"/>
            <a:ext cx="1392382" cy="2074924"/>
          </a:xfrm>
          <a:prstGeom prst="curvedConnector3">
            <a:avLst>
              <a:gd name="adj1" fmla="val 124179"/>
            </a:avLst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4BCFCBA-0B8D-DE75-4572-D5D9E53E77B4}"/>
              </a:ext>
            </a:extLst>
          </p:cNvPr>
          <p:cNvSpPr/>
          <p:nvPr/>
        </p:nvSpPr>
        <p:spPr>
          <a:xfrm>
            <a:off x="1384068" y="2840145"/>
            <a:ext cx="594362" cy="169063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4" name="연결선: 꺾임 28">
            <a:extLst>
              <a:ext uri="{FF2B5EF4-FFF2-40B4-BE49-F238E27FC236}">
                <a16:creationId xmlns:a16="http://schemas.microsoft.com/office/drawing/2014/main" id="{77AE3AD0-411D-BCCA-6AE2-6132D912C7C1}"/>
              </a:ext>
            </a:extLst>
          </p:cNvPr>
          <p:cNvCxnSpPr>
            <a:cxnSpLocks/>
            <a:stCxn id="17" idx="3"/>
            <a:endCxn id="15" idx="1"/>
          </p:cNvCxnSpPr>
          <p:nvPr/>
        </p:nvCxnSpPr>
        <p:spPr>
          <a:xfrm flipV="1">
            <a:off x="4156364" y="3742545"/>
            <a:ext cx="2910427" cy="214229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8">
            <a:extLst>
              <a:ext uri="{FF2B5EF4-FFF2-40B4-BE49-F238E27FC236}">
                <a16:creationId xmlns:a16="http://schemas.microsoft.com/office/drawing/2014/main" id="{2F7305C8-4517-1CEB-4818-36A8CBED37A1}"/>
              </a:ext>
            </a:extLst>
          </p:cNvPr>
          <p:cNvCxnSpPr>
            <a:cxnSpLocks/>
            <a:stCxn id="18" idx="3"/>
            <a:endCxn id="16" idx="1"/>
          </p:cNvCxnSpPr>
          <p:nvPr/>
        </p:nvCxnSpPr>
        <p:spPr>
          <a:xfrm>
            <a:off x="6021238" y="4916493"/>
            <a:ext cx="1045553" cy="50739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2C8CCD7-AC3B-1573-BDF0-83FF4E340B0F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6849687" y="2510215"/>
            <a:ext cx="217104" cy="111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31AEA79-CE56-82ED-9997-8D2EB313DDC4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>
            <a:off x="4663440" y="1723575"/>
            <a:ext cx="2403351" cy="554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42823FC-CC0E-91A5-B3D1-31AA28813321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914757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구현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3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book.AnimalInfo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415634" y="947860"/>
            <a:ext cx="4189617" cy="25545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package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book;</a:t>
            </a:r>
          </a:p>
          <a:p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AnimalInfo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age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AnimalInfo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age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pPr lvl="2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this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000" dirty="0" err="1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this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age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age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1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showAnimalInfo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{</a:t>
            </a: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"name &gt;&gt; 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+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this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"age &gt;&gt; 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+ </a:t>
            </a:r>
            <a:r>
              <a:rPr lang="en-US" altLang="ko-KR" sz="1000" dirty="0" err="1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this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age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+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"\n"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BA827F8-7054-8129-8A79-4C611005D61D}"/>
              </a:ext>
            </a:extLst>
          </p:cNvPr>
          <p:cNvSpPr/>
          <p:nvPr/>
        </p:nvSpPr>
        <p:spPr>
          <a:xfrm>
            <a:off x="5296592" y="2052163"/>
            <a:ext cx="5740866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생성자를 사용하여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멤버 변수인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name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age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초기화 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0361C36-32AB-247F-C077-36C0B2B548D2}"/>
              </a:ext>
            </a:extLst>
          </p:cNvPr>
          <p:cNvSpPr/>
          <p:nvPr/>
        </p:nvSpPr>
        <p:spPr>
          <a:xfrm>
            <a:off x="940905" y="1887184"/>
            <a:ext cx="2695342" cy="656511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882A052-0C91-DE3A-CB06-CE93B5BEF90C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4497185" y="2986767"/>
            <a:ext cx="799407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0361C36-32AB-247F-C077-36C0B2B548D2}"/>
              </a:ext>
            </a:extLst>
          </p:cNvPr>
          <p:cNvSpPr/>
          <p:nvPr/>
        </p:nvSpPr>
        <p:spPr>
          <a:xfrm>
            <a:off x="940905" y="2658512"/>
            <a:ext cx="3556280" cy="656511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BA827F8-7054-8129-8A79-4C611005D61D}"/>
              </a:ext>
            </a:extLst>
          </p:cNvPr>
          <p:cNvSpPr/>
          <p:nvPr/>
        </p:nvSpPr>
        <p:spPr>
          <a:xfrm>
            <a:off x="5296592" y="2819958"/>
            <a:ext cx="5740866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showAnimalInfo( )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메서드는 멤버 변수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name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age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출력한다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882A052-0C91-DE3A-CB06-CE93B5BEF90C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>
            <a:off x="3636247" y="2215440"/>
            <a:ext cx="1660345" cy="353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278244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04581"/>
            <a:ext cx="8503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구현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3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book.BookManager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415634" y="947859"/>
            <a:ext cx="4580315" cy="50167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package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book;</a:t>
            </a:r>
          </a:p>
          <a:p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bookquiz.AnimalBook;</a:t>
            </a:r>
          </a:p>
          <a:p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BookManager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final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MAX_CNT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100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AnimalInfo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[]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infoStorage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AnimalInfo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MAX_CNT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];</a:t>
            </a: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index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inputData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{</a:t>
            </a: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"&lt;&lt; 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정보를 입력하세요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"1. 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이름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AnimalBook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EFC09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next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lvl="2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"2. 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나이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000" dirty="0" err="1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age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AnimalBook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EFC09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nextInt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lvl="2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infoStorage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index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++] =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AnimalInfo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age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데이터 입력이 완료되었습니다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.\n"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1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showBook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{</a:t>
            </a: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"&lt;&lt; 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저장 목록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AnimalInfo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infoStorage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pPr lvl="3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==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null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</a:p>
          <a:p>
            <a:pPr lvl="4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break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3"/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showAnimalInfo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lvl="2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BA827F8-7054-8129-8A79-4C611005D61D}"/>
              </a:ext>
            </a:extLst>
          </p:cNvPr>
          <p:cNvSpPr/>
          <p:nvPr/>
        </p:nvSpPr>
        <p:spPr>
          <a:xfrm>
            <a:off x="5328686" y="1896116"/>
            <a:ext cx="50954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MAX_CNT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상수 화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하여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예약만 받을 수 있도록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동물의 정보를 담는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AnimalInfo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클래스를 객체 배열로 생성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 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동물 정보를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하나의 이름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(infoStorage)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관리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0361C36-32AB-247F-C077-36C0B2B548D2}"/>
              </a:ext>
            </a:extLst>
          </p:cNvPr>
          <p:cNvSpPr/>
          <p:nvPr/>
        </p:nvSpPr>
        <p:spPr>
          <a:xfrm>
            <a:off x="933161" y="1759448"/>
            <a:ext cx="3813406" cy="482188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연결선: 꺾임 28">
            <a:extLst>
              <a:ext uri="{FF2B5EF4-FFF2-40B4-BE49-F238E27FC236}">
                <a16:creationId xmlns:a16="http://schemas.microsoft.com/office/drawing/2014/main" id="{7A6D41BA-AE82-06C3-6B4C-0A690BBACF10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4746567" y="2000542"/>
            <a:ext cx="582119" cy="357239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882A052-0C91-DE3A-CB06-CE93B5BEF90C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 flipV="1">
            <a:off x="2252749" y="1383923"/>
            <a:ext cx="3075938" cy="50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0361C36-32AB-247F-C077-36C0B2B548D2}"/>
              </a:ext>
            </a:extLst>
          </p:cNvPr>
          <p:cNvSpPr/>
          <p:nvPr/>
        </p:nvSpPr>
        <p:spPr>
          <a:xfrm>
            <a:off x="933160" y="2354682"/>
            <a:ext cx="3954723" cy="2009500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0361C36-32AB-247F-C077-36C0B2B548D2}"/>
              </a:ext>
            </a:extLst>
          </p:cNvPr>
          <p:cNvSpPr/>
          <p:nvPr/>
        </p:nvSpPr>
        <p:spPr>
          <a:xfrm>
            <a:off x="933160" y="4477227"/>
            <a:ext cx="2948884" cy="1293777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BA827F8-7054-8129-8A79-4C611005D61D}"/>
              </a:ext>
            </a:extLst>
          </p:cNvPr>
          <p:cNvSpPr/>
          <p:nvPr/>
        </p:nvSpPr>
        <p:spPr>
          <a:xfrm>
            <a:off x="5328686" y="3147398"/>
            <a:ext cx="62010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inputData( )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메서드는 동물의 정보를 입력할 수 있는 메서드이다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AnimalBook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static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생성된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Scanner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AnimalBook.input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사용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메서드가 호출될 때마다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infoStorage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 배열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순차적으로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생성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하며                   입력되는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동물의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name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age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생성자를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통해 저장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0361C36-32AB-247F-C077-36C0B2B548D2}"/>
              </a:ext>
            </a:extLst>
          </p:cNvPr>
          <p:cNvSpPr/>
          <p:nvPr/>
        </p:nvSpPr>
        <p:spPr>
          <a:xfrm>
            <a:off x="484273" y="1289192"/>
            <a:ext cx="1768476" cy="190473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BA827F8-7054-8129-8A79-4C611005D61D}"/>
              </a:ext>
            </a:extLst>
          </p:cNvPr>
          <p:cNvSpPr/>
          <p:nvPr/>
        </p:nvSpPr>
        <p:spPr>
          <a:xfrm>
            <a:off x="5328687" y="1199257"/>
            <a:ext cx="65889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AnimalBook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클래스에서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static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생성된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Scanner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사용하기 위해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해준다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BA827F8-7054-8129-8A79-4C611005D61D}"/>
              </a:ext>
            </a:extLst>
          </p:cNvPr>
          <p:cNvSpPr/>
          <p:nvPr/>
        </p:nvSpPr>
        <p:spPr>
          <a:xfrm>
            <a:off x="5328686" y="4670600"/>
            <a:ext cx="5859774" cy="1164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showBook( 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메서드는 저장된 동물들의 정보 목록을 출력하는 메서드이다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향상된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문을 사용하여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infoStorage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값이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null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 경우반복문을 종료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null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아닐 경우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AnimalInfo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클래스의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showAnimalInfo( )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메서드를 사용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                     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 배열에 저장되어 있는 동물의 정보를 출력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27" name="연결선: 꺾임 28">
            <a:extLst>
              <a:ext uri="{FF2B5EF4-FFF2-40B4-BE49-F238E27FC236}">
                <a16:creationId xmlns:a16="http://schemas.microsoft.com/office/drawing/2014/main" id="{7A6D41BA-AE82-06C3-6B4C-0A690BBACF10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4887883" y="3359432"/>
            <a:ext cx="440803" cy="38813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28">
            <a:extLst>
              <a:ext uri="{FF2B5EF4-FFF2-40B4-BE49-F238E27FC236}">
                <a16:creationId xmlns:a16="http://schemas.microsoft.com/office/drawing/2014/main" id="{7FF1D3A7-B388-BF0A-AF72-25529045BCAE}"/>
              </a:ext>
            </a:extLst>
          </p:cNvPr>
          <p:cNvCxnSpPr>
            <a:cxnSpLocks/>
            <a:stCxn id="14" idx="3"/>
            <a:endCxn id="25" idx="1"/>
          </p:cNvCxnSpPr>
          <p:nvPr/>
        </p:nvCxnSpPr>
        <p:spPr>
          <a:xfrm>
            <a:off x="3882044" y="5124116"/>
            <a:ext cx="1446642" cy="12879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964059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71AAD3-B8B2-4F4F-8FAB-44D5AA404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D2D3D4C-34D5-4757-902B-8FD37A08292F}"/>
              </a:ext>
            </a:extLst>
          </p:cNvPr>
          <p:cNvSpPr/>
          <p:nvPr/>
        </p:nvSpPr>
        <p:spPr>
          <a:xfrm>
            <a:off x="1046480" y="2032000"/>
            <a:ext cx="10129520" cy="279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923CD-8C24-4572-B06D-8B46FA292958}"/>
              </a:ext>
            </a:extLst>
          </p:cNvPr>
          <p:cNvSpPr txBox="1"/>
          <p:nvPr/>
        </p:nvSpPr>
        <p:spPr>
          <a:xfrm>
            <a:off x="4417090" y="3013501"/>
            <a:ext cx="34243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48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5736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26779</TotalTime>
  <Words>1205</Words>
  <Application>Microsoft Office PowerPoint</Application>
  <PresentationFormat>와이드스크린</PresentationFormat>
  <Paragraphs>174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D2Coding</vt:lpstr>
      <vt:lpstr>나눔스퀘어 ExtraBold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박준현</cp:lastModifiedBy>
  <cp:revision>1025</cp:revision>
  <dcterms:created xsi:type="dcterms:W3CDTF">2019-12-23T00:32:35Z</dcterms:created>
  <dcterms:modified xsi:type="dcterms:W3CDTF">2022-11-02T12:02:04Z</dcterms:modified>
</cp:coreProperties>
</file>