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2" r:id="rId2"/>
    <p:sldId id="478" r:id="rId3"/>
    <p:sldId id="573" r:id="rId4"/>
    <p:sldId id="594" r:id="rId5"/>
    <p:sldId id="595" r:id="rId6"/>
    <p:sldId id="589" r:id="rId7"/>
    <p:sldId id="596" r:id="rId8"/>
    <p:sldId id="590" r:id="rId9"/>
    <p:sldId id="600" r:id="rId10"/>
    <p:sldId id="597" r:id="rId11"/>
    <p:sldId id="598" r:id="rId12"/>
    <p:sldId id="599" r:id="rId13"/>
    <p:sldId id="25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E6E6"/>
    <a:srgbClr val="1282B0"/>
    <a:srgbClr val="2600B0"/>
    <a:srgbClr val="C3B171"/>
    <a:srgbClr val="7030A0"/>
    <a:srgbClr val="A7C6E5"/>
    <a:srgbClr val="FFCCCC"/>
    <a:srgbClr val="DAC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15" autoAdjust="0"/>
    <p:restoredTop sz="96400" autoAdjust="0"/>
  </p:normalViewPr>
  <p:slideViewPr>
    <p:cSldViewPr snapToGrid="0" showGuides="1">
      <p:cViewPr varScale="1">
        <p:scale>
          <a:sx n="114" d="100"/>
          <a:sy n="114" d="100"/>
        </p:scale>
        <p:origin x="600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F605E-4EE3-44BB-B612-5F80701AE4C5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71211-A1FF-4825-87AD-47D41544B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0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447958" y="2490281"/>
            <a:ext cx="3296095" cy="1969770"/>
            <a:chOff x="4447958" y="1767838"/>
            <a:chExt cx="3296095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8" y="1767838"/>
              <a:ext cx="3296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221123_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4653160" y="2537279"/>
              <a:ext cx="288572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Spring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3.2 JPA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A17666F-BB04-80AE-7810-CA5A49651EB6}"/>
              </a:ext>
            </a:extLst>
          </p:cNvPr>
          <p:cNvSpPr txBox="1"/>
          <p:nvPr/>
        </p:nvSpPr>
        <p:spPr>
          <a:xfrm>
            <a:off x="415633" y="1098784"/>
            <a:ext cx="4104313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himedia.fourthspring.domain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r>
              <a:rPr lang="ko-KR" altLang="en-US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중략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@Entity</a:t>
            </a:r>
          </a:p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@GeneratedValue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EB4B6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strategy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 err="1">
                <a:solidFill>
                  <a:srgbClr val="7FB34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GenerationType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EFC09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IDENTITY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28A6FB-7736-C0B2-5BBC-F9F26E252F62}"/>
              </a:ext>
            </a:extLst>
          </p:cNvPr>
          <p:cNvSpPr/>
          <p:nvPr/>
        </p:nvSpPr>
        <p:spPr>
          <a:xfrm>
            <a:off x="415633" y="852563"/>
            <a:ext cx="4475544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himedia/ fourthspring /domain/Member.java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F17DE3-6F3B-1EE5-3CF4-2638A93BB941}"/>
              </a:ext>
            </a:extLst>
          </p:cNvPr>
          <p:cNvSpPr/>
          <p:nvPr/>
        </p:nvSpPr>
        <p:spPr>
          <a:xfrm>
            <a:off x="4953117" y="1058712"/>
            <a:ext cx="5494790" cy="93378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Entity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도메인의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Member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내의 테이블을 매핑해준다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@Entity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도메인의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Entity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임을 명시해주는 어노테이션이다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9" name="연결선: 꺾임 37">
            <a:extLst>
              <a:ext uri="{FF2B5EF4-FFF2-40B4-BE49-F238E27FC236}">
                <a16:creationId xmlns:a16="http://schemas.microsoft.com/office/drawing/2014/main" id="{73F66682-44FA-B077-DB45-FBE3694C5F1B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1006679" y="1523273"/>
            <a:ext cx="3946438" cy="233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3A5D41-19CD-6ADC-5239-FCAE9AB3F94F}"/>
              </a:ext>
            </a:extLst>
          </p:cNvPr>
          <p:cNvSpPr/>
          <p:nvPr/>
        </p:nvSpPr>
        <p:spPr>
          <a:xfrm>
            <a:off x="477573" y="1444248"/>
            <a:ext cx="529106" cy="158049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7327B0-B557-4A53-8058-9E89DC7FEEA4}"/>
              </a:ext>
            </a:extLst>
          </p:cNvPr>
          <p:cNvSpPr/>
          <p:nvPr/>
        </p:nvSpPr>
        <p:spPr>
          <a:xfrm>
            <a:off x="940366" y="1748125"/>
            <a:ext cx="3514188" cy="158049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1E2477-27F3-F1AF-28FB-E9C8917D1471}"/>
              </a:ext>
            </a:extLst>
          </p:cNvPr>
          <p:cNvSpPr/>
          <p:nvPr/>
        </p:nvSpPr>
        <p:spPr>
          <a:xfrm>
            <a:off x="4953116" y="2416983"/>
            <a:ext cx="6699191" cy="8876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@Id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키로 지정하는 어노테이션이다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@GeneratedValue(strategy = GenerationType.IDENTITY)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DB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자동으로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증가시켜 값을 넣어주도록 하는 어노테이션이다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7" name="연결선: 꺾임 37">
            <a:extLst>
              <a:ext uri="{FF2B5EF4-FFF2-40B4-BE49-F238E27FC236}">
                <a16:creationId xmlns:a16="http://schemas.microsoft.com/office/drawing/2014/main" id="{1CE4935C-DA11-1B49-5CFE-CAC4DE93A62C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4454554" y="1827150"/>
            <a:ext cx="498562" cy="103364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262579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3.3 JPA (1)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28A6FB-7736-C0B2-5BBC-F9F26E252F62}"/>
              </a:ext>
            </a:extLst>
          </p:cNvPr>
          <p:cNvSpPr/>
          <p:nvPr/>
        </p:nvSpPr>
        <p:spPr>
          <a:xfrm>
            <a:off x="415633" y="852563"/>
            <a:ext cx="4475544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himedia/ fourthspring /repository/JpaMemberRepository.java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4E3DB9-9D10-3619-118E-78EDF9A8000C}"/>
              </a:ext>
            </a:extLst>
          </p:cNvPr>
          <p:cNvSpPr txBox="1"/>
          <p:nvPr/>
        </p:nvSpPr>
        <p:spPr>
          <a:xfrm>
            <a:off x="415633" y="1098784"/>
            <a:ext cx="4215090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himedia.fourthspring.repository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r>
              <a:rPr lang="ko-KR" altLang="en-US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중략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@Repository</a:t>
            </a:r>
          </a:p>
          <a:p>
            <a:pPr algn="l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@Transactional</a:t>
            </a:r>
          </a:p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JpaMemberRepository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implements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197D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MemberRepository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algn="l"/>
            <a:endParaRPr lang="en-US" altLang="ko-KR" sz="1000" dirty="0">
              <a:solidFill>
                <a:srgbClr val="D8D8D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final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197D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EntityManager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en-US" altLang="ko-KR" sz="1000" dirty="0">
              <a:solidFill>
                <a:srgbClr val="D8D8D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@Autowired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JpaMemberRepository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D197D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EntityManager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 err="1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save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persist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Optional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findById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Optional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ofNullable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237254-AC53-A933-93E5-8F3AFDEB98AB}"/>
              </a:ext>
            </a:extLst>
          </p:cNvPr>
          <p:cNvSpPr/>
          <p:nvPr/>
        </p:nvSpPr>
        <p:spPr>
          <a:xfrm>
            <a:off x="4891177" y="1782439"/>
            <a:ext cx="5494790" cy="93378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EntityManager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JPA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EntityManager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모든 것이 동작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의존성 주입을 사용하여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EntityManager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연결선: 꺾임 37">
            <a:extLst>
              <a:ext uri="{FF2B5EF4-FFF2-40B4-BE49-F238E27FC236}">
                <a16:creationId xmlns:a16="http://schemas.microsoft.com/office/drawing/2014/main" id="{D12E7233-E09A-5849-2209-D0D43D61E94E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 flipV="1">
            <a:off x="3926048" y="2249330"/>
            <a:ext cx="965129" cy="25849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DCDCCD-D247-0586-8EFD-D8132F177F24}"/>
              </a:ext>
            </a:extLst>
          </p:cNvPr>
          <p:cNvSpPr/>
          <p:nvPr/>
        </p:nvSpPr>
        <p:spPr>
          <a:xfrm>
            <a:off x="930578" y="2037548"/>
            <a:ext cx="2995470" cy="940543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9DC69A-D28C-51E4-08FF-090FC858E0AB}"/>
              </a:ext>
            </a:extLst>
          </p:cNvPr>
          <p:cNvSpPr/>
          <p:nvPr/>
        </p:nvSpPr>
        <p:spPr>
          <a:xfrm>
            <a:off x="4949900" y="3044371"/>
            <a:ext cx="5494790" cy="93378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JPA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Insert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하기 위한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작성하지 않아도 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persist(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간편하게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Insert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5A635D-91A9-5561-E5B6-61F1E5173FAE}"/>
              </a:ext>
            </a:extLst>
          </p:cNvPr>
          <p:cNvSpPr/>
          <p:nvPr/>
        </p:nvSpPr>
        <p:spPr>
          <a:xfrm>
            <a:off x="930578" y="3122446"/>
            <a:ext cx="2315961" cy="794410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50F7B6-7509-DB02-329A-2FE96D972129}"/>
              </a:ext>
            </a:extLst>
          </p:cNvPr>
          <p:cNvSpPr/>
          <p:nvPr/>
        </p:nvSpPr>
        <p:spPr>
          <a:xfrm>
            <a:off x="4891177" y="4306303"/>
            <a:ext cx="7093492" cy="121078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Entity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기본키로 설정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하였다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EntityManager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find(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해당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일치하는 객체를 찾을 수 있다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Member.class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그대로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것을 의미한다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27" name="연결선: 꺾임 37">
            <a:extLst>
              <a:ext uri="{FF2B5EF4-FFF2-40B4-BE49-F238E27FC236}">
                <a16:creationId xmlns:a16="http://schemas.microsoft.com/office/drawing/2014/main" id="{8817C36E-C687-5CC7-59D3-9C59E83DDA63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>
            <a:off x="4102217" y="4426322"/>
            <a:ext cx="788960" cy="48537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C0BD5E-C717-F261-A823-CD8B9F654CC0}"/>
              </a:ext>
            </a:extLst>
          </p:cNvPr>
          <p:cNvSpPr/>
          <p:nvPr/>
        </p:nvSpPr>
        <p:spPr>
          <a:xfrm>
            <a:off x="930578" y="4029117"/>
            <a:ext cx="3171639" cy="794410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2E83799-818A-6B28-F3C0-EFAF4821569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246539" y="3511262"/>
            <a:ext cx="170336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39508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3.3 JPA (2)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4E3DB9-9D10-3619-118E-78EDF9A8000C}"/>
              </a:ext>
            </a:extLst>
          </p:cNvPr>
          <p:cNvSpPr txBox="1"/>
          <p:nvPr/>
        </p:nvSpPr>
        <p:spPr>
          <a:xfrm>
            <a:off x="415633" y="1098784"/>
            <a:ext cx="6337505" cy="40934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1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Optional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findByName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000" dirty="0" err="1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TypedQuery</a:t>
            </a:r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&lt;Member&gt; </a:t>
            </a:r>
            <a:r>
              <a:rPr lang="en-US" altLang="ko-KR" sz="1000" dirty="0" err="1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typedQuery</a:t>
            </a:r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</a:p>
          <a:p>
            <a:pPr lvl="2"/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    </a:t>
            </a:r>
            <a:r>
              <a:rPr lang="en-US" altLang="ko-KR" sz="1000" dirty="0" err="1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em.createQuery</a:t>
            </a:r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("select m from member m where m.na= :name", Member.class);</a:t>
            </a:r>
          </a:p>
          <a:p>
            <a:pPr lvl="2"/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000" dirty="0" err="1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TypedQuery</a:t>
            </a:r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&lt;Member&gt; typedQuery2 = </a:t>
            </a:r>
            <a:r>
              <a:rPr lang="en-US" altLang="ko-KR" sz="1000" dirty="0" err="1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typedQuery.setParameter</a:t>
            </a:r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("name", name);</a:t>
            </a:r>
          </a:p>
          <a:p>
            <a:pPr lvl="2"/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//List&lt;Member&gt; result = typedQuery2.getResultList();</a:t>
            </a:r>
          </a:p>
          <a:p>
            <a:pPr lvl="2"/>
            <a:endParaRPr lang="en-US" altLang="ko-KR" sz="1000" dirty="0">
              <a:solidFill>
                <a:srgbClr val="C7DD0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D197D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</a:p>
          <a:p>
            <a:pPr lvl="3"/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createQuery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"select m from Member m where m.name = :name"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3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setParameter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"name"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3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getResultList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3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equals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</a:p>
          <a:p>
            <a:pPr lvl="4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Optional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ofNullable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Optional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empty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197D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findAll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createQuery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"select m from Member m"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 err="1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getResultList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5D6ECE-4094-28F5-2DFA-E07027CEC656}"/>
              </a:ext>
            </a:extLst>
          </p:cNvPr>
          <p:cNvSpPr/>
          <p:nvPr/>
        </p:nvSpPr>
        <p:spPr>
          <a:xfrm>
            <a:off x="415633" y="852563"/>
            <a:ext cx="4475544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himedia/ fourthspring /repository/JpaMemberRepository.java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B1B698-1031-280E-9913-A7DE5E463E16}"/>
              </a:ext>
            </a:extLst>
          </p:cNvPr>
          <p:cNvSpPr/>
          <p:nvPr/>
        </p:nvSpPr>
        <p:spPr>
          <a:xfrm>
            <a:off x="6887360" y="1772608"/>
            <a:ext cx="5235330" cy="1487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JPQL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select (Entity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객체 자체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from (Entity)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형태의 문법이다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where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절을 사용하는 경우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대신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칼럼명으로 사용한다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setParameter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사용하여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:name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넣는다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getResultList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메서드를 사용하여 결과를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반환한다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7" name="연결선: 꺾임 37">
            <a:extLst>
              <a:ext uri="{FF2B5EF4-FFF2-40B4-BE49-F238E27FC236}">
                <a16:creationId xmlns:a16="http://schemas.microsoft.com/office/drawing/2014/main" id="{07F441C0-4571-CB3F-9EE3-8CEF3EB4CD12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6652470" y="2515852"/>
            <a:ext cx="234890" cy="64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D1838-2763-32E7-29C6-FFC189599382}"/>
              </a:ext>
            </a:extLst>
          </p:cNvPr>
          <p:cNvSpPr/>
          <p:nvPr/>
        </p:nvSpPr>
        <p:spPr>
          <a:xfrm>
            <a:off x="1417140" y="2221392"/>
            <a:ext cx="5235330" cy="588920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E220EB-E32D-8441-C5E5-3E722830A523}"/>
              </a:ext>
            </a:extLst>
          </p:cNvPr>
          <p:cNvSpPr/>
          <p:nvPr/>
        </p:nvSpPr>
        <p:spPr>
          <a:xfrm>
            <a:off x="1417140" y="1451191"/>
            <a:ext cx="5067550" cy="612661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F76DB9E4-2C1B-747B-F182-03781440ED1F}"/>
              </a:ext>
            </a:extLst>
          </p:cNvPr>
          <p:cNvCxnSpPr>
            <a:cxnSpLocks/>
            <a:stCxn id="19" idx="1"/>
            <a:endCxn id="9" idx="1"/>
          </p:cNvCxnSpPr>
          <p:nvPr/>
        </p:nvCxnSpPr>
        <p:spPr>
          <a:xfrm rot="10800000" flipV="1">
            <a:off x="1417140" y="1757522"/>
            <a:ext cx="12700" cy="758330"/>
          </a:xfrm>
          <a:prstGeom prst="curvedConnector3">
            <a:avLst>
              <a:gd name="adj1" fmla="val 180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5E36FAE-F405-9857-B54A-BF86E01B4F63}"/>
              </a:ext>
            </a:extLst>
          </p:cNvPr>
          <p:cNvSpPr/>
          <p:nvPr/>
        </p:nvSpPr>
        <p:spPr>
          <a:xfrm>
            <a:off x="6887360" y="3599949"/>
            <a:ext cx="5235330" cy="3336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where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 없이 전체 조회하여 결과를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반환한다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29" name="연결선: 꺾임 37">
            <a:extLst>
              <a:ext uri="{FF2B5EF4-FFF2-40B4-BE49-F238E27FC236}">
                <a16:creationId xmlns:a16="http://schemas.microsoft.com/office/drawing/2014/main" id="{D6C2D133-C04E-30A9-94EF-24D318291FB8}"/>
              </a:ext>
            </a:extLst>
          </p:cNvPr>
          <p:cNvCxnSpPr>
            <a:cxnSpLocks/>
            <a:stCxn id="30" idx="3"/>
            <a:endCxn id="28" idx="1"/>
          </p:cNvCxnSpPr>
          <p:nvPr/>
        </p:nvCxnSpPr>
        <p:spPr>
          <a:xfrm flipV="1">
            <a:off x="6384022" y="3766758"/>
            <a:ext cx="503338" cy="80777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B58E12-47A8-E9B7-8B73-7CF2877500B5}"/>
              </a:ext>
            </a:extLst>
          </p:cNvPr>
          <p:cNvSpPr/>
          <p:nvPr/>
        </p:nvSpPr>
        <p:spPr>
          <a:xfrm>
            <a:off x="1421451" y="4497234"/>
            <a:ext cx="4962571" cy="154606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3C9111-7403-987B-9CBC-210F44CA34EF}"/>
              </a:ext>
            </a:extLst>
          </p:cNvPr>
          <p:cNvSpPr/>
          <p:nvPr/>
        </p:nvSpPr>
        <p:spPr>
          <a:xfrm>
            <a:off x="6887360" y="4216834"/>
            <a:ext cx="5235330" cy="121078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유의 사항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※ </a:t>
            </a:r>
            <a:endParaRPr lang="en-US" altLang="ko-KR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테이블을 대상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JPQL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Entity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대상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쿼리한다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form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 뒤에 나오는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테이블이 아닌 객체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반드시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글자는 대문자로 시작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해야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946444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배운 내용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8405" y="875239"/>
            <a:ext cx="9033165" cy="5375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Template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복습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Test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JPA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77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Jdbc Template (1)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8D242B-D4C6-B0D1-8C00-D3B4418D5022}"/>
              </a:ext>
            </a:extLst>
          </p:cNvPr>
          <p:cNvSpPr/>
          <p:nvPr/>
        </p:nvSpPr>
        <p:spPr>
          <a:xfrm>
            <a:off x="415633" y="852563"/>
            <a:ext cx="4475544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himedia/ fourthspring /reposirory/JdbcTemplateMemberRepository.java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56E1A4-3E50-FF2E-2B98-D80AF1348971}"/>
              </a:ext>
            </a:extLst>
          </p:cNvPr>
          <p:cNvSpPr txBox="1"/>
          <p:nvPr/>
        </p:nvSpPr>
        <p:spPr>
          <a:xfrm>
            <a:off x="415633" y="1098784"/>
            <a:ext cx="4810708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himedia.fourthspring.repository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r>
              <a:rPr lang="ko-KR" altLang="en-US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중략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@Repository</a:t>
            </a:r>
          </a:p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JdbcTemplateMemberRepository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implements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197D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MemberRepository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final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JdbcTemplate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jdbcTemplate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@Autowired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JdbcTemplateMemberRepository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D197D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DataSource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dataSource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 err="1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jdbcTemplate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JdbcTemplate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dataSource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197D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RowMapper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rowMapper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rowNum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-&gt; {</a:t>
            </a:r>
          </a:p>
          <a:p>
            <a:pPr lvl="4"/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4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rs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getLong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"id"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4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rs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"name"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4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BFC6E9-3210-2BB2-5701-49DA8A21AC4B}"/>
              </a:ext>
            </a:extLst>
          </p:cNvPr>
          <p:cNvSpPr/>
          <p:nvPr/>
        </p:nvSpPr>
        <p:spPr>
          <a:xfrm>
            <a:off x="5411685" y="1971169"/>
            <a:ext cx="5409456" cy="3336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생성자를 통한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의존성 주입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JdbcTemplate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2" name="연결선: 꺾임 37">
            <a:extLst>
              <a:ext uri="{FF2B5EF4-FFF2-40B4-BE49-F238E27FC236}">
                <a16:creationId xmlns:a16="http://schemas.microsoft.com/office/drawing/2014/main" id="{F6C22EB4-901A-930A-A6E8-3885871D34E9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 flipV="1">
            <a:off x="4813540" y="2137978"/>
            <a:ext cx="59814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A76958-EC3B-35F4-DC1D-7F456B08C7D0}"/>
              </a:ext>
            </a:extLst>
          </p:cNvPr>
          <p:cNvSpPr/>
          <p:nvPr/>
        </p:nvSpPr>
        <p:spPr>
          <a:xfrm>
            <a:off x="930579" y="1754137"/>
            <a:ext cx="3882961" cy="767683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13B62B-62F8-FC78-3F20-CFDE0ED6625E}"/>
              </a:ext>
            </a:extLst>
          </p:cNvPr>
          <p:cNvSpPr/>
          <p:nvPr/>
        </p:nvSpPr>
        <p:spPr>
          <a:xfrm>
            <a:off x="5411685" y="2987759"/>
            <a:ext cx="5409456" cy="6106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Template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사용하기 위해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RowMapper interface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람다식으로 구현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RowMapper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구현을 통해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결과를 객체에 매핑하여 반환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9F310C-5C34-CF6D-437B-C369580CA379}"/>
              </a:ext>
            </a:extLst>
          </p:cNvPr>
          <p:cNvSpPr/>
          <p:nvPr/>
        </p:nvSpPr>
        <p:spPr>
          <a:xfrm>
            <a:off x="930578" y="2666973"/>
            <a:ext cx="3809201" cy="1252188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78EE994-F40C-6CF9-2E77-6C2A71F0555C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4739779" y="3293067"/>
            <a:ext cx="67190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50162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Jdbc Template (2)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8D242B-D4C6-B0D1-8C00-D3B4418D5022}"/>
              </a:ext>
            </a:extLst>
          </p:cNvPr>
          <p:cNvSpPr/>
          <p:nvPr/>
        </p:nvSpPr>
        <p:spPr>
          <a:xfrm>
            <a:off x="415633" y="852563"/>
            <a:ext cx="4475544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himedia/ fourthspring /reposirory/JdbcTemplateMemberRepository.java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56E1A4-3E50-FF2E-2B98-D80AF1348971}"/>
              </a:ext>
            </a:extLst>
          </p:cNvPr>
          <p:cNvSpPr txBox="1"/>
          <p:nvPr/>
        </p:nvSpPr>
        <p:spPr>
          <a:xfrm>
            <a:off x="415632" y="1098784"/>
            <a:ext cx="6287171" cy="240065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1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save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 err="1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SimpleJdbcInsert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jdbcInsert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SimpleJdbcInsert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jdbcTemplate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jdbcInsert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withTableName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"member"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usingGeneratedKeyColumns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"id"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D197D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HashMap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&lt;&gt;();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"name"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3EABE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jdbcInsert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executeAndReturnKey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MapSqlParameterSource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longValue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482303-000B-9217-671A-FE54F6D289F2}"/>
              </a:ext>
            </a:extLst>
          </p:cNvPr>
          <p:cNvSpPr/>
          <p:nvPr/>
        </p:nvSpPr>
        <p:spPr>
          <a:xfrm>
            <a:off x="6829423" y="1213984"/>
            <a:ext cx="5217168" cy="93378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Insert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Insert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SimpleJdbcInsert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하면 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파라미터를 바인딩하여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cxnSp>
        <p:nvCxnSpPr>
          <p:cNvPr id="11" name="연결선: 꺾임 37">
            <a:extLst>
              <a:ext uri="{FF2B5EF4-FFF2-40B4-BE49-F238E27FC236}">
                <a16:creationId xmlns:a16="http://schemas.microsoft.com/office/drawing/2014/main" id="{C9E1D4A2-4B3F-BB84-DF5D-300B10D8D01E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5612234" y="1680875"/>
            <a:ext cx="1217189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48825C-090F-D2A9-6437-9412204306D6}"/>
              </a:ext>
            </a:extLst>
          </p:cNvPr>
          <p:cNvSpPr/>
          <p:nvPr/>
        </p:nvSpPr>
        <p:spPr>
          <a:xfrm>
            <a:off x="1383583" y="1438342"/>
            <a:ext cx="4228651" cy="48506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5C0951-FBFE-8F8A-F104-2753733B8F21}"/>
              </a:ext>
            </a:extLst>
          </p:cNvPr>
          <p:cNvSpPr/>
          <p:nvPr/>
        </p:nvSpPr>
        <p:spPr>
          <a:xfrm>
            <a:off x="6829423" y="2378913"/>
            <a:ext cx="5217168" cy="6106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Map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저장한다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executeAndReturnKey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메서드를 사용하여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얻을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6" name="연결선: 꺾임 37">
            <a:extLst>
              <a:ext uri="{FF2B5EF4-FFF2-40B4-BE49-F238E27FC236}">
                <a16:creationId xmlns:a16="http://schemas.microsoft.com/office/drawing/2014/main" id="{02BD2B67-8B81-697C-2657-963B1BA2F02C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6627303" y="2378913"/>
            <a:ext cx="202120" cy="30530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7D89B5-DD8D-20FF-EAC9-92650094D4E7}"/>
              </a:ext>
            </a:extLst>
          </p:cNvPr>
          <p:cNvSpPr/>
          <p:nvPr/>
        </p:nvSpPr>
        <p:spPr>
          <a:xfrm>
            <a:off x="1383583" y="2056579"/>
            <a:ext cx="5243720" cy="644668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601858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Jdbc Template (3)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8D242B-D4C6-B0D1-8C00-D3B4418D5022}"/>
              </a:ext>
            </a:extLst>
          </p:cNvPr>
          <p:cNvSpPr/>
          <p:nvPr/>
        </p:nvSpPr>
        <p:spPr>
          <a:xfrm>
            <a:off x="415633" y="852563"/>
            <a:ext cx="4475544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himedia/fourthspring/reposirory/JdbcTemplateMemberRepository.java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56E1A4-3E50-FF2E-2B98-D80AF1348971}"/>
              </a:ext>
            </a:extLst>
          </p:cNvPr>
          <p:cNvSpPr txBox="1"/>
          <p:nvPr/>
        </p:nvSpPr>
        <p:spPr>
          <a:xfrm>
            <a:off x="415633" y="1098784"/>
            <a:ext cx="6010334" cy="455509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1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Optional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findById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D197D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jdbcTemplate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"select * from member where id=?"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rowMapper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(),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equals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</a:p>
          <a:p>
            <a:pPr lvl="2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Optional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ofNullable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Optional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empty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Optional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findByName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D197D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jdbcTemplate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"select * from member where name=?"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rowMapper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(),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3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equals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</a:p>
          <a:p>
            <a:pPr lvl="4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Optional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ofNullable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Optional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empty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197D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findAll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jdbcTemplate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"select * from member"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rowMapper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cxnSp>
        <p:nvCxnSpPr>
          <p:cNvPr id="17" name="연결선: 꺾임 37">
            <a:extLst>
              <a:ext uri="{FF2B5EF4-FFF2-40B4-BE49-F238E27FC236}">
                <a16:creationId xmlns:a16="http://schemas.microsoft.com/office/drawing/2014/main" id="{7CCDF1FE-DD49-4A7B-8C1B-4FC530C6FC5B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6224631" y="1616002"/>
            <a:ext cx="352337" cy="1812998"/>
          </a:xfrm>
          <a:prstGeom prst="bentConnector3">
            <a:avLst>
              <a:gd name="adj1" fmla="val 3809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16E457-5964-5777-9F86-F434B46B7FEE}"/>
              </a:ext>
            </a:extLst>
          </p:cNvPr>
          <p:cNvSpPr/>
          <p:nvPr/>
        </p:nvSpPr>
        <p:spPr>
          <a:xfrm>
            <a:off x="1400362" y="1445149"/>
            <a:ext cx="4824269" cy="341705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82BE7F-C40B-7C12-91AC-E6336E90107D}"/>
              </a:ext>
            </a:extLst>
          </p:cNvPr>
          <p:cNvSpPr/>
          <p:nvPr/>
        </p:nvSpPr>
        <p:spPr>
          <a:xfrm>
            <a:off x="6576968" y="2823609"/>
            <a:ext cx="5494790" cy="121078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JdbcTemplate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에서의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query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 사용법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jdbcTemplate.query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쿼리문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”, </a:t>
            </a:r>
            <a:r>
              <a:rPr lang="en-US" altLang="ko-KR" sz="12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rowMapper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바인딩할 파라미터 값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rowMapper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값을 매핑하는 용도로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바인딩할 파라미터는 쿼리문의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대응되어 들어 값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의미한다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20" name="연결선: 꺾임 37">
            <a:extLst>
              <a:ext uri="{FF2B5EF4-FFF2-40B4-BE49-F238E27FC236}">
                <a16:creationId xmlns:a16="http://schemas.microsoft.com/office/drawing/2014/main" id="{96EE2873-C4AA-F9D5-040D-5602FB795FFC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6316910" y="3429000"/>
            <a:ext cx="260058" cy="253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3FB8B3-94FF-EC74-02DD-2B4578E4F4DF}"/>
              </a:ext>
            </a:extLst>
          </p:cNvPr>
          <p:cNvSpPr/>
          <p:nvPr/>
        </p:nvSpPr>
        <p:spPr>
          <a:xfrm>
            <a:off x="1400362" y="3260682"/>
            <a:ext cx="4916548" cy="34170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연결선: 꺾임 37">
            <a:extLst>
              <a:ext uri="{FF2B5EF4-FFF2-40B4-BE49-F238E27FC236}">
                <a16:creationId xmlns:a16="http://schemas.microsoft.com/office/drawing/2014/main" id="{1597C92E-789A-B3C4-EB3A-CF6BC93B28E0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5436066" y="3429000"/>
            <a:ext cx="1140902" cy="1756372"/>
          </a:xfrm>
          <a:prstGeom prst="bentConnector3">
            <a:avLst>
              <a:gd name="adj1" fmla="val 8088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98BC21C-9453-4323-7E2F-CC488B28F727}"/>
              </a:ext>
            </a:extLst>
          </p:cNvPr>
          <p:cNvSpPr/>
          <p:nvPr/>
        </p:nvSpPr>
        <p:spPr>
          <a:xfrm>
            <a:off x="1400362" y="5094069"/>
            <a:ext cx="4035704" cy="182606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09908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Jdbc Test (1)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CA252B-F99A-6731-C621-59F977D6B6D4}"/>
              </a:ext>
            </a:extLst>
          </p:cNvPr>
          <p:cNvSpPr/>
          <p:nvPr/>
        </p:nvSpPr>
        <p:spPr>
          <a:xfrm>
            <a:off x="415633" y="852563"/>
            <a:ext cx="4475544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himedia/ fourthspring /reposirory/JdbcTemplateMemberRepository.java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9BAAC-AA71-51AA-4B1C-C2927F81F4CE}"/>
              </a:ext>
            </a:extLst>
          </p:cNvPr>
          <p:cNvSpPr txBox="1"/>
          <p:nvPr/>
        </p:nvSpPr>
        <p:spPr>
          <a:xfrm>
            <a:off x="415632" y="1098784"/>
            <a:ext cx="5532161" cy="517064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himedia.fourthspring.repository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r>
              <a:rPr lang="ko-KR" altLang="en-US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중략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@SpringBootTest</a:t>
            </a:r>
          </a:p>
          <a:p>
            <a:pPr algn="l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@Transactional</a:t>
            </a:r>
          </a:p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JdbcTemplateMemberRepositoryTest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@Autowired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JdbcTemplateMemberRepository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repository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@Test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save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give </a:t>
            </a:r>
          </a:p>
          <a:p>
            <a:pPr lvl="2"/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홍길동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when</a:t>
            </a:r>
            <a:endParaRPr lang="ko-KR" altLang="en-US" sz="1000" dirty="0">
              <a:solidFill>
                <a:srgbClr val="C7DD0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savedMember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repository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save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then </a:t>
            </a:r>
          </a:p>
          <a:p>
            <a:pPr lvl="2"/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assertThat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savedMember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isEqualTo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@Test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findById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give</a:t>
            </a:r>
            <a:endParaRPr lang="ko-KR" altLang="en-US" sz="1000" dirty="0">
              <a:solidFill>
                <a:srgbClr val="C7DD0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 err="1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박보검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savedMember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repository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save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when</a:t>
            </a:r>
          </a:p>
          <a:p>
            <a:pPr lvl="2"/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repository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findById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savedMember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()).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then </a:t>
            </a:r>
          </a:p>
          <a:p>
            <a:pPr lvl="2"/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assertThat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findMember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isEqualTo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2"/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assertThat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isNotNull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1291C8-B7A2-F0C1-E9CA-87237D00B237}"/>
              </a:ext>
            </a:extLst>
          </p:cNvPr>
          <p:cNvSpPr/>
          <p:nvPr/>
        </p:nvSpPr>
        <p:spPr>
          <a:xfrm>
            <a:off x="6096000" y="991573"/>
            <a:ext cx="5494790" cy="1487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의존성 주입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Spring Boot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constructor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권장한다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Junit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필요한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Bean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들을 만들기 위해서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constructor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우선적으로 사용하기 때문에 생성자를 통한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맞지 않다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Junit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field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권장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cxnSp>
        <p:nvCxnSpPr>
          <p:cNvPr id="9" name="연결선: 꺾임 37">
            <a:extLst>
              <a:ext uri="{FF2B5EF4-FFF2-40B4-BE49-F238E27FC236}">
                <a16:creationId xmlns:a16="http://schemas.microsoft.com/office/drawing/2014/main" id="{430A5520-AA70-5E26-BFBB-B3249511240E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 flipV="1">
            <a:off x="4219662" y="1735463"/>
            <a:ext cx="1876338" cy="24296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77A60B-A7E8-6A17-FEFA-9E131EFB1B51}"/>
              </a:ext>
            </a:extLst>
          </p:cNvPr>
          <p:cNvSpPr/>
          <p:nvPr/>
        </p:nvSpPr>
        <p:spPr>
          <a:xfrm>
            <a:off x="947357" y="1893001"/>
            <a:ext cx="3272305" cy="170852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3B1D77-06F2-BE38-F061-071E73AD0494}"/>
              </a:ext>
            </a:extLst>
          </p:cNvPr>
          <p:cNvSpPr/>
          <p:nvPr/>
        </p:nvSpPr>
        <p:spPr>
          <a:xfrm>
            <a:off x="6096000" y="2711700"/>
            <a:ext cx="5494790" cy="93378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Test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give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데이터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-&gt;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무엇을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-&gt;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검증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단계로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검증은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assertThat(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기준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).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검증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0D1ADD-D962-F982-64EB-BF1832877569}"/>
              </a:ext>
            </a:extLst>
          </p:cNvPr>
          <p:cNvSpPr txBox="1"/>
          <p:nvPr/>
        </p:nvSpPr>
        <p:spPr>
          <a:xfrm>
            <a:off x="6096000" y="3874136"/>
            <a:ext cx="4983061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save(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메서드로 저장한 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반환되는 객체의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                    처음에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동일한지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연결선: 꺾임 37">
            <a:extLst>
              <a:ext uri="{FF2B5EF4-FFF2-40B4-BE49-F238E27FC236}">
                <a16:creationId xmlns:a16="http://schemas.microsoft.com/office/drawing/2014/main" id="{D9E20DD4-64D2-D2A5-0860-83D14A15778B}"/>
              </a:ext>
            </a:extLst>
          </p:cNvPr>
          <p:cNvCxnSpPr>
            <a:cxnSpLocks/>
            <a:stCxn id="23" idx="3"/>
            <a:endCxn id="20" idx="1"/>
          </p:cNvCxnSpPr>
          <p:nvPr/>
        </p:nvCxnSpPr>
        <p:spPr>
          <a:xfrm>
            <a:off x="5360565" y="3806277"/>
            <a:ext cx="735435" cy="37316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5D7E832-7047-2E4A-FB1F-86DA42BED654}"/>
              </a:ext>
            </a:extLst>
          </p:cNvPr>
          <p:cNvSpPr/>
          <p:nvPr/>
        </p:nvSpPr>
        <p:spPr>
          <a:xfrm>
            <a:off x="1410149" y="3720851"/>
            <a:ext cx="3950416" cy="170852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C8B5EE-0A03-E057-F780-45EE95FFE5A5}"/>
              </a:ext>
            </a:extLst>
          </p:cNvPr>
          <p:cNvSpPr txBox="1"/>
          <p:nvPr/>
        </p:nvSpPr>
        <p:spPr>
          <a:xfrm>
            <a:off x="6096000" y="4707406"/>
            <a:ext cx="5858312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findById(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찾은 객체의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생성한 객체의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동일한지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findById(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 값이 객체이거나 비어 있는 것 중에 하나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NotNull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이라면 제대로 찾은 것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판단하여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연결선: 꺾임 37">
            <a:extLst>
              <a:ext uri="{FF2B5EF4-FFF2-40B4-BE49-F238E27FC236}">
                <a16:creationId xmlns:a16="http://schemas.microsoft.com/office/drawing/2014/main" id="{79A2D36D-0889-4242-34B7-7DFEC37BDA38}"/>
              </a:ext>
            </a:extLst>
          </p:cNvPr>
          <p:cNvCxnSpPr>
            <a:cxnSpLocks/>
            <a:stCxn id="31" idx="3"/>
            <a:endCxn id="29" idx="1"/>
          </p:cNvCxnSpPr>
          <p:nvPr/>
        </p:nvCxnSpPr>
        <p:spPr>
          <a:xfrm flipV="1">
            <a:off x="5075339" y="5151214"/>
            <a:ext cx="1020661" cy="71128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BDD3E32-F96B-7092-CD5B-FFCEC807CB14}"/>
              </a:ext>
            </a:extLst>
          </p:cNvPr>
          <p:cNvSpPr/>
          <p:nvPr/>
        </p:nvSpPr>
        <p:spPr>
          <a:xfrm>
            <a:off x="1410149" y="5719553"/>
            <a:ext cx="3665190" cy="28588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196269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Jdbc Test (2)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CA252B-F99A-6731-C621-59F977D6B6D4}"/>
              </a:ext>
            </a:extLst>
          </p:cNvPr>
          <p:cNvSpPr/>
          <p:nvPr/>
        </p:nvSpPr>
        <p:spPr>
          <a:xfrm>
            <a:off x="415633" y="852563"/>
            <a:ext cx="4475544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himedia/ fourthspring /reposirory/JdbcTemplateMemberRepository.java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9BAAC-AA71-51AA-4B1C-C2927F81F4CE}"/>
              </a:ext>
            </a:extLst>
          </p:cNvPr>
          <p:cNvSpPr txBox="1"/>
          <p:nvPr/>
        </p:nvSpPr>
        <p:spPr>
          <a:xfrm>
            <a:off x="415633" y="1098785"/>
            <a:ext cx="5565717" cy="517064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1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@Test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findByName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give </a:t>
            </a:r>
          </a:p>
          <a:p>
            <a:pPr lvl="2"/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권지용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savedMember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repository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save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when </a:t>
            </a:r>
          </a:p>
          <a:p>
            <a:pPr lvl="2"/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repository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findByName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savedMember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()).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then </a:t>
            </a:r>
          </a:p>
          <a:p>
            <a:pPr lvl="2"/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assertThat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findMember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isEqualTo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2"/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assertThat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isNotNull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@Test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findAll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give </a:t>
            </a:r>
          </a:p>
          <a:p>
            <a:pPr lvl="2"/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둘리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짱구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when </a:t>
            </a:r>
          </a:p>
          <a:p>
            <a:pPr lvl="2"/>
            <a:r>
              <a:rPr lang="en-US" altLang="ko-KR" sz="1000" dirty="0">
                <a:solidFill>
                  <a:srgbClr val="D197D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beforeList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repository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findAll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repository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save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repository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save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D197D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afterList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repository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findAll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then </a:t>
            </a:r>
          </a:p>
          <a:p>
            <a:pPr lvl="2"/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assertThat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afterList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size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isEqualTo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beforeList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size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+ </a:t>
            </a:r>
            <a:r>
              <a:rPr lang="en-US" altLang="ko-KR" sz="1000" dirty="0">
                <a:solidFill>
                  <a:srgbClr val="7FB34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assertThat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afterList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isNotEmpty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BA3520-D934-4C5C-EC49-9CCAA80470A2}"/>
              </a:ext>
            </a:extLst>
          </p:cNvPr>
          <p:cNvSpPr/>
          <p:nvPr/>
        </p:nvSpPr>
        <p:spPr>
          <a:xfrm>
            <a:off x="6096000" y="2394467"/>
            <a:ext cx="5680367" cy="116461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findByName(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찾은 객체의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생성한 객체의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     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동일한지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findByName(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 값이 객체이거나 비어 있는 것 중에 하나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NotNull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이라면 제대로 찾은 것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판단하여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연결선: 꺾임 37">
            <a:extLst>
              <a:ext uri="{FF2B5EF4-FFF2-40B4-BE49-F238E27FC236}">
                <a16:creationId xmlns:a16="http://schemas.microsoft.com/office/drawing/2014/main" id="{1106AF64-B648-14C2-CD2E-166346F98FA4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5352176" y="2976774"/>
            <a:ext cx="74382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2A4FBA-1964-C7E4-561F-E2C340757990}"/>
              </a:ext>
            </a:extLst>
          </p:cNvPr>
          <p:cNvSpPr/>
          <p:nvPr/>
        </p:nvSpPr>
        <p:spPr>
          <a:xfrm>
            <a:off x="1387778" y="2824455"/>
            <a:ext cx="3964398" cy="304639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D13B47-F657-71BD-18F4-374804CAF84C}"/>
              </a:ext>
            </a:extLst>
          </p:cNvPr>
          <p:cNvSpPr/>
          <p:nvPr/>
        </p:nvSpPr>
        <p:spPr>
          <a:xfrm>
            <a:off x="6096000" y="4680220"/>
            <a:ext cx="5680366" cy="8876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객체를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저장하기 전에 찾은 전체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size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더한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것과        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저장한 후에 찾은 전체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size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동일한지 비교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혹은 저장 후 찾은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비어 있지 않은지 확인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수도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5" name="연결선: 꺾임 37">
            <a:extLst>
              <a:ext uri="{FF2B5EF4-FFF2-40B4-BE49-F238E27FC236}">
                <a16:creationId xmlns:a16="http://schemas.microsoft.com/office/drawing/2014/main" id="{7F40C679-2CF2-5B85-B77C-0455F13BFE27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 flipV="1">
            <a:off x="5352176" y="5124028"/>
            <a:ext cx="743824" cy="59612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C9F1A8-A987-7F63-78C0-BC957533E82F}"/>
              </a:ext>
            </a:extLst>
          </p:cNvPr>
          <p:cNvSpPr/>
          <p:nvPr/>
        </p:nvSpPr>
        <p:spPr>
          <a:xfrm>
            <a:off x="1387778" y="5567835"/>
            <a:ext cx="3964398" cy="304639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7213904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JPA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956173"/>
            <a:ext cx="8919559" cy="507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JPA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JPA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ORM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기술로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Object(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Relation(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관계형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Mapping(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매핑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한다는 의미이다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Entitiy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 코드를 줄여주고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직접 작성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해준다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SQL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데이터 중심의 설계에서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중심의 설계로 전환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가능하다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JPA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사용하기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buil.gradle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내 추가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implementation '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org.springframework.boot:spring-boot-starter-data-jpa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application.properties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파일내 추가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spring.jpa.show-sql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=true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spring.jpa.hibernate.ddl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-auto=none</a:t>
            </a:r>
          </a:p>
        </p:txBody>
      </p:sp>
    </p:spTree>
    <p:extLst>
      <p:ext uri="{BB962C8B-B14F-4D97-AF65-F5344CB8AC3E}">
        <p14:creationId xmlns:p14="http://schemas.microsoft.com/office/powerpoint/2010/main" val="390620297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3.1 JPA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956173"/>
            <a:ext cx="7369349" cy="464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Entity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테이블과 매핑 되는 클래스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모든 칼럼을 가진다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칼럼과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Entity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field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1:1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대응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field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getter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로만 구성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setter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값 변경을 의미한다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영속성을 보장하지 않는다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불영속성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것을 뜻한다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setter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역할은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Constructor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Builder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영속성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(persistent)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영속성이란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생성한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프로그램이 종료되어도 사라지지 않는 데이터 특성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별도의 저장 장치에 데이터를 저장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보존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영속성이 보장되지 않는다는 것은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데이터가 메모리에 저장된다는 의미이다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9210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34162</TotalTime>
  <Words>1872</Words>
  <Application>Microsoft Office PowerPoint</Application>
  <PresentationFormat>와이드스크린</PresentationFormat>
  <Paragraphs>293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D2Coding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1337</cp:revision>
  <dcterms:created xsi:type="dcterms:W3CDTF">2019-12-23T00:32:35Z</dcterms:created>
  <dcterms:modified xsi:type="dcterms:W3CDTF">2022-11-23T14:32:23Z</dcterms:modified>
</cp:coreProperties>
</file>