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333" r:id="rId4"/>
    <p:sldId id="326" r:id="rId5"/>
    <p:sldId id="334" r:id="rId6"/>
    <p:sldId id="308" r:id="rId7"/>
    <p:sldId id="327" r:id="rId8"/>
    <p:sldId id="329" r:id="rId9"/>
    <p:sldId id="331" r:id="rId10"/>
    <p:sldId id="335" r:id="rId11"/>
    <p:sldId id="337" r:id="rId12"/>
    <p:sldId id="338" r:id="rId13"/>
    <p:sldId id="339" r:id="rId14"/>
    <p:sldId id="341" r:id="rId15"/>
    <p:sldId id="345" r:id="rId16"/>
    <p:sldId id="346" r:id="rId17"/>
    <p:sldId id="347" r:id="rId18"/>
    <p:sldId id="349" r:id="rId19"/>
    <p:sldId id="351" r:id="rId20"/>
    <p:sldId id="353" r:id="rId21"/>
    <p:sldId id="25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4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067244" y="2490281"/>
            <a:ext cx="4057521" cy="1969770"/>
            <a:chOff x="4067244" y="1767838"/>
            <a:chExt cx="4057521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067244" y="1767838"/>
              <a:ext cx="4057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2022-07-14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918436" y="2537279"/>
              <a:ext cx="235513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Html</a:t>
              </a:r>
              <a:endParaRPr lang="ko-KR" altLang="en-US" sz="7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Download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7805650" cy="41459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1" y="996505"/>
            <a:ext cx="7514704" cy="4031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&lt;meta charset="UTF-8"&gt;</a:t>
            </a:r>
          </a:p>
          <a:p>
            <a:r>
              <a:rPr lang="en-US" altLang="ko-KR" sz="1600" dirty="0"/>
              <a:t>    &lt;title&gt;</a:t>
            </a:r>
            <a:r>
              <a:rPr lang="ko-KR" altLang="en-US" sz="1600" dirty="0"/>
              <a:t>파일 다운로드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</a:t>
            </a:r>
            <a:r>
              <a:rPr lang="ko-KR" altLang="en-US" sz="1600" dirty="0"/>
              <a:t>친구들아</a:t>
            </a:r>
            <a:r>
              <a:rPr lang="en-US" altLang="ko-KR" sz="1600" dirty="0"/>
              <a:t>! </a:t>
            </a:r>
            <a:r>
              <a:rPr lang="ko-KR" altLang="en-US" sz="1600" dirty="0"/>
              <a:t>여기서 다운받아</a:t>
            </a:r>
            <a:r>
              <a:rPr lang="en-US" altLang="ko-KR" sz="1600" dirty="0"/>
              <a:t>!&lt;/h3&gt;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="media/apple.png" </a:t>
            </a:r>
            <a:r>
              <a:rPr lang="en-US" altLang="ko-KR" sz="1600" dirty="0" err="1"/>
              <a:t>dowload</a:t>
            </a:r>
            <a:r>
              <a:rPr lang="en-US" altLang="ko-KR" sz="1600" dirty="0"/>
              <a:t>&gt;</a:t>
            </a:r>
            <a:r>
              <a:rPr lang="ko-KR" altLang="en-US" sz="1600" dirty="0"/>
              <a:t>사과 이미지 다운로드</a:t>
            </a:r>
            <a:r>
              <a:rPr lang="en-US" altLang="ko-KR" sz="1600" dirty="0"/>
              <a:t>&lt;/a&gt;&lt;/li&gt;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="media/EmbraceableYou.mp3" </a:t>
            </a:r>
            <a:r>
              <a:rPr lang="en-US" altLang="ko-KR" sz="1600" dirty="0" err="1"/>
              <a:t>dowload</a:t>
            </a:r>
            <a:r>
              <a:rPr lang="en-US" altLang="ko-KR" sz="1600" dirty="0"/>
              <a:t>&gt;mp3 </a:t>
            </a:r>
            <a:r>
              <a:rPr lang="ko-KR" altLang="en-US" sz="1600" dirty="0"/>
              <a:t>다운로드</a:t>
            </a:r>
            <a:r>
              <a:rPr lang="en-US" altLang="ko-KR" sz="1600" dirty="0"/>
              <a:t>&lt;/a&gt;&lt;/li&gt;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="media/Wildlife.wmv" </a:t>
            </a:r>
            <a:r>
              <a:rPr lang="en-US" altLang="ko-KR" sz="1600" dirty="0" err="1"/>
              <a:t>dowload</a:t>
            </a:r>
            <a:r>
              <a:rPr lang="en-US" altLang="ko-KR" sz="1600" dirty="0"/>
              <a:t>&gt;</a:t>
            </a:r>
            <a:r>
              <a:rPr lang="ko-KR" altLang="en-US" sz="1600" dirty="0"/>
              <a:t>동영상 다운로드</a:t>
            </a:r>
            <a:r>
              <a:rPr lang="en-US" altLang="ko-KR" sz="1600" dirty="0"/>
              <a:t>&lt;/a&gt;&lt;/li&gt;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3DB0CC-3B06-DB56-C6C4-9A64F472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51" y="2064612"/>
            <a:ext cx="2895600" cy="2257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123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iframe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7249613" cy="44792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1" y="996505"/>
            <a:ext cx="751470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    &lt;meta charset="UTF-8"&gt;</a:t>
            </a:r>
          </a:p>
          <a:p>
            <a:r>
              <a:rPr lang="en-US" altLang="ko-KR" dirty="0"/>
              <a:t>    &lt;title&gt;iframe</a:t>
            </a:r>
            <a:r>
              <a:rPr lang="ko-KR" altLang="en-US" dirty="0"/>
              <a:t>을 가지는 웹 페이지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    &lt;hr3&gt;2</a:t>
            </a:r>
            <a:r>
              <a:rPr lang="ko-KR" altLang="en-US" dirty="0"/>
              <a:t>개의 </a:t>
            </a:r>
            <a:r>
              <a:rPr lang="en-US" altLang="ko-KR" dirty="0"/>
              <a:t>&amp;</a:t>
            </a:r>
            <a:r>
              <a:rPr lang="en-US" altLang="ko-KR" dirty="0" err="1"/>
              <a:t>lt;iframe&amp;gt</a:t>
            </a:r>
            <a:r>
              <a:rPr lang="en-US" altLang="ko-KR" dirty="0"/>
              <a:t>;</a:t>
            </a:r>
            <a:r>
              <a:rPr lang="ko-KR" altLang="en-US" dirty="0"/>
              <a:t>을 가집니다</a:t>
            </a:r>
            <a:r>
              <a:rPr lang="en-US" altLang="ko-KR" dirty="0"/>
              <a:t>&lt;/hr3&gt;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="iframe1.html" width="200" height="150"&gt;&lt;/iframe&gt;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="iframe2.html" width="200" height="100"&gt;&lt;/iframe&gt;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="http://wikidocs.net/" title="</a:t>
            </a:r>
            <a:r>
              <a:rPr lang="ko-KR" altLang="en-US" dirty="0"/>
              <a:t>내용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width="50%" </a:t>
            </a:r>
          </a:p>
          <a:p>
            <a:r>
              <a:rPr lang="en-US" altLang="ko-KR" dirty="0"/>
              <a:t>            height="300px" style="border:2px dashed red"&gt;&lt;/iframe&gt;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569546" y="2775637"/>
            <a:ext cx="4165253" cy="11180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  <a:latin typeface="Consolas" panose="020B0609020204030204" pitchFamily="49" charset="0"/>
              </a:rPr>
              <a:t>Iframe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태그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사각의 프레임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틀을 가진 공간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을 만들고 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링크에 있는 데이터도 출력할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3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762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iframe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2" y="1066958"/>
            <a:ext cx="6714795" cy="3234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B65DB5-B81D-3492-6B95-2905D293C826}"/>
              </a:ext>
            </a:extLst>
          </p:cNvPr>
          <p:cNvSpPr/>
          <p:nvPr/>
        </p:nvSpPr>
        <p:spPr>
          <a:xfrm>
            <a:off x="332927" y="5311275"/>
            <a:ext cx="3167766" cy="6851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207086-4EC9-E14C-4F3D-6D5201675AE4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1452884" y="4301608"/>
            <a:ext cx="463926" cy="10096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A6025B-ADCB-CABB-8F9F-63654EE250ED}"/>
              </a:ext>
            </a:extLst>
          </p:cNvPr>
          <p:cNvSpPr/>
          <p:nvPr/>
        </p:nvSpPr>
        <p:spPr>
          <a:xfrm>
            <a:off x="691381" y="2973063"/>
            <a:ext cx="1523005" cy="132854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9668-C038-3986-4E6B-91E55B1C4DC9}"/>
              </a:ext>
            </a:extLst>
          </p:cNvPr>
          <p:cNvSpPr txBox="1"/>
          <p:nvPr/>
        </p:nvSpPr>
        <p:spPr>
          <a:xfrm>
            <a:off x="3769432" y="5315795"/>
            <a:ext cx="3159217" cy="6987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="iframe2.html"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width="200" height="100"&gt;&lt;/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&gt;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F3821-0BCA-DF90-9AC7-F1AC30FBF816}"/>
              </a:ext>
            </a:extLst>
          </p:cNvPr>
          <p:cNvSpPr/>
          <p:nvPr/>
        </p:nvSpPr>
        <p:spPr>
          <a:xfrm>
            <a:off x="3760883" y="5322913"/>
            <a:ext cx="3167766" cy="6987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DEA57F-903A-219F-AFDE-3116132703C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857693" y="4242621"/>
            <a:ext cx="2487073" cy="10802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8DC8C-6FE5-869B-CEB2-E394DA71F1E3}"/>
              </a:ext>
            </a:extLst>
          </p:cNvPr>
          <p:cNvSpPr/>
          <p:nvPr/>
        </p:nvSpPr>
        <p:spPr>
          <a:xfrm>
            <a:off x="2244211" y="3383401"/>
            <a:ext cx="1372117" cy="859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EA32E-56F0-FCAE-F308-D7119DBA6A09}"/>
              </a:ext>
            </a:extLst>
          </p:cNvPr>
          <p:cNvSpPr txBox="1"/>
          <p:nvPr/>
        </p:nvSpPr>
        <p:spPr>
          <a:xfrm>
            <a:off x="7197388" y="4980066"/>
            <a:ext cx="4266039" cy="102188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="http://wikidocs.net/" title="</a:t>
            </a:r>
            <a:r>
              <a:rPr lang="ko-KR" altLang="en-US" sz="1400" dirty="0"/>
              <a:t>내용</a:t>
            </a:r>
            <a:r>
              <a:rPr lang="en-US" altLang="ko-KR" sz="1400" dirty="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width="50%" height="300px"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style="border:2px dashed red"&gt;&lt;/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C2786C-B671-41D8-1E5D-1D8F0A4FDDD8}"/>
              </a:ext>
            </a:extLst>
          </p:cNvPr>
          <p:cNvSpPr/>
          <p:nvPr/>
        </p:nvSpPr>
        <p:spPr>
          <a:xfrm>
            <a:off x="7205186" y="4992628"/>
            <a:ext cx="4258241" cy="10218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D95DCB-0194-9C96-8633-346980232BDE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306505" y="2973063"/>
            <a:ext cx="2027802" cy="201956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E14226-109F-F0A3-11EE-81DC90E58B44}"/>
              </a:ext>
            </a:extLst>
          </p:cNvPr>
          <p:cNvSpPr/>
          <p:nvPr/>
        </p:nvSpPr>
        <p:spPr>
          <a:xfrm>
            <a:off x="3652917" y="1895176"/>
            <a:ext cx="3653588" cy="23635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08BBA0-30C4-334A-A0FF-0D78D9E41E84}"/>
              </a:ext>
            </a:extLst>
          </p:cNvPr>
          <p:cNvSpPr txBox="1"/>
          <p:nvPr/>
        </p:nvSpPr>
        <p:spPr>
          <a:xfrm>
            <a:off x="330622" y="5297707"/>
            <a:ext cx="3170071" cy="6987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="iframe1.html"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width="200" height="150"&gt;&lt;/</a:t>
            </a:r>
            <a:r>
              <a:rPr lang="en-US" altLang="ko-KR" sz="1400" dirty="0" err="1"/>
              <a:t>iframe</a:t>
            </a:r>
            <a:r>
              <a:rPr lang="en-US" altLang="ko-K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6892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iframe2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7805650" cy="53354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1" y="996505"/>
            <a:ext cx="7514704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  &lt;head&gt;</a:t>
            </a:r>
          </a:p>
          <a:p>
            <a:r>
              <a:rPr lang="en-US" altLang="ko-KR" dirty="0"/>
              <a:t>    &lt;meta charset="UTF-8" /&gt;</a:t>
            </a:r>
          </a:p>
          <a:p>
            <a:r>
              <a:rPr lang="en-US" altLang="ko-KR" dirty="0"/>
              <a:t>    &lt;title&gt;iframe</a:t>
            </a:r>
            <a:r>
              <a:rPr lang="ko-KR" altLang="en-US" dirty="0"/>
              <a:t>을 이용한 신문 사이트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  &lt;/head&gt;</a:t>
            </a:r>
          </a:p>
          <a:p>
            <a:br>
              <a:rPr lang="en-US" altLang="ko-KR" dirty="0"/>
            </a:br>
            <a:r>
              <a:rPr lang="en-US" altLang="ko-KR" dirty="0"/>
              <a:t>  &lt;body&gt;</a:t>
            </a:r>
          </a:p>
          <a:p>
            <a:r>
              <a:rPr lang="en-US" altLang="ko-KR" dirty="0"/>
              <a:t>    &lt;hr3&gt;2</a:t>
            </a:r>
            <a:r>
              <a:rPr lang="ko-KR" altLang="en-US" dirty="0"/>
              <a:t>개의 신문 사이트 입니다</a:t>
            </a:r>
            <a:r>
              <a:rPr lang="en-US" altLang="ko-KR" dirty="0"/>
              <a:t>&lt;/hr3&gt;</a:t>
            </a:r>
          </a:p>
          <a:p>
            <a:r>
              <a:rPr lang="en-US" altLang="ko-KR" dirty="0"/>
              <a:t>    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="http://www.etnews.com" </a:t>
            </a:r>
            <a:r>
              <a:rPr lang="en-US" altLang="ko-KR" dirty="0">
                <a:highlight>
                  <a:srgbClr val="FFFF00"/>
                </a:highlight>
              </a:rPr>
              <a:t>name="upper" </a:t>
            </a:r>
          </a:p>
          <a:p>
            <a:r>
              <a:rPr lang="en-US" altLang="ko-KR" dirty="0"/>
              <a:t>                width="100%" height="200"&gt;&lt;/iframe&gt;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="http://www.mk.co.kr" </a:t>
            </a:r>
            <a:r>
              <a:rPr lang="en-US" altLang="ko-KR" dirty="0">
                <a:highlight>
                  <a:srgbClr val="FFFF00"/>
                </a:highlight>
              </a:rPr>
              <a:t>name="lower"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                width="100%" height="200"&gt;&lt;/iframe&gt;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="iframe1.html" width="200" height="150"&gt;&lt;/iframe&gt;</a:t>
            </a:r>
          </a:p>
          <a:p>
            <a:r>
              <a:rPr lang="en-US" altLang="ko-KR" dirty="0"/>
              <a:t>    &lt;iframe </a:t>
            </a:r>
            <a:r>
              <a:rPr lang="en-US" altLang="ko-KR" dirty="0" err="1"/>
              <a:t>src</a:t>
            </a:r>
            <a:r>
              <a:rPr lang="en-US" altLang="ko-KR" dirty="0"/>
              <a:t>="iframe2.html" width="200" height="100"&gt;&lt;/iframe&gt;</a:t>
            </a:r>
          </a:p>
          <a:p>
            <a:r>
              <a:rPr lang="en-US" altLang="ko-KR" dirty="0"/>
              <a:t>  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3E0B83-4AA6-0966-2238-1ECE627D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26" y="1204517"/>
            <a:ext cx="4447674" cy="3240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ECD5A9-6ECA-984F-1A2D-9A1D911D7866}"/>
              </a:ext>
            </a:extLst>
          </p:cNvPr>
          <p:cNvSpPr txBox="1"/>
          <p:nvPr/>
        </p:nvSpPr>
        <p:spPr>
          <a:xfrm>
            <a:off x="8087469" y="4586896"/>
            <a:ext cx="3531765" cy="16310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effectLst/>
                <a:latin typeface="Consolas" panose="020B0609020204030204" pitchFamily="49" charset="0"/>
              </a:rPr>
              <a:t>iframe</a:t>
            </a:r>
            <a:r>
              <a:rPr lang="ko-KR" altLang="en-US" sz="1600" b="1" dirty="0">
                <a:effectLst/>
                <a:latin typeface="Consolas" panose="020B0609020204030204" pitchFamily="49" charset="0"/>
              </a:rPr>
              <a:t>을 활용하면 출력 위치를 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effectLst/>
                <a:latin typeface="Consolas" panose="020B0609020204030204" pitchFamily="49" charset="0"/>
              </a:rPr>
              <a:t>대략적으로 결정할 수 있음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ame="upper" "lower"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위 아래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weight="100%" 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프레임 크기를 원본과 같게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height="200" :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높이를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200px</a:t>
            </a:r>
            <a:endParaRPr lang="ko-KR" alt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4E6EEA-4570-2139-7CE9-56FDDE638077}"/>
              </a:ext>
            </a:extLst>
          </p:cNvPr>
          <p:cNvSpPr/>
          <p:nvPr/>
        </p:nvSpPr>
        <p:spPr>
          <a:xfrm>
            <a:off x="789868" y="3785995"/>
            <a:ext cx="5306132" cy="5202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9B65B4-F790-6631-D902-7F7FA4DA242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096000" y="2248774"/>
            <a:ext cx="1359872" cy="179737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05C467-7F5D-D424-C633-D5F72D74A4F1}"/>
              </a:ext>
            </a:extLst>
          </p:cNvPr>
          <p:cNvSpPr/>
          <p:nvPr/>
        </p:nvSpPr>
        <p:spPr>
          <a:xfrm>
            <a:off x="7455872" y="1768851"/>
            <a:ext cx="4447674" cy="95984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868E3-E161-63EC-F85F-91B3D888ACC1}"/>
              </a:ext>
            </a:extLst>
          </p:cNvPr>
          <p:cNvSpPr txBox="1"/>
          <p:nvPr/>
        </p:nvSpPr>
        <p:spPr>
          <a:xfrm>
            <a:off x="3814014" y="2567837"/>
            <a:ext cx="2910981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  <a:r>
              <a:rPr lang="ko-KR" altLang="en-US" sz="1400" dirty="0"/>
              <a:t>을 </a:t>
            </a:r>
            <a:r>
              <a:rPr lang="en-US" altLang="ko-KR" sz="1400" dirty="0"/>
              <a:t>upper</a:t>
            </a:r>
            <a:r>
              <a:rPr lang="ko-KR" altLang="en-US" sz="1400" dirty="0"/>
              <a:t>와 </a:t>
            </a:r>
            <a:r>
              <a:rPr lang="en-US" altLang="ko-KR" sz="1400" dirty="0"/>
              <a:t>lower</a:t>
            </a:r>
            <a:r>
              <a:rPr lang="ko-KR" altLang="en-US" sz="1400" dirty="0"/>
              <a:t>로 설정하여 위</a:t>
            </a:r>
            <a:r>
              <a:rPr lang="en-US" altLang="ko-KR" sz="1400" dirty="0"/>
              <a:t>, </a:t>
            </a:r>
            <a:r>
              <a:rPr lang="ko-KR" altLang="en-US" sz="1400" dirty="0"/>
              <a:t>아래로 출력되었다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5E9778-A5F1-9AD5-48E6-90EB777E34BA}"/>
              </a:ext>
            </a:extLst>
          </p:cNvPr>
          <p:cNvSpPr/>
          <p:nvPr/>
        </p:nvSpPr>
        <p:spPr>
          <a:xfrm>
            <a:off x="789868" y="4366014"/>
            <a:ext cx="5306132" cy="5202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C7870A-2502-D780-9859-E5D7D2518E9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096000" y="3241711"/>
            <a:ext cx="1359872" cy="13844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61577-C38A-F308-C414-ED14268194F8}"/>
              </a:ext>
            </a:extLst>
          </p:cNvPr>
          <p:cNvSpPr/>
          <p:nvPr/>
        </p:nvSpPr>
        <p:spPr>
          <a:xfrm>
            <a:off x="7455872" y="2764791"/>
            <a:ext cx="4429928" cy="9538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3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target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700058" cy="54186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1" y="996505"/>
            <a:ext cx="6409112" cy="5416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&lt;meta charset="UTF-8"&gt;</a:t>
            </a:r>
          </a:p>
          <a:p>
            <a:r>
              <a:rPr lang="en-US" altLang="ko-KR" sz="1600" dirty="0"/>
              <a:t>    &lt;title&gt;</a:t>
            </a:r>
            <a:r>
              <a:rPr lang="ko-KR" altLang="en-US" sz="1600" dirty="0"/>
              <a:t>링크의 </a:t>
            </a:r>
            <a:r>
              <a:rPr lang="en-US" altLang="ko-KR" sz="1600" dirty="0"/>
              <a:t>target </a:t>
            </a:r>
            <a:r>
              <a:rPr lang="ko-KR" altLang="en-US" sz="1600" dirty="0"/>
              <a:t>속성 활용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</a:t>
            </a:r>
            <a:r>
              <a:rPr lang="ko-KR" altLang="en-US" sz="1600" dirty="0"/>
              <a:t>링크의 </a:t>
            </a:r>
            <a:r>
              <a:rPr lang="en-US" altLang="ko-KR" sz="1600" dirty="0"/>
              <a:t>target </a:t>
            </a:r>
            <a:r>
              <a:rPr lang="ko-KR" altLang="en-US" sz="1600" dirty="0"/>
              <a:t>속성 활용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="http://www.w3.org"</a:t>
            </a:r>
          </a:p>
          <a:p>
            <a:r>
              <a:rPr lang="en-US" altLang="ko-KR" sz="1600" dirty="0"/>
              <a:t>            target="</a:t>
            </a:r>
            <a:r>
              <a:rPr lang="en-US" altLang="ko-KR" sz="1600" dirty="0">
                <a:highlight>
                  <a:srgbClr val="FFFF00"/>
                </a:highlight>
              </a:rPr>
              <a:t>_blank</a:t>
            </a:r>
            <a:r>
              <a:rPr lang="en-US" altLang="ko-KR" sz="1600" dirty="0"/>
              <a:t>"&gt;W3C(</a:t>
            </a:r>
            <a:r>
              <a:rPr lang="ko-KR" altLang="en-US" sz="1600" dirty="0"/>
              <a:t>새 윈도우</a:t>
            </a:r>
            <a:r>
              <a:rPr lang="en-US" altLang="ko-KR" sz="1600" dirty="0"/>
              <a:t>, _black)&lt;/a&gt;&lt;/li&gt;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="http://www.etnews.com"</a:t>
            </a:r>
          </a:p>
          <a:p>
            <a:r>
              <a:rPr lang="en-US" altLang="ko-KR" sz="1600" dirty="0"/>
              <a:t>            target="</a:t>
            </a:r>
            <a:r>
              <a:rPr lang="en-US" altLang="ko-KR" sz="1600" dirty="0">
                <a:highlight>
                  <a:srgbClr val="FFFF00"/>
                </a:highlight>
              </a:rPr>
              <a:t>_self</a:t>
            </a:r>
            <a:r>
              <a:rPr lang="en-US" altLang="ko-KR" sz="1600" dirty="0"/>
              <a:t>"&gt;</a:t>
            </a:r>
            <a:r>
              <a:rPr lang="ko-KR" altLang="en-US" sz="1600" dirty="0"/>
              <a:t>전자신문</a:t>
            </a:r>
            <a:r>
              <a:rPr lang="en-US" altLang="ko-KR" sz="1600" dirty="0"/>
              <a:t>(</a:t>
            </a:r>
            <a:r>
              <a:rPr lang="ko-KR" altLang="en-US" sz="1600" dirty="0"/>
              <a:t>현재 윈도우</a:t>
            </a:r>
            <a:r>
              <a:rPr lang="en-US" altLang="ko-KR" sz="1600" dirty="0"/>
              <a:t>, _self)&lt;/a&gt;&lt;/li&gt;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="http://www.naver.com"</a:t>
            </a:r>
          </a:p>
          <a:p>
            <a:r>
              <a:rPr lang="en-US" altLang="ko-KR" sz="1600" dirty="0"/>
              <a:t>            target="</a:t>
            </a:r>
            <a:r>
              <a:rPr lang="en-US" altLang="ko-KR" sz="1600" dirty="0">
                <a:highlight>
                  <a:srgbClr val="FFFF00"/>
                </a:highlight>
              </a:rPr>
              <a:t>_parent</a:t>
            </a:r>
            <a:r>
              <a:rPr lang="en-US" altLang="ko-KR" sz="1600" dirty="0"/>
              <a:t>"&gt;</a:t>
            </a:r>
            <a:r>
              <a:rPr lang="ko-KR" altLang="en-US" sz="1600" dirty="0"/>
              <a:t>네이버</a:t>
            </a:r>
            <a:r>
              <a:rPr lang="en-US" altLang="ko-KR" sz="1600" dirty="0"/>
              <a:t>(</a:t>
            </a:r>
            <a:r>
              <a:rPr lang="ko-KR" altLang="en-US" sz="1600" dirty="0"/>
              <a:t>부모 윈도우</a:t>
            </a:r>
            <a:r>
              <a:rPr lang="en-US" altLang="ko-KR" sz="1600" dirty="0"/>
              <a:t>, _parent)&lt;/a&gt;&lt;/li&gt;</a:t>
            </a:r>
          </a:p>
          <a:p>
            <a:r>
              <a:rPr lang="en-US" altLang="ko-KR" sz="1600" dirty="0"/>
              <a:t>        &lt;li&gt;&lt;a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="http://www.mk.co.kr"</a:t>
            </a:r>
          </a:p>
          <a:p>
            <a:r>
              <a:rPr lang="en-US" altLang="ko-KR" sz="1600" dirty="0"/>
              <a:t>            target="</a:t>
            </a:r>
            <a:r>
              <a:rPr lang="en-US" altLang="ko-KR" sz="1600" dirty="0">
                <a:highlight>
                  <a:srgbClr val="FFFF00"/>
                </a:highlight>
              </a:rPr>
              <a:t>_top</a:t>
            </a:r>
            <a:r>
              <a:rPr lang="en-US" altLang="ko-KR" sz="1600" dirty="0"/>
              <a:t>"&gt;</a:t>
            </a:r>
            <a:r>
              <a:rPr lang="ko-KR" altLang="en-US" sz="1600" dirty="0"/>
              <a:t>매일경제신문</a:t>
            </a:r>
            <a:r>
              <a:rPr lang="en-US" altLang="ko-KR" sz="1600" dirty="0"/>
              <a:t>(</a:t>
            </a:r>
            <a:r>
              <a:rPr lang="ko-KR" altLang="en-US" sz="1600" dirty="0"/>
              <a:t>브라우저 윈도우</a:t>
            </a:r>
            <a:r>
              <a:rPr lang="en-US" altLang="ko-KR" sz="1600" dirty="0"/>
              <a:t>, _top)&lt;/a&gt;&lt;/li&gt;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160ED9-BB99-C1CB-35A6-1343E0DF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59" y="1090076"/>
            <a:ext cx="3162300" cy="2428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24A39-AC97-DB58-F5BF-0744E6EE063E}"/>
              </a:ext>
            </a:extLst>
          </p:cNvPr>
          <p:cNvSpPr txBox="1"/>
          <p:nvPr/>
        </p:nvSpPr>
        <p:spPr>
          <a:xfrm>
            <a:off x="7097086" y="3858115"/>
            <a:ext cx="4253219" cy="18977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_blank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새로운 브라우저 탭 생성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_self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현재 윈도우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_parent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부모 윈도우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_top 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최상위 브라우저 윈도우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>
                <a:effectLst/>
                <a:latin typeface="Consolas" panose="020B0609020204030204" pitchFamily="49" charset="0"/>
              </a:rPr>
              <a:t>윈도우 이름 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: _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대상 윈도우 이름</a:t>
            </a:r>
          </a:p>
        </p:txBody>
      </p:sp>
    </p:spTree>
    <p:extLst>
      <p:ext uri="{BB962C8B-B14F-4D97-AF65-F5344CB8AC3E}">
        <p14:creationId xmlns:p14="http://schemas.microsoft.com/office/powerpoint/2010/main" val="264580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semantic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6257405" cy="4946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1" y="996505"/>
            <a:ext cx="5966460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&lt;title&gt;Html5 </a:t>
            </a:r>
            <a:r>
              <a:rPr lang="ko-KR" altLang="en-US" sz="1400" dirty="0"/>
              <a:t>문서 구조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태그 사용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    &lt;style&gt;</a:t>
            </a:r>
          </a:p>
          <a:p>
            <a:r>
              <a:rPr lang="en-US" altLang="ko-KR" sz="1400" dirty="0"/>
              <a:t>        html, body{ margin: 0; padding: 0; height: 100%;}</a:t>
            </a:r>
          </a:p>
          <a:p>
            <a:r>
              <a:rPr lang="en-US" altLang="ko-KR" sz="1400" dirty="0"/>
              <a:t>        .header {width: 100%; height: 15%; background: yellow;}</a:t>
            </a:r>
          </a:p>
          <a:p>
            <a:r>
              <a:rPr lang="en-US" altLang="ko-KR" sz="1400" dirty="0"/>
              <a:t>        .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{width: 15%; height: 70%; </a:t>
            </a:r>
            <a:r>
              <a:rPr lang="en-US" altLang="ko-KR" sz="1400" dirty="0">
                <a:highlight>
                  <a:srgbClr val="FFFF00"/>
                </a:highlight>
              </a:rPr>
              <a:t>float: left;</a:t>
            </a:r>
            <a:r>
              <a:rPr lang="en-US" altLang="ko-KR" sz="1400" dirty="0"/>
              <a:t> background: orange;}</a:t>
            </a:r>
          </a:p>
          <a:p>
            <a:r>
              <a:rPr lang="en-US" altLang="ko-KR" sz="1400" dirty="0"/>
              <a:t>        .section {width: 70%; height: 70%; </a:t>
            </a:r>
            <a:r>
              <a:rPr lang="en-US" altLang="ko-KR" sz="1400" dirty="0">
                <a:highlight>
                  <a:srgbClr val="FFFF00"/>
                </a:highlight>
              </a:rPr>
              <a:t>float: left; </a:t>
            </a:r>
            <a:r>
              <a:rPr lang="en-US" altLang="ko-KR" sz="1400" dirty="0"/>
              <a:t>background: </a:t>
            </a:r>
            <a:r>
              <a:rPr lang="en-US" altLang="ko-KR" sz="1400" dirty="0" err="1"/>
              <a:t>olivedrab</a:t>
            </a:r>
            <a:r>
              <a:rPr lang="en-US" altLang="ko-KR" sz="1400" dirty="0"/>
              <a:t>;}</a:t>
            </a:r>
          </a:p>
          <a:p>
            <a:r>
              <a:rPr lang="en-US" altLang="ko-KR" sz="1400" dirty="0"/>
              <a:t>        .aside {width: 15%; height: 70%; </a:t>
            </a:r>
            <a:r>
              <a:rPr lang="en-US" altLang="ko-KR" sz="1400" dirty="0">
                <a:highlight>
                  <a:srgbClr val="FFFF00"/>
                </a:highlight>
              </a:rPr>
              <a:t>float: left;</a:t>
            </a:r>
            <a:r>
              <a:rPr lang="en-US" altLang="ko-KR" sz="1400" dirty="0"/>
              <a:t> background: orange;}</a:t>
            </a:r>
          </a:p>
          <a:p>
            <a:r>
              <a:rPr lang="en-US" altLang="ko-KR" sz="1400" dirty="0"/>
              <a:t>        .footer {width: 100%; height: 15%; </a:t>
            </a:r>
            <a:r>
              <a:rPr lang="en-US" altLang="ko-KR" sz="1400" dirty="0">
                <a:highlight>
                  <a:srgbClr val="FFFF00"/>
                </a:highlight>
              </a:rPr>
              <a:t>clear: both; </a:t>
            </a:r>
            <a:r>
              <a:rPr lang="en-US" altLang="ko-KR" sz="1400" dirty="0"/>
              <a:t>background: plum;}</a:t>
            </a:r>
          </a:p>
          <a:p>
            <a:r>
              <a:rPr lang="en-US" altLang="ko-KR" sz="1400" dirty="0"/>
              <a:t>    &lt;/style&gt;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&lt;header class="header"&gt;header&lt;/header&gt;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 class="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"&gt;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nav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&lt;section class="section"&gt;section&lt;/section&gt;</a:t>
            </a:r>
          </a:p>
          <a:p>
            <a:r>
              <a:rPr lang="en-US" altLang="ko-KR" sz="1400" dirty="0"/>
              <a:t>    &lt;aside class="aside"&gt;aside&lt;/aside&gt;</a:t>
            </a:r>
          </a:p>
          <a:p>
            <a:r>
              <a:rPr lang="en-US" altLang="ko-KR" sz="1400" dirty="0"/>
              <a:t>    &lt;footer class="footer"&gt;footer&lt;/footer&gt;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504FC-7E52-1FDE-A7F9-7A82D9D6B547}"/>
              </a:ext>
            </a:extLst>
          </p:cNvPr>
          <p:cNvSpPr txBox="1"/>
          <p:nvPr/>
        </p:nvSpPr>
        <p:spPr>
          <a:xfrm>
            <a:off x="6547734" y="1318221"/>
            <a:ext cx="4718681" cy="14412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style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태그 구분방법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#name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id="name"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과 일치하는 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.name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태그의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class="name"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고 일치하는 태그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name 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이름과 일치하면 스타일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55CD7-86DB-E961-F9D3-E0754EB2C662}"/>
              </a:ext>
            </a:extLst>
          </p:cNvPr>
          <p:cNvSpPr txBox="1"/>
          <p:nvPr/>
        </p:nvSpPr>
        <p:spPr>
          <a:xfrm>
            <a:off x="6547734" y="2989612"/>
            <a:ext cx="4844517" cy="24527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Consolas" panose="020B0609020204030204" pitchFamily="49" charset="0"/>
              </a:rPr>
              <a:t>float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block </a:t>
            </a:r>
            <a:r>
              <a:rPr lang="ko-KR" altLang="en-US" sz="1400" dirty="0">
                <a:latin typeface="Consolas" panose="020B0609020204030204" pitchFamily="49" charset="0"/>
              </a:rPr>
              <a:t>요소들을 가로 배치하기 위해 사용한다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레이아웃 설계하는 과정에서 많이 사용되고 복잡한 형태의 레이아웃을 구성하는데 필요한 핵심 속성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float:left</a:t>
            </a:r>
            <a:r>
              <a:rPr lang="en-US" altLang="ko-KR" sz="1400" dirty="0"/>
              <a:t>;   : </a:t>
            </a:r>
            <a:r>
              <a:rPr lang="ko-KR" altLang="en-US" sz="1400" dirty="0"/>
              <a:t>요소를 왼쪽 방향으로 </a:t>
            </a:r>
            <a:r>
              <a:rPr lang="en-US" altLang="ko-KR" sz="1400" dirty="0"/>
              <a:t>(</a:t>
            </a:r>
            <a:r>
              <a:rPr lang="ko-KR" altLang="en-US" sz="1400" dirty="0"/>
              <a:t>가장 많이 사용됨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float:right</a:t>
            </a:r>
            <a:r>
              <a:rPr lang="en-US" altLang="ko-KR" sz="1400" dirty="0"/>
              <a:t>; : </a:t>
            </a:r>
            <a:r>
              <a:rPr lang="ko-KR" altLang="en-US" sz="1400" dirty="0"/>
              <a:t>요소를 오른쪽 방향으로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float:none</a:t>
            </a:r>
            <a:r>
              <a:rPr lang="en-US" altLang="ko-KR" sz="1400" dirty="0"/>
              <a:t>; : </a:t>
            </a:r>
            <a:r>
              <a:rPr lang="ko-KR" altLang="en-US" sz="1400" dirty="0"/>
              <a:t>기본값</a:t>
            </a:r>
            <a:r>
              <a:rPr lang="en-US" altLang="ko-KR" sz="1400" dirty="0"/>
              <a:t>, </a:t>
            </a:r>
            <a:r>
              <a:rPr lang="ko-KR" altLang="en-US" sz="1400" dirty="0"/>
              <a:t>요소를 띄우지 않는다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554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762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semantic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0" y="976099"/>
            <a:ext cx="9581028" cy="5189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6535E-CDA7-0155-CB10-57F2C776FB1C}"/>
              </a:ext>
            </a:extLst>
          </p:cNvPr>
          <p:cNvSpPr txBox="1"/>
          <p:nvPr/>
        </p:nvSpPr>
        <p:spPr>
          <a:xfrm>
            <a:off x="795804" y="1528932"/>
            <a:ext cx="4352376" cy="4385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&lt;head&gt;</a:t>
            </a:r>
          </a:p>
          <a:p>
            <a:r>
              <a:rPr lang="ko-KR" altLang="en-US" sz="1000" dirty="0"/>
              <a:t>페이지나 섹션의 머리말 표현</a:t>
            </a:r>
            <a:r>
              <a:rPr lang="en-US" altLang="ko-KR" sz="1000" dirty="0"/>
              <a:t>, </a:t>
            </a:r>
            <a:r>
              <a:rPr lang="ko-KR" altLang="en-US" sz="1000" dirty="0"/>
              <a:t>페이지 제목</a:t>
            </a:r>
            <a:r>
              <a:rPr lang="en-US" altLang="ko-KR" sz="1000" dirty="0"/>
              <a:t>, </a:t>
            </a:r>
            <a:r>
              <a:rPr lang="ko-KR" altLang="en-US" sz="1000" dirty="0"/>
              <a:t>페이지를 소개하는 간단한설명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E9E33-B7E4-7A9F-9390-160F98E90108}"/>
              </a:ext>
            </a:extLst>
          </p:cNvPr>
          <p:cNvSpPr txBox="1"/>
          <p:nvPr/>
        </p:nvSpPr>
        <p:spPr>
          <a:xfrm>
            <a:off x="742959" y="2269271"/>
            <a:ext cx="1301502" cy="8925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&lt;nav&gt;</a:t>
            </a:r>
          </a:p>
          <a:p>
            <a:r>
              <a:rPr lang="ko-KR" altLang="en-US" sz="1000" dirty="0"/>
              <a:t>하이퍼링크들을 </a:t>
            </a:r>
            <a:endParaRPr lang="en-US" altLang="ko-KR" sz="1000" dirty="0"/>
          </a:p>
          <a:p>
            <a:r>
              <a:rPr lang="ko-KR" altLang="en-US" sz="1000" dirty="0"/>
              <a:t>모아 놓은 특별한 세션</a:t>
            </a:r>
            <a:r>
              <a:rPr lang="en-US" altLang="ko-KR" sz="1000" dirty="0"/>
              <a:t>, </a:t>
            </a:r>
            <a:r>
              <a:rPr lang="ko-KR" altLang="en-US" sz="1000" dirty="0"/>
              <a:t>페이지 내 </a:t>
            </a:r>
            <a:endParaRPr lang="en-US" altLang="ko-KR" sz="1000" dirty="0"/>
          </a:p>
          <a:p>
            <a:r>
              <a:rPr lang="ko-KR" altLang="en-US" sz="1000" dirty="0"/>
              <a:t>목차를 만드는 용도</a:t>
            </a: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7EB47-0578-E918-4538-9F4526F26E7E}"/>
              </a:ext>
            </a:extLst>
          </p:cNvPr>
          <p:cNvSpPr txBox="1"/>
          <p:nvPr/>
        </p:nvSpPr>
        <p:spPr>
          <a:xfrm>
            <a:off x="2190814" y="2287046"/>
            <a:ext cx="5764465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&lt;section&gt;</a:t>
            </a:r>
          </a:p>
          <a:p>
            <a:r>
              <a:rPr lang="ko-KR" altLang="en-US" sz="1000" dirty="0"/>
              <a:t>문서의 장 혹은 절을 구성하는 역할</a:t>
            </a:r>
            <a:r>
              <a:rPr lang="en-US" altLang="ko-KR" sz="1000" dirty="0"/>
              <a:t>, </a:t>
            </a:r>
            <a:r>
              <a:rPr lang="ko-KR" altLang="en-US" sz="1000" dirty="0"/>
              <a:t>일반 문서에 여러 장이 있듯이 웹 페이지에 여러 </a:t>
            </a:r>
            <a:r>
              <a:rPr lang="en-US" altLang="ko-KR" sz="1000" dirty="0"/>
              <a:t>&lt;section&gt;</a:t>
            </a:r>
            <a:r>
              <a:rPr lang="ko-KR" altLang="en-US" sz="1000" dirty="0"/>
              <a:t>가능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헤딩태그</a:t>
            </a:r>
            <a:r>
              <a:rPr lang="en-US" altLang="ko-KR" sz="1000" dirty="0"/>
              <a:t>(&lt;h1&gt;~&lt;h6&gt;)</a:t>
            </a:r>
            <a:r>
              <a:rPr lang="ko-KR" altLang="en-US" sz="1000" dirty="0"/>
              <a:t>를 사용하여 절 혹은 섹션의 주제 기입</a:t>
            </a: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CCD68-DF8C-2A5D-CD26-53C405E02BDA}"/>
              </a:ext>
            </a:extLst>
          </p:cNvPr>
          <p:cNvSpPr txBox="1"/>
          <p:nvPr/>
        </p:nvSpPr>
        <p:spPr>
          <a:xfrm>
            <a:off x="8928339" y="2287046"/>
            <a:ext cx="1207698" cy="13542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&lt;aside&gt;</a:t>
            </a:r>
          </a:p>
          <a:p>
            <a:r>
              <a:rPr lang="ko-KR" altLang="en-US" sz="1000" dirty="0"/>
              <a:t>신문</a:t>
            </a:r>
            <a:r>
              <a:rPr lang="en-US" altLang="ko-KR" sz="1000" dirty="0"/>
              <a:t>, </a:t>
            </a:r>
            <a:r>
              <a:rPr lang="ko-KR" altLang="en-US" sz="1000" dirty="0"/>
              <a:t>잡지에서</a:t>
            </a:r>
            <a:endParaRPr lang="en-US" altLang="ko-KR" sz="1000" dirty="0"/>
          </a:p>
          <a:p>
            <a:r>
              <a:rPr lang="ko-KR" altLang="en-US" sz="1000" dirty="0"/>
              <a:t>주요 기사 옆 관련기사</a:t>
            </a:r>
            <a:r>
              <a:rPr lang="en-US" altLang="ko-KR" sz="1000" dirty="0"/>
              <a:t>, </a:t>
            </a:r>
            <a:r>
              <a:rPr lang="ko-KR" altLang="en-US" sz="1000" dirty="0"/>
              <a:t>삽입어구로 표시된 논평 등 </a:t>
            </a:r>
            <a:endParaRPr lang="en-US" altLang="ko-KR" sz="1000" dirty="0"/>
          </a:p>
          <a:p>
            <a:r>
              <a:rPr lang="ko-KR" altLang="en-US" sz="1000" dirty="0"/>
              <a:t>페이지의 오른쪽이나 왼쪽에 주로 배치한다</a:t>
            </a:r>
            <a:r>
              <a:rPr lang="en-US" altLang="ko-KR" sz="1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41C2E-75E0-BA9A-61B5-B3F2214B3A68}"/>
              </a:ext>
            </a:extLst>
          </p:cNvPr>
          <p:cNvSpPr txBox="1"/>
          <p:nvPr/>
        </p:nvSpPr>
        <p:spPr>
          <a:xfrm>
            <a:off x="742959" y="5601821"/>
            <a:ext cx="2379803" cy="43088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&lt;footer&gt;</a:t>
            </a:r>
          </a:p>
          <a:p>
            <a:r>
              <a:rPr lang="ko-KR" altLang="en-US" sz="1000" dirty="0"/>
              <a:t>꼬리말 영역</a:t>
            </a:r>
            <a:r>
              <a:rPr lang="en-US" altLang="ko-KR" sz="1000" dirty="0"/>
              <a:t>, </a:t>
            </a:r>
            <a:r>
              <a:rPr lang="ko-KR" altLang="en-US" sz="1000" dirty="0"/>
              <a:t>주로 저자나 저작권 정보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6535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figure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8"/>
            <a:ext cx="5563985" cy="54421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96505"/>
            <a:ext cx="7490459" cy="5416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&lt;meta charset="UTF-8"&gt;</a:t>
            </a:r>
          </a:p>
          <a:p>
            <a:r>
              <a:rPr lang="en-US" altLang="ko-KR" sz="1600" dirty="0"/>
              <a:t>    &lt;title&gt;figure </a:t>
            </a:r>
            <a:r>
              <a:rPr lang="ko-KR" altLang="en-US" sz="1600" dirty="0"/>
              <a:t>태그 활용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&lt;h3&gt;figure </a:t>
            </a:r>
            <a:r>
              <a:rPr lang="ko-KR" altLang="en-US" sz="1600" dirty="0"/>
              <a:t>태그 활용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    &lt;figure id="1-1"&gt;</a:t>
            </a:r>
          </a:p>
          <a:p>
            <a:r>
              <a:rPr lang="en-US" altLang="ko-KR" sz="1600" dirty="0"/>
              <a:t>        &lt;</a:t>
            </a:r>
            <a:r>
              <a:rPr lang="en-US" altLang="ko-KR" sz="1600" dirty="0" err="1"/>
              <a:t>figcaption</a:t>
            </a:r>
            <a:r>
              <a:rPr lang="en-US" altLang="ko-KR" sz="1600" dirty="0"/>
              <a:t>&gt;alert() </a:t>
            </a:r>
            <a:r>
              <a:rPr lang="ko-KR" altLang="en-US" sz="1600" dirty="0"/>
              <a:t>함수 활용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figcaption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&lt;pre&gt;</a:t>
            </a:r>
          </a:p>
          <a:p>
            <a:r>
              <a:rPr lang="en-US" altLang="ko-KR" sz="1600" dirty="0"/>
              <a:t>            &lt;code&gt;function f() { alert("</a:t>
            </a:r>
            <a:r>
              <a:rPr lang="ko-KR" altLang="en-US" sz="1600" dirty="0"/>
              <a:t>경고합니다</a:t>
            </a:r>
            <a:r>
              <a:rPr lang="en-US" altLang="ko-KR" sz="1600" dirty="0"/>
              <a:t>");}&lt;/code&gt;</a:t>
            </a:r>
          </a:p>
          <a:p>
            <a:r>
              <a:rPr lang="en-US" altLang="ko-KR" sz="1600" dirty="0"/>
              <a:t>        &lt;/pre&gt;</a:t>
            </a:r>
          </a:p>
          <a:p>
            <a:r>
              <a:rPr lang="en-US" altLang="ko-KR" sz="1600" dirty="0"/>
              <a:t>        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&lt;small&gt;</a:t>
            </a:r>
            <a:r>
              <a:rPr lang="ko-KR" altLang="en-US" sz="1600" dirty="0"/>
              <a:t>실행결과</a:t>
            </a:r>
            <a:r>
              <a:rPr lang="en-US" altLang="ko-KR" sz="1600" dirty="0"/>
              <a:t>&lt;/small&gt;</a:t>
            </a:r>
          </a:p>
          <a:p>
            <a:r>
              <a:rPr lang="en-US" altLang="ko-KR" sz="1600" dirty="0"/>
              <a:t>        &lt;pre&gt;</a:t>
            </a:r>
          </a:p>
          <a:p>
            <a:r>
              <a:rPr lang="en-US" altLang="ko-KR" sz="1600" dirty="0"/>
              <a:t>            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="media/alert.png" alt="</a:t>
            </a:r>
            <a:r>
              <a:rPr lang="ko-KR" altLang="en-US" sz="1600" dirty="0"/>
              <a:t>실행결과</a:t>
            </a:r>
            <a:r>
              <a:rPr lang="en-US" altLang="ko-KR" sz="1600" dirty="0"/>
              <a:t>"&gt;</a:t>
            </a:r>
            <a:endParaRPr lang="ko-KR" altLang="en-US" sz="1600" dirty="0"/>
          </a:p>
          <a:p>
            <a:r>
              <a:rPr lang="ko-KR" altLang="en-US" sz="1600" dirty="0"/>
              <a:t>        </a:t>
            </a:r>
            <a:r>
              <a:rPr lang="en-US" altLang="ko-KR" sz="1600" dirty="0"/>
              <a:t>&lt;/pre&gt;</a:t>
            </a:r>
          </a:p>
          <a:p>
            <a:r>
              <a:rPr lang="en-US" altLang="ko-KR" sz="1600" dirty="0"/>
              <a:t>    &lt;/figure&gt;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E8103B-D6B1-EB59-16C1-C05DDCF5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1610"/>
            <a:ext cx="4095750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760A04-470E-2D7F-925F-9347F76D38C1}"/>
              </a:ext>
            </a:extLst>
          </p:cNvPr>
          <p:cNvSpPr txBox="1"/>
          <p:nvPr/>
        </p:nvSpPr>
        <p:spPr>
          <a:xfrm>
            <a:off x="6021185" y="4942305"/>
            <a:ext cx="5576588" cy="7948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figure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태그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본문에 사진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그래프 등을 삽입하기 위한 태그</a:t>
            </a:r>
          </a:p>
        </p:txBody>
      </p:sp>
    </p:spTree>
    <p:extLst>
      <p:ext uri="{BB962C8B-B14F-4D97-AF65-F5344CB8AC3E}">
        <p14:creationId xmlns:p14="http://schemas.microsoft.com/office/powerpoint/2010/main" val="251673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5" y="99687"/>
            <a:ext cx="1133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detail &amp; summary (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시맨틱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블록 태그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8"/>
            <a:ext cx="5563985" cy="52847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96505"/>
            <a:ext cx="7490459" cy="517064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&lt;meta charset="UTF-8"&gt;</a:t>
            </a:r>
          </a:p>
          <a:p>
            <a:r>
              <a:rPr lang="en-US" altLang="ko-KR" sz="1600" dirty="0"/>
              <a:t>    &lt;title&gt;details</a:t>
            </a:r>
            <a:r>
              <a:rPr lang="ko-KR" altLang="en-US" sz="1600" dirty="0"/>
              <a:t>와 </a:t>
            </a:r>
            <a:r>
              <a:rPr lang="en-US" altLang="ko-KR" sz="1600" dirty="0"/>
              <a:t>summary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&lt;h3&gt;details</a:t>
            </a:r>
            <a:r>
              <a:rPr lang="ko-KR" altLang="en-US" sz="1600" dirty="0"/>
              <a:t>와 </a:t>
            </a:r>
            <a:r>
              <a:rPr lang="en-US" altLang="ko-KR" sz="1600" dirty="0"/>
              <a:t>summary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    Q &amp;amp; A </a:t>
            </a:r>
            <a:r>
              <a:rPr lang="ko-KR" altLang="en-US" sz="1600" dirty="0"/>
              <a:t>리스트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&lt;details&gt;</a:t>
            </a:r>
          </a:p>
          <a:p>
            <a:r>
              <a:rPr lang="en-US" altLang="ko-KR" sz="1600" dirty="0"/>
              <a:t>        &lt;summary&gt;Question 1&lt;/summary&gt;</a:t>
            </a:r>
          </a:p>
          <a:p>
            <a:r>
              <a:rPr lang="en-US" altLang="ko-KR" sz="1600" dirty="0"/>
              <a:t>        &lt;p&gt;</a:t>
            </a:r>
            <a:r>
              <a:rPr lang="ko-KR" altLang="en-US" sz="1600" dirty="0"/>
              <a:t>웹 개발자가 알아야 하는 언어 </a:t>
            </a:r>
            <a:r>
              <a:rPr lang="en-US" altLang="ko-KR" sz="1600" dirty="0"/>
              <a:t>3</a:t>
            </a:r>
            <a:r>
              <a:rPr lang="ko-KR" altLang="en-US" sz="1600" dirty="0"/>
              <a:t>가지는</a:t>
            </a:r>
            <a:r>
              <a:rPr lang="en-US" altLang="ko-KR" sz="1600" dirty="0"/>
              <a:t>?&lt;/p&gt;</a:t>
            </a:r>
          </a:p>
          <a:p>
            <a:r>
              <a:rPr lang="en-US" altLang="ko-KR" sz="1600" dirty="0"/>
              <a:t>    &lt;/details&gt;</a:t>
            </a:r>
          </a:p>
          <a:p>
            <a:r>
              <a:rPr lang="en-US" altLang="ko-KR" sz="1600" dirty="0"/>
              <a:t>    &lt;details&gt;</a:t>
            </a:r>
          </a:p>
          <a:p>
            <a:r>
              <a:rPr lang="en-US" altLang="ko-KR" sz="1600" dirty="0"/>
              <a:t>        &lt;summary&gt;Answer 1&lt;/summary&gt;</a:t>
            </a:r>
          </a:p>
          <a:p>
            <a:r>
              <a:rPr lang="en-US" altLang="ko-KR" sz="1600" dirty="0"/>
              <a:t>        &lt;p&gt;HTML5, CSS,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&lt;/p&gt;</a:t>
            </a:r>
          </a:p>
          <a:p>
            <a:r>
              <a:rPr lang="en-US" altLang="ko-KR" sz="1600" dirty="0"/>
              <a:t>    &lt;/details&gt;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598B5-917A-FA6A-36F9-BC7D44C6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40" y="882438"/>
            <a:ext cx="2686050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ED1AE9-00FD-DB0F-4D12-CA12D6CB8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090" y="882438"/>
            <a:ext cx="3114675" cy="3114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31F61-E2AE-2E0E-73F3-C8D436B606BC}"/>
              </a:ext>
            </a:extLst>
          </p:cNvPr>
          <p:cNvSpPr/>
          <p:nvPr/>
        </p:nvSpPr>
        <p:spPr>
          <a:xfrm>
            <a:off x="738110" y="3484315"/>
            <a:ext cx="4610267" cy="9755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37691-00DF-EF90-DBE1-6E34559CBA5D}"/>
              </a:ext>
            </a:extLst>
          </p:cNvPr>
          <p:cNvSpPr/>
          <p:nvPr/>
        </p:nvSpPr>
        <p:spPr>
          <a:xfrm>
            <a:off x="5939140" y="2562046"/>
            <a:ext cx="1005124" cy="2242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DC8F5-19C7-AC1F-1148-288AA1A1A251}"/>
              </a:ext>
            </a:extLst>
          </p:cNvPr>
          <p:cNvSpPr/>
          <p:nvPr/>
        </p:nvSpPr>
        <p:spPr>
          <a:xfrm>
            <a:off x="738110" y="4496682"/>
            <a:ext cx="4610267" cy="9293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EC35B6-7EC9-23E7-C0E6-1A8778AB4D97}"/>
              </a:ext>
            </a:extLst>
          </p:cNvPr>
          <p:cNvSpPr/>
          <p:nvPr/>
        </p:nvSpPr>
        <p:spPr>
          <a:xfrm>
            <a:off x="5940405" y="2795404"/>
            <a:ext cx="901944" cy="22428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9313E7-A133-549F-9416-50AEDB152902}"/>
              </a:ext>
            </a:extLst>
          </p:cNvPr>
          <p:cNvSpPr/>
          <p:nvPr/>
        </p:nvSpPr>
        <p:spPr>
          <a:xfrm>
            <a:off x="8884918" y="2610934"/>
            <a:ext cx="2849881" cy="6153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3F2F10-C4A7-7584-978B-6254CB4C3C4B}"/>
              </a:ext>
            </a:extLst>
          </p:cNvPr>
          <p:cNvSpPr/>
          <p:nvPr/>
        </p:nvSpPr>
        <p:spPr>
          <a:xfrm>
            <a:off x="8884918" y="3319360"/>
            <a:ext cx="1691068" cy="6153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9CC83E7-E1BF-8DBF-FD26-024284CAA0F3}"/>
              </a:ext>
            </a:extLst>
          </p:cNvPr>
          <p:cNvSpPr/>
          <p:nvPr/>
        </p:nvSpPr>
        <p:spPr>
          <a:xfrm>
            <a:off x="7455719" y="2717321"/>
            <a:ext cx="1192781" cy="302372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A900D-34BB-C4E1-405C-4C34BB1EB527}"/>
              </a:ext>
            </a:extLst>
          </p:cNvPr>
          <p:cNvSpPr txBox="1"/>
          <p:nvPr/>
        </p:nvSpPr>
        <p:spPr>
          <a:xfrm>
            <a:off x="5826792" y="4305317"/>
            <a:ext cx="6014595" cy="11180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details &amp; summary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태그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details</a:t>
            </a:r>
            <a:r>
              <a:rPr lang="ko-KR" altLang="en-US" sz="1400" dirty="0">
                <a:latin typeface="Consolas" panose="020B0609020204030204" pitchFamily="49" charset="0"/>
              </a:rPr>
              <a:t>태그에 내용이 들어가고</a:t>
            </a:r>
            <a:r>
              <a:rPr lang="en-US" altLang="ko-KR" sz="1400" dirty="0">
                <a:latin typeface="Consolas" panose="020B0609020204030204" pitchFamily="49" charset="0"/>
              </a:rPr>
              <a:t>, summary</a:t>
            </a:r>
            <a:r>
              <a:rPr lang="ko-KR" altLang="en-US" sz="1400" dirty="0">
                <a:latin typeface="Consolas" panose="020B0609020204030204" pitchFamily="49" charset="0"/>
              </a:rPr>
              <a:t>태그에는 제목이 들어간다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클릭하면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저장된 내용이 출력됨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다시 누르면 사라진다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8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55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inline (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시맨틱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인라인 태그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39"/>
            <a:ext cx="5563985" cy="42305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96505"/>
            <a:ext cx="7490459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인라인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태그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인라인 </a:t>
            </a:r>
            <a:r>
              <a:rPr lang="ko-KR" altLang="en-US" sz="1400" dirty="0" err="1"/>
              <a:t>시맨틱</a:t>
            </a:r>
            <a:r>
              <a:rPr lang="ko-KR" altLang="en-US" sz="1400" dirty="0"/>
              <a:t> 태그 사례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&lt;p&gt;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내일 </a:t>
            </a:r>
            <a:r>
              <a:rPr lang="en-US" altLang="ko-KR" sz="1400" dirty="0"/>
              <a:t>&lt;mark&gt;HTML5 </a:t>
            </a:r>
            <a:r>
              <a:rPr lang="ko-KR" altLang="en-US" sz="1400" dirty="0"/>
              <a:t>시험</a:t>
            </a:r>
            <a:r>
              <a:rPr lang="en-US" altLang="ko-KR" sz="1400" dirty="0"/>
              <a:t>&lt;/mark&gt;&lt;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시간은 </a:t>
            </a:r>
            <a:r>
              <a:rPr lang="en-US" altLang="ko-KR" sz="1400" dirty="0"/>
              <a:t>&lt;time&gt;09:00&lt;/time&gt;&lt;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난이도 </a:t>
            </a:r>
            <a:r>
              <a:rPr lang="en-US" altLang="ko-KR" sz="1400" dirty="0"/>
              <a:t>&lt;meter value="0.5"&gt;50%&lt;/meter&gt;&lt;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자료 </a:t>
            </a:r>
            <a:r>
              <a:rPr lang="ko-KR" altLang="en-US" sz="1400" dirty="0" err="1"/>
              <a:t>업로딩</a:t>
            </a:r>
            <a:r>
              <a:rPr lang="en-US" altLang="ko-KR" sz="1400" dirty="0"/>
              <a:t>(20%) </a:t>
            </a:r>
          </a:p>
          <a:p>
            <a:r>
              <a:rPr lang="en-US" altLang="ko-KR" sz="1400" dirty="0"/>
              <a:t>            &lt;progress value="20" max="100"&gt;</a:t>
            </a:r>
            <a:r>
              <a:rPr lang="ko-KR" altLang="en-US" sz="1400" dirty="0"/>
              <a:t>왜</a:t>
            </a:r>
            <a:r>
              <a:rPr lang="en-US" altLang="ko-KR" sz="1400" dirty="0"/>
              <a:t>&lt;/progress&gt;&lt;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1B478A-0CF2-2CF0-5AF8-6784C9A1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4095"/>
            <a:ext cx="3977502" cy="3028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4A599-F1F8-E887-5868-5802122474D4}"/>
              </a:ext>
            </a:extLst>
          </p:cNvPr>
          <p:cNvSpPr txBox="1"/>
          <p:nvPr/>
        </p:nvSpPr>
        <p:spPr>
          <a:xfrm>
            <a:off x="6021184" y="4309482"/>
            <a:ext cx="5713616" cy="15284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&lt;mark&gt;: </a:t>
            </a:r>
            <a:r>
              <a:rPr lang="ko-KR" altLang="en-US" sz="1600" b="0" dirty="0" err="1">
                <a:effectLst/>
                <a:latin typeface="Consolas" panose="020B0609020204030204" pitchFamily="49" charset="0"/>
              </a:rPr>
              <a:t>형광펜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 효화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&lt;time&gt;: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시간 양식에 맞춰 출력됨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&lt;meter&gt;: 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막대 바가 생김</a:t>
            </a:r>
            <a:r>
              <a:rPr lang="en-US" altLang="ko-KR" sz="1600" b="0" dirty="0">
                <a:effectLst/>
                <a:latin typeface="Consolas" panose="020B0609020204030204" pitchFamily="49" charset="0"/>
              </a:rPr>
              <a:t>, value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값에 따라 바를 채움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dirty="0">
                <a:effectLst/>
                <a:latin typeface="Consolas" panose="020B0609020204030204" pitchFamily="49" charset="0"/>
              </a:rPr>
              <a:t>&lt;progress&gt;: meter</a:t>
            </a:r>
            <a:r>
              <a:rPr lang="ko-KR" altLang="en-US" sz="1600" b="0" dirty="0">
                <a:effectLst/>
                <a:latin typeface="Consolas" panose="020B0609020204030204" pitchFamily="49" charset="0"/>
              </a:rPr>
              <a:t>태그와 유사한 효과 </a:t>
            </a:r>
          </a:p>
        </p:txBody>
      </p:sp>
    </p:spTree>
    <p:extLst>
      <p:ext uri="{BB962C8B-B14F-4D97-AF65-F5344CB8AC3E}">
        <p14:creationId xmlns:p14="http://schemas.microsoft.com/office/powerpoint/2010/main" val="296860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638992" y="2842616"/>
            <a:ext cx="3392979" cy="3130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332509" y="746018"/>
            <a:ext cx="99059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/>
              <a:t>1) </a:t>
            </a:r>
            <a:r>
              <a:rPr lang="ko-KR" altLang="en-US" sz="2400" b="1" dirty="0"/>
              <a:t>순서가 </a:t>
            </a:r>
            <a:r>
              <a:rPr lang="ko-KR" altLang="en-US" sz="2400" b="1" dirty="0">
                <a:solidFill>
                  <a:srgbClr val="FF0000"/>
                </a:solidFill>
              </a:rPr>
              <a:t>있는</a:t>
            </a:r>
            <a:r>
              <a:rPr lang="ko-KR" altLang="en-US" sz="2400" b="1" dirty="0"/>
              <a:t> 목록</a:t>
            </a:r>
            <a:r>
              <a:rPr lang="en-US" altLang="ko-KR" sz="2400" b="1" dirty="0"/>
              <a:t>(list)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ol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b="1" dirty="0"/>
              <a:t>태그</a:t>
            </a:r>
            <a:endParaRPr lang="en-US" altLang="ko-KR" sz="2400" b="1" dirty="0"/>
          </a:p>
          <a:p>
            <a:pPr>
              <a:lnSpc>
                <a:spcPct val="170000"/>
              </a:lnSpc>
            </a:pPr>
            <a:r>
              <a:rPr lang="en-US" altLang="ko-KR" dirty="0"/>
              <a:t>    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ko-KR" altLang="en-US" dirty="0"/>
              <a:t>태그의 </a:t>
            </a:r>
            <a:r>
              <a:rPr lang="en-US" altLang="ko-KR" b="1" dirty="0"/>
              <a:t>type</a:t>
            </a:r>
            <a:r>
              <a:rPr lang="ko-KR" altLang="en-US" dirty="0"/>
              <a:t>에 따라 하위 목록들의 순서 </a:t>
            </a:r>
            <a:r>
              <a:rPr lang="ko-KR" altLang="en-US" dirty="0" err="1"/>
              <a:t>마커가</a:t>
            </a:r>
            <a:r>
              <a:rPr lang="ko-KR" altLang="en-US" dirty="0"/>
              <a:t> 정해지고</a:t>
            </a:r>
            <a:r>
              <a:rPr lang="en-US" altLang="ko-KR" dirty="0"/>
              <a:t>, 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                        </a:t>
            </a:r>
            <a:r>
              <a:rPr lang="en-US" altLang="ko-KR" b="1" dirty="0"/>
              <a:t>start</a:t>
            </a:r>
            <a:r>
              <a:rPr lang="ko-KR" altLang="en-US" dirty="0"/>
              <a:t>에 따라 </a:t>
            </a:r>
            <a:r>
              <a:rPr lang="ko-KR" altLang="en-US" dirty="0" err="1"/>
              <a:t>마커의</a:t>
            </a:r>
            <a:r>
              <a:rPr lang="ko-KR" altLang="en-US" dirty="0"/>
              <a:t> 시작 값이 정해진다</a:t>
            </a:r>
            <a:r>
              <a:rPr lang="en-US" altLang="ko-KR" dirty="0"/>
              <a:t>.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목록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(list)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4599" y="2835445"/>
            <a:ext cx="3392979" cy="3130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48354" y="2896194"/>
            <a:ext cx="317425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type="1“ (</a:t>
            </a:r>
            <a:r>
              <a:rPr lang="ko-KR" altLang="en-US" dirty="0"/>
              <a:t>디폴트</a:t>
            </a:r>
            <a:r>
              <a:rPr lang="en-US" altLang="ko-KR" dirty="0"/>
              <a:t>) 1, 2, 3, 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type="A” A, B, C, …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type=“a“ a, b, c,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type=“I“ I, II, III, 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type="</a:t>
            </a:r>
            <a:r>
              <a:rPr lang="en-US" altLang="ko-KR" dirty="0" err="1"/>
              <a:t>i</a:t>
            </a:r>
            <a:r>
              <a:rPr lang="en-US" altLang="ko-KR" dirty="0"/>
              <a:t>“ </a:t>
            </a:r>
            <a:r>
              <a:rPr lang="en-US" altLang="ko-KR" dirty="0" err="1"/>
              <a:t>i</a:t>
            </a:r>
            <a:r>
              <a:rPr lang="en-US" altLang="ko-KR" dirty="0"/>
              <a:t>, ii, iii,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1219" y="2909183"/>
            <a:ext cx="2739738" cy="317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ko-KR" sz="2800" b="1" dirty="0"/>
              <a:t>start</a:t>
            </a:r>
            <a:r>
              <a:rPr lang="en-US" altLang="ko-KR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strart</a:t>
            </a:r>
            <a:r>
              <a:rPr lang="en-US" altLang="ko-KR" dirty="0"/>
              <a:t>=“C”   C, D, E, …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start=“5”     5, 6, 7, …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start=“2”     ii, iii, </a:t>
            </a:r>
            <a:r>
              <a:rPr lang="en-US" altLang="ko-KR" dirty="0" err="1"/>
              <a:t>iiii</a:t>
            </a:r>
            <a:r>
              <a:rPr lang="en-US" altLang="ko-KR" dirty="0"/>
              <a:t>, …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93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855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input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5411585" cy="375487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96505"/>
            <a:ext cx="7490459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    &lt;meta charset="UTF-8"&gt;</a:t>
            </a:r>
          </a:p>
          <a:p>
            <a:r>
              <a:rPr lang="en-US" altLang="ko-KR" sz="1400" dirty="0"/>
              <a:t>    &lt;title&gt;</a:t>
            </a:r>
            <a:r>
              <a:rPr lang="ko-KR" altLang="en-US" sz="1400" dirty="0"/>
              <a:t>로그인 폼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    &lt;h3&gt;</a:t>
            </a:r>
            <a:r>
              <a:rPr lang="ko-KR" altLang="en-US" sz="1400" dirty="0"/>
              <a:t>로그인 폼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    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&lt;form name="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" method="get"&gt;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사용자 </a:t>
            </a:r>
            <a:r>
              <a:rPr lang="en-US" altLang="ko-KR" sz="1400" dirty="0"/>
              <a:t>ID : &lt;input type="text" size="15" value=""&gt;&lt;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        </a:t>
            </a:r>
            <a:r>
              <a:rPr lang="ko-KR" altLang="en-US" sz="1400" dirty="0"/>
              <a:t>비밀 번호 </a:t>
            </a:r>
            <a:r>
              <a:rPr lang="en-US" altLang="ko-KR" sz="1400" dirty="0"/>
              <a:t>: &lt;input type="password" size="15" value=""&gt;</a:t>
            </a:r>
          </a:p>
          <a:p>
            <a:r>
              <a:rPr lang="en-US" altLang="ko-KR" sz="1400" dirty="0"/>
              <a:t>                    &lt;input </a:t>
            </a:r>
            <a:r>
              <a:rPr lang="en-US" altLang="ko-KR" sz="1400" dirty="0">
                <a:highlight>
                  <a:srgbClr val="FFFF00"/>
                </a:highlight>
              </a:rPr>
              <a:t>type="submit"</a:t>
            </a:r>
            <a:r>
              <a:rPr lang="en-US" altLang="ko-KR" sz="1400" dirty="0"/>
              <a:t> value="</a:t>
            </a:r>
            <a:r>
              <a:rPr lang="ko-KR" altLang="en-US" sz="1400" dirty="0"/>
              <a:t>완료</a:t>
            </a:r>
            <a:r>
              <a:rPr lang="en-US" altLang="ko-KR" sz="1400" dirty="0"/>
              <a:t>"&gt;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E5B520-3E60-1C99-8F13-D95AA76D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953" y="1040782"/>
            <a:ext cx="2895600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A4A08F-BE74-8C88-8C3B-CED74F113C36}"/>
              </a:ext>
            </a:extLst>
          </p:cNvPr>
          <p:cNvSpPr txBox="1"/>
          <p:nvPr/>
        </p:nvSpPr>
        <p:spPr>
          <a:xfrm>
            <a:off x="6096000" y="4691324"/>
            <a:ext cx="5247870" cy="13488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태그를 활용해 데이터 작성 칸을 만들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type="text” :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일반 문자를 작성할 수 있고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type="password”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작성 하더라도 그 문자는 가려진다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value="" :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페이지가 열렸을 때 미리 값이 입력된 상태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1940E-37CF-23D7-2B58-328A65822489}"/>
              </a:ext>
            </a:extLst>
          </p:cNvPr>
          <p:cNvSpPr txBox="1"/>
          <p:nvPr/>
        </p:nvSpPr>
        <p:spPr>
          <a:xfrm>
            <a:off x="332507" y="4695975"/>
            <a:ext cx="5576588" cy="14412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form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태그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정보를 </a:t>
            </a: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입력받고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전송하는 태그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※form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태그 안에서 </a:t>
            </a:r>
            <a:r>
              <a:rPr lang="ko-KR" altLang="en-US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입력받은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데이터는 </a:t>
            </a:r>
            <a:endParaRPr lang="en-US" altLang="ko-KR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를 통해 정해진 영역으로 이동해 처리된다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.※</a:t>
            </a:r>
            <a:endParaRPr lang="ko-KR" altLang="en-US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C2C0C1-EF15-FD1F-433D-C67DE0242E71}"/>
              </a:ext>
            </a:extLst>
          </p:cNvPr>
          <p:cNvSpPr/>
          <p:nvPr/>
        </p:nvSpPr>
        <p:spPr>
          <a:xfrm>
            <a:off x="912067" y="3168850"/>
            <a:ext cx="4331052" cy="1951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EE46D3-1513-A9E1-22E3-63760C26D00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243119" y="2564933"/>
            <a:ext cx="3107146" cy="70148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986CA0-D68A-FDD1-3ECF-FDAF004D12A0}"/>
              </a:ext>
            </a:extLst>
          </p:cNvPr>
          <p:cNvSpPr/>
          <p:nvPr/>
        </p:nvSpPr>
        <p:spPr>
          <a:xfrm>
            <a:off x="8350265" y="2453778"/>
            <a:ext cx="2177918" cy="2223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AD1F8-A107-CAD4-11D0-0DED2448C018}"/>
              </a:ext>
            </a:extLst>
          </p:cNvPr>
          <p:cNvSpPr txBox="1"/>
          <p:nvPr/>
        </p:nvSpPr>
        <p:spPr>
          <a:xfrm>
            <a:off x="7926923" y="3324769"/>
            <a:ext cx="2710736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</a:rPr>
              <a:t>type=“submit”</a:t>
            </a:r>
            <a:r>
              <a:rPr lang="ko-KR" altLang="en-US" sz="1400" dirty="0"/>
              <a:t>을 통해 버튼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4BE3B3-B023-7B9E-9955-97768BD06195}"/>
              </a:ext>
            </a:extLst>
          </p:cNvPr>
          <p:cNvSpPr/>
          <p:nvPr/>
        </p:nvSpPr>
        <p:spPr>
          <a:xfrm>
            <a:off x="912066" y="3377573"/>
            <a:ext cx="4423331" cy="2140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8A3430-29E2-4EB3-0869-AD94861AEC10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335397" y="2773656"/>
            <a:ext cx="3014868" cy="71092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1434B-096E-B125-9345-406A72BCBB51}"/>
              </a:ext>
            </a:extLst>
          </p:cNvPr>
          <p:cNvSpPr/>
          <p:nvPr/>
        </p:nvSpPr>
        <p:spPr>
          <a:xfrm>
            <a:off x="8350265" y="2662501"/>
            <a:ext cx="2177918" cy="2223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80308D-EC92-4372-3B84-56B7CC5D11AF}"/>
              </a:ext>
            </a:extLst>
          </p:cNvPr>
          <p:cNvSpPr/>
          <p:nvPr/>
        </p:nvSpPr>
        <p:spPr>
          <a:xfrm>
            <a:off x="1492767" y="3624444"/>
            <a:ext cx="2844341" cy="2129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E088D6-59FA-E73E-2DB5-A35BB3C7D3C4}"/>
              </a:ext>
            </a:extLst>
          </p:cNvPr>
          <p:cNvSpPr/>
          <p:nvPr/>
        </p:nvSpPr>
        <p:spPr>
          <a:xfrm>
            <a:off x="10555660" y="2637333"/>
            <a:ext cx="475863" cy="2988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EE202C9-5CFE-5649-7E65-AB13325C9593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4337108" y="2936146"/>
            <a:ext cx="6456484" cy="79478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6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3253074" y="983706"/>
            <a:ext cx="2748715" cy="12419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4675" y="4858250"/>
            <a:ext cx="2755672" cy="12252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5135" y="3560854"/>
            <a:ext cx="2755672" cy="12252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목록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(list)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78227" y="983121"/>
            <a:ext cx="2755672" cy="12252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226" y="1055629"/>
            <a:ext cx="31742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 </a:t>
            </a:r>
            <a:r>
              <a:rPr lang="en-US" altLang="ko-KR" sz="1600" dirty="0"/>
              <a:t>   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 type = "1" start="3"&gt;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5135" y="3626500"/>
            <a:ext cx="3275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 type = "a"&gt;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592" y="4921638"/>
            <a:ext cx="3174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 type = "I"&gt;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135" y="2274048"/>
            <a:ext cx="2755673" cy="12148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5135" y="2346556"/>
            <a:ext cx="3174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 type = "A" 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1991" y="1066612"/>
            <a:ext cx="3174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 &lt;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 type = “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“ start=“4”&gt;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   &lt;li&gt;</a:t>
            </a:r>
            <a:r>
              <a:rPr lang="ko-KR" altLang="en-US" sz="1600" dirty="0"/>
              <a:t>아이템</a:t>
            </a:r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ol</a:t>
            </a:r>
            <a:r>
              <a:rPr lang="en-US" altLang="ko-KR" sz="1600" dirty="0"/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12" y="999010"/>
            <a:ext cx="2807476" cy="4081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6179127" y="5258653"/>
            <a:ext cx="5487728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Type=“1”</a:t>
            </a:r>
            <a:r>
              <a:rPr lang="ko-KR" altLang="en-US" sz="1600" dirty="0"/>
              <a:t>은 </a:t>
            </a:r>
            <a:r>
              <a:rPr lang="en-US" altLang="ko-KR" sz="1600" dirty="0"/>
              <a:t>start</a:t>
            </a:r>
            <a:r>
              <a:rPr lang="ko-KR" altLang="en-US" sz="1600" dirty="0"/>
              <a:t>값에 </a:t>
            </a:r>
            <a:r>
              <a:rPr lang="en-US" altLang="ko-KR" sz="1600" dirty="0"/>
              <a:t>“3”</a:t>
            </a:r>
            <a:r>
              <a:rPr lang="ko-KR" altLang="en-US" sz="1600" dirty="0"/>
              <a:t>을 주어 </a:t>
            </a:r>
            <a:r>
              <a:rPr lang="en-US" altLang="ko-KR" sz="1600" dirty="0"/>
              <a:t>3</a:t>
            </a:r>
            <a:r>
              <a:rPr lang="ko-KR" altLang="en-US" sz="1600" dirty="0"/>
              <a:t>부터 시작 하고</a:t>
            </a:r>
            <a:endParaRPr lang="en-US" altLang="ko-KR" sz="1600" dirty="0"/>
          </a:p>
          <a:p>
            <a:r>
              <a:rPr lang="en-US" altLang="ko-KR" sz="1600" dirty="0"/>
              <a:t>Type=“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”</a:t>
            </a:r>
            <a:r>
              <a:rPr lang="ko-KR" altLang="en-US" sz="1600" dirty="0"/>
              <a:t>에는 </a:t>
            </a:r>
            <a:r>
              <a:rPr lang="en-US" altLang="ko-KR" sz="1600" dirty="0"/>
              <a:t>start</a:t>
            </a:r>
            <a:r>
              <a:rPr lang="ko-KR" altLang="en-US" sz="1600" dirty="0"/>
              <a:t>값을 </a:t>
            </a:r>
            <a:r>
              <a:rPr lang="en-US" altLang="ko-KR" sz="1600" dirty="0"/>
              <a:t>“4”</a:t>
            </a:r>
            <a:r>
              <a:rPr lang="ko-KR" altLang="en-US" sz="1600" dirty="0"/>
              <a:t>로 주어 </a:t>
            </a:r>
            <a:r>
              <a:rPr lang="en-US" altLang="ko-KR" sz="1600" dirty="0"/>
              <a:t>iv</a:t>
            </a:r>
            <a:r>
              <a:rPr lang="ko-KR" altLang="en-US" sz="1600" dirty="0"/>
              <a:t>부터 시작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2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332509" y="746018"/>
            <a:ext cx="9905998" cy="15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/>
              <a:t>2) </a:t>
            </a:r>
            <a:r>
              <a:rPr lang="ko-KR" altLang="en-US" sz="2400" b="1" dirty="0"/>
              <a:t>순서가 </a:t>
            </a:r>
            <a:r>
              <a:rPr lang="ko-KR" altLang="en-US" sz="2400" b="1" dirty="0">
                <a:solidFill>
                  <a:srgbClr val="FF0000"/>
                </a:solidFill>
              </a:rPr>
              <a:t>없는</a:t>
            </a:r>
            <a:r>
              <a:rPr lang="ko-KR" altLang="en-US" sz="2400" b="1" dirty="0"/>
              <a:t> 목록</a:t>
            </a:r>
            <a:r>
              <a:rPr lang="en-US" altLang="ko-KR" sz="2400" b="1" dirty="0"/>
              <a:t>(list)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en-US" altLang="ko-KR" sz="2400" b="1" dirty="0" err="1">
                <a:solidFill>
                  <a:srgbClr val="FF0000"/>
                </a:solidFill>
              </a:rPr>
              <a:t>ul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b="1" dirty="0"/>
              <a:t>태그</a:t>
            </a:r>
            <a:endParaRPr lang="en-US" altLang="ko-KR" sz="2400" b="1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     </a:t>
            </a:r>
            <a:r>
              <a:rPr lang="en-US" altLang="ko-KR" dirty="0"/>
              <a:t>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태그는 순서가 없어 </a:t>
            </a:r>
            <a:r>
              <a:rPr lang="en-US" altLang="ko-KR" dirty="0"/>
              <a:t>type</a:t>
            </a:r>
            <a:r>
              <a:rPr lang="ko-KR" altLang="en-US" dirty="0"/>
              <a:t>에 모양을 표시하는 값을 넣는다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     순서가 없기 때문에 시작 값을 지정하는 </a:t>
            </a:r>
            <a:r>
              <a:rPr lang="en-US" altLang="ko-KR" dirty="0"/>
              <a:t>start </a:t>
            </a:r>
            <a:r>
              <a:rPr lang="ko-KR" altLang="en-US" dirty="0"/>
              <a:t>속성은 없다</a:t>
            </a:r>
            <a:r>
              <a:rPr lang="en-US" altLang="ko-KR" dirty="0"/>
              <a:t>.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목록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(list)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7761" y="2701300"/>
            <a:ext cx="4986252" cy="28682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28078" y="2701300"/>
            <a:ext cx="39708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b="1" dirty="0"/>
              <a:t>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type=“disc” (</a:t>
            </a:r>
            <a:r>
              <a:rPr lang="ko-KR" altLang="en-US" dirty="0"/>
              <a:t>디폴트</a:t>
            </a:r>
            <a:r>
              <a:rPr lang="en-US" altLang="ko-KR" dirty="0"/>
              <a:t>) </a:t>
            </a:r>
            <a:r>
              <a:rPr lang="ko-KR" altLang="en-US" dirty="0"/>
              <a:t>●</a:t>
            </a:r>
            <a:r>
              <a:rPr lang="en-US" altLang="ko-KR" dirty="0"/>
              <a:t>, </a:t>
            </a:r>
            <a:r>
              <a:rPr lang="ko-KR" altLang="en-US" dirty="0"/>
              <a:t>●</a:t>
            </a:r>
            <a:r>
              <a:rPr lang="en-US" altLang="ko-KR" dirty="0"/>
              <a:t>, </a:t>
            </a:r>
            <a:r>
              <a:rPr lang="ko-KR" altLang="en-US" dirty="0"/>
              <a:t>●</a:t>
            </a:r>
            <a:r>
              <a:rPr lang="en-US" altLang="ko-KR" dirty="0"/>
              <a:t>, 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Type=“square” </a:t>
            </a:r>
            <a:r>
              <a:rPr lang="ko-KR" altLang="en-US" dirty="0"/>
              <a:t>■</a:t>
            </a:r>
            <a:r>
              <a:rPr lang="en-US" altLang="ko-KR" dirty="0"/>
              <a:t>, </a:t>
            </a:r>
            <a:r>
              <a:rPr lang="ko-KR" altLang="en-US" dirty="0"/>
              <a:t>■</a:t>
            </a:r>
            <a:r>
              <a:rPr lang="en-US" altLang="ko-KR" dirty="0"/>
              <a:t>, </a:t>
            </a:r>
            <a:r>
              <a:rPr lang="ko-KR" altLang="en-US" dirty="0"/>
              <a:t>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Type=“circle” </a:t>
            </a:r>
            <a:r>
              <a:rPr lang="ko-KR" altLang="en-US" dirty="0"/>
              <a:t>○</a:t>
            </a:r>
            <a:r>
              <a:rPr lang="en-US" altLang="ko-KR" dirty="0"/>
              <a:t>, </a:t>
            </a:r>
            <a:r>
              <a:rPr lang="ko-KR" altLang="en-US" dirty="0"/>
              <a:t>○</a:t>
            </a:r>
            <a:r>
              <a:rPr lang="en-US" altLang="ko-KR" dirty="0"/>
              <a:t>, </a:t>
            </a:r>
            <a:r>
              <a:rPr lang="ko-KR" altLang="en-US" dirty="0"/>
              <a:t>○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1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목록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(list)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846299" y="1056219"/>
            <a:ext cx="3392979" cy="1468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6299" y="1128727"/>
            <a:ext cx="3174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    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 type ="disc"&gt;</a:t>
            </a:r>
          </a:p>
          <a:p>
            <a:r>
              <a:rPr lang="en-US" altLang="ko-KR" sz="2000" dirty="0"/>
              <a:t>        &lt;li&gt;</a:t>
            </a:r>
            <a:r>
              <a:rPr lang="ko-KR" altLang="en-US" sz="2000" dirty="0"/>
              <a:t>아이템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        &lt;li&gt;</a:t>
            </a:r>
            <a:r>
              <a:rPr lang="ko-KR" altLang="en-US" sz="2000" dirty="0"/>
              <a:t>아이템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    &lt;/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68464" y="4457549"/>
            <a:ext cx="3392979" cy="1468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68464" y="4530057"/>
            <a:ext cx="3275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    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 type ="circle"&gt;</a:t>
            </a:r>
          </a:p>
          <a:p>
            <a:r>
              <a:rPr lang="en-US" altLang="ko-KR" sz="2000" dirty="0"/>
              <a:t>        &lt;li&gt;</a:t>
            </a:r>
            <a:r>
              <a:rPr lang="ko-KR" altLang="en-US" sz="2000" dirty="0"/>
              <a:t>아이템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        &lt;li&gt;</a:t>
            </a:r>
            <a:r>
              <a:rPr lang="ko-KR" altLang="en-US" sz="2000" dirty="0"/>
              <a:t>아이템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    &lt;/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46299" y="2756884"/>
            <a:ext cx="3392979" cy="14684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46299" y="2829392"/>
            <a:ext cx="3174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    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 type ="square"&gt;</a:t>
            </a:r>
          </a:p>
          <a:p>
            <a:r>
              <a:rPr lang="en-US" altLang="ko-KR" sz="2000" dirty="0"/>
              <a:t>        &lt;li&gt;</a:t>
            </a:r>
            <a:r>
              <a:rPr lang="ko-KR" altLang="en-US" sz="2000" dirty="0"/>
              <a:t>아이템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        &lt;li&gt;</a:t>
            </a:r>
            <a:r>
              <a:rPr lang="ko-KR" altLang="en-US" sz="2000" dirty="0"/>
              <a:t>아이템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    &lt;/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5151"/>
            <a:ext cx="3756182" cy="505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93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66256" y="882440"/>
            <a:ext cx="3591098" cy="5377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ul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1" y="996505"/>
            <a:ext cx="4588624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라면을 끓이는 순서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라면을 끓이는 순서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내가 좋아하는 음식은</a:t>
            </a:r>
          </a:p>
          <a:p>
            <a:r>
              <a:rPr lang="ko-KR" altLang="en-US" sz="1200" dirty="0"/>
              <a:t>           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    &lt;li&gt;</a:t>
            </a:r>
            <a:r>
              <a:rPr lang="ko-KR" altLang="en-US" sz="1200" dirty="0" err="1"/>
              <a:t>감자탕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    &lt;li&gt;</a:t>
            </a:r>
            <a:r>
              <a:rPr lang="ko-KR" altLang="en-US" sz="1200" dirty="0"/>
              <a:t>스파게티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    &lt;li&gt;</a:t>
            </a:r>
            <a:r>
              <a:rPr lang="ko-KR" altLang="en-US" sz="1200" dirty="0"/>
              <a:t>잔치국수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라면 먹기 좋아해요</a:t>
            </a:r>
            <a:r>
              <a:rPr lang="en-US" altLang="ko-KR" sz="1200" dirty="0"/>
              <a:t>&lt;/li&gt;    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 type="I"&gt;</a:t>
            </a:r>
          </a:p>
          <a:p>
            <a:r>
              <a:rPr lang="en-US" altLang="ko-KR" sz="1200" dirty="0"/>
              <a:t>                &lt;li&gt;</a:t>
            </a:r>
            <a:r>
              <a:rPr lang="ko-KR" altLang="en-US" sz="1200" dirty="0"/>
              <a:t>물을 끓인다</a:t>
            </a:r>
            <a:r>
              <a:rPr lang="en-US" altLang="ko-KR" sz="1200" dirty="0"/>
              <a:t>.&lt;/li&gt;</a:t>
            </a:r>
          </a:p>
          <a:p>
            <a:r>
              <a:rPr lang="en-US" altLang="ko-KR" sz="1200" dirty="0"/>
              <a:t>                &lt;li&gt;</a:t>
            </a:r>
            <a:r>
              <a:rPr lang="ko-KR" altLang="en-US" sz="1200" dirty="0"/>
              <a:t>라면과 스프를 넣는다</a:t>
            </a:r>
            <a:r>
              <a:rPr lang="en-US" altLang="ko-KR" sz="1200" dirty="0"/>
              <a:t>.&lt;/li&gt;</a:t>
            </a:r>
          </a:p>
          <a:p>
            <a:r>
              <a:rPr lang="en-US" altLang="ko-KR" sz="1200" dirty="0"/>
              <a:t>                &lt;li&gt;</a:t>
            </a:r>
            <a:r>
              <a:rPr lang="ko-KR" altLang="en-US" sz="1200" dirty="0"/>
              <a:t>파를 썰어 넣는다</a:t>
            </a:r>
            <a:r>
              <a:rPr lang="en-US" altLang="ko-KR" sz="1200" dirty="0"/>
              <a:t>.&lt;/li&gt;</a:t>
            </a:r>
          </a:p>
          <a:p>
            <a:r>
              <a:rPr lang="en-US" altLang="ko-KR" sz="1200" dirty="0"/>
              <a:t>                &lt;li&gt;5</a:t>
            </a:r>
            <a:r>
              <a:rPr lang="ko-KR" altLang="en-US" sz="1200" dirty="0"/>
              <a:t>분 후 먹는다</a:t>
            </a:r>
            <a:r>
              <a:rPr lang="en-US" altLang="ko-KR" sz="1200" dirty="0"/>
              <a:t>.&lt;/li&gt;</a:t>
            </a:r>
          </a:p>
          <a:p>
            <a:r>
              <a:rPr lang="en-US" altLang="ko-KR" sz="1200" dirty="0"/>
              <a:t>            &lt;/</a:t>
            </a:r>
            <a:r>
              <a:rPr lang="en-US" altLang="ko-KR" sz="1200" dirty="0" err="1"/>
              <a:t>ol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&lt;/li&gt;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여름에는 바다로 가요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겨울에는 산으로 가요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51" y="1796839"/>
            <a:ext cx="2919549" cy="3346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직사각형 3"/>
          <p:cNvSpPr/>
          <p:nvPr/>
        </p:nvSpPr>
        <p:spPr>
          <a:xfrm>
            <a:off x="1005840" y="2895600"/>
            <a:ext cx="1531620" cy="8763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3940" y="3976162"/>
            <a:ext cx="2286000" cy="108351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537460" y="3238500"/>
            <a:ext cx="5135880" cy="16764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329940" y="4190999"/>
            <a:ext cx="4343400" cy="3269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673340" y="3812701"/>
            <a:ext cx="1318260" cy="705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73340" y="3117559"/>
            <a:ext cx="853440" cy="53168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42032" y="2663819"/>
            <a:ext cx="2635481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list </a:t>
            </a:r>
            <a:r>
              <a:rPr lang="ko-KR" altLang="en-US" sz="1400" dirty="0"/>
              <a:t>안에서 한번 더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태그를 </a:t>
            </a:r>
            <a:endParaRPr lang="en-US" altLang="ko-KR" sz="1400" dirty="0"/>
          </a:p>
          <a:p>
            <a:r>
              <a:rPr lang="ko-KR" altLang="en-US" sz="1400" dirty="0"/>
              <a:t>사용하여 </a:t>
            </a:r>
            <a:r>
              <a:rPr lang="ko-KR" altLang="en-US" sz="1100" dirty="0"/>
              <a:t>○</a:t>
            </a:r>
            <a:r>
              <a:rPr lang="ko-KR" altLang="en-US" sz="1400" dirty="0"/>
              <a:t>로 정렬 되었다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42032" y="3871905"/>
            <a:ext cx="2482939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ol</a:t>
            </a:r>
            <a:r>
              <a:rPr lang="ko-KR" altLang="en-US" sz="1400" dirty="0"/>
              <a:t>태그의 </a:t>
            </a:r>
            <a:r>
              <a:rPr lang="en-US" altLang="ko-KR" sz="1400" dirty="0"/>
              <a:t>type </a:t>
            </a:r>
            <a:r>
              <a:rPr lang="en-US" altLang="ko-KR" sz="1400" dirty="0" err="1"/>
              <a:t>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4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66256" y="882440"/>
            <a:ext cx="4887882" cy="51027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514" y="1236470"/>
            <a:ext cx="4588624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기본 테이블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기본 구조를 가진 표</a:t>
            </a:r>
            <a:r>
              <a:rPr lang="en-US" altLang="ko-KR" sz="1200" dirty="0"/>
              <a:t>&lt;/h3&gt;    </a:t>
            </a:r>
          </a:p>
          <a:p>
            <a:r>
              <a:rPr lang="en-US" altLang="ko-KR" sz="1200" dirty="0"/>
              <a:t>    &lt;table border = "1"&gt;</a:t>
            </a:r>
          </a:p>
          <a:p>
            <a:r>
              <a:rPr lang="en-US" altLang="ko-KR" sz="1200" dirty="0"/>
              <a:t>        &lt;caption&gt;1</a:t>
            </a:r>
            <a:r>
              <a:rPr lang="ko-KR" altLang="en-US" sz="1200" dirty="0"/>
              <a:t>학기 성적</a:t>
            </a:r>
            <a:r>
              <a:rPr lang="en-US" altLang="ko-KR" sz="1200" dirty="0"/>
              <a:t>&lt;/caption&gt;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이름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&gt;HTML&lt;/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&gt;CSS&lt;/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thead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합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&gt;225&lt;/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&gt;230&lt;/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tfoot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박영선</a:t>
            </a:r>
            <a:r>
              <a:rPr lang="en-US" altLang="ko-KR" sz="1200" dirty="0"/>
              <a:t>&lt;/td&gt;&lt;td&gt;30&lt;/td&gt;&lt;td&gt;50&lt;/td&gt;&lt;/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오세훈</a:t>
            </a:r>
            <a:r>
              <a:rPr lang="en-US" altLang="ko-KR" sz="1200" dirty="0"/>
              <a:t>&lt;/td&gt;&lt;td&gt;95&lt;/td&gt;&lt;td&gt;95&lt;/td&gt;&lt;/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&gt;&lt;td&gt;</a:t>
            </a:r>
            <a:r>
              <a:rPr lang="ko-KR" altLang="en-US" sz="1200" dirty="0"/>
              <a:t>박용준</a:t>
            </a:r>
            <a:r>
              <a:rPr lang="en-US" altLang="ko-KR" sz="1200" dirty="0"/>
              <a:t>&lt;/td&gt;&lt;td&gt;5&lt;/td&gt;&lt;td&gt;5&lt;/td&gt;&lt;/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&lt;/</a:t>
            </a:r>
            <a:r>
              <a:rPr lang="en-US" altLang="ko-KR" sz="1200" dirty="0" err="1"/>
              <a:t>tbody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&lt;/table&gt;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73" y="1386033"/>
            <a:ext cx="2705100" cy="3009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직사각형 9"/>
          <p:cNvSpPr/>
          <p:nvPr/>
        </p:nvSpPr>
        <p:spPr>
          <a:xfrm>
            <a:off x="876300" y="2724150"/>
            <a:ext cx="2164080" cy="19431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  <a:endCxn id="14" idx="1"/>
          </p:cNvCxnSpPr>
          <p:nvPr/>
        </p:nvCxnSpPr>
        <p:spPr>
          <a:xfrm flipV="1">
            <a:off x="3040380" y="2808073"/>
            <a:ext cx="2640823" cy="132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681203" y="2730557"/>
            <a:ext cx="830580" cy="15503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6300" y="2931967"/>
            <a:ext cx="3810000" cy="5324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76300" y="3472806"/>
            <a:ext cx="3467100" cy="5276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6300" y="4018776"/>
            <a:ext cx="3649980" cy="91898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3"/>
            <a:endCxn id="28" idx="1"/>
          </p:cNvCxnSpPr>
          <p:nvPr/>
        </p:nvCxnSpPr>
        <p:spPr>
          <a:xfrm flipV="1">
            <a:off x="4686300" y="3035853"/>
            <a:ext cx="697723" cy="16234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8" idx="3"/>
            <a:endCxn id="30" idx="1"/>
          </p:cNvCxnSpPr>
          <p:nvPr/>
        </p:nvCxnSpPr>
        <p:spPr>
          <a:xfrm>
            <a:off x="4343400" y="3736654"/>
            <a:ext cx="1036813" cy="3709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384023" y="2891366"/>
            <a:ext cx="1455420" cy="2889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84023" y="3179475"/>
            <a:ext cx="1455420" cy="78385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80213" y="3963114"/>
            <a:ext cx="1455420" cy="2889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528598" y="2078185"/>
            <a:ext cx="2892483" cy="24045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64186" y="2098974"/>
            <a:ext cx="289499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/>
              <a:t>표를 만드는 태그</a:t>
            </a:r>
            <a:endParaRPr lang="en-US" altLang="ko-KR" sz="2000" b="1" dirty="0"/>
          </a:p>
          <a:p>
            <a:r>
              <a:rPr lang="en-US" altLang="ko-KR" sz="1400" dirty="0"/>
              <a:t>&lt;table&gt; : </a:t>
            </a:r>
            <a:r>
              <a:rPr lang="ko-KR" altLang="en-US" sz="1400" dirty="0"/>
              <a:t>표 전체를 담는 컨테이너</a:t>
            </a:r>
          </a:p>
          <a:p>
            <a:r>
              <a:rPr lang="en-US" altLang="ko-KR" sz="1400" dirty="0"/>
              <a:t>&lt;caption&gt; : </a:t>
            </a:r>
            <a:r>
              <a:rPr lang="ko-KR" altLang="en-US" sz="1400" dirty="0"/>
              <a:t>표 제목</a:t>
            </a:r>
            <a:r>
              <a:rPr lang="en-US" altLang="ko-KR" sz="1400" dirty="0"/>
              <a:t> (</a:t>
            </a:r>
            <a:r>
              <a:rPr lang="ko-KR" altLang="en-US" sz="1400" dirty="0"/>
              <a:t>반드시 첫 줄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thead</a:t>
            </a:r>
            <a:r>
              <a:rPr lang="en-US" altLang="ko-KR" sz="1400" dirty="0"/>
              <a:t>&gt; : </a:t>
            </a:r>
            <a:r>
              <a:rPr lang="ko-KR" altLang="en-US" sz="1400" dirty="0"/>
              <a:t>해당 셀 그룹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tbody</a:t>
            </a:r>
            <a:r>
              <a:rPr lang="en-US" altLang="ko-KR" sz="1400" dirty="0"/>
              <a:t>&gt; : </a:t>
            </a:r>
            <a:r>
              <a:rPr lang="ko-KR" altLang="en-US" sz="1400" dirty="0"/>
              <a:t>데이터 셀 그룹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tfoot</a:t>
            </a:r>
            <a:r>
              <a:rPr lang="en-US" altLang="ko-KR" sz="1400" dirty="0"/>
              <a:t>&gt; : </a:t>
            </a:r>
            <a:r>
              <a:rPr lang="ko-KR" altLang="en-US" sz="1400" dirty="0"/>
              <a:t>바닥 셀 그룹</a:t>
            </a:r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 : </a:t>
            </a:r>
            <a:r>
              <a:rPr lang="ko-KR" altLang="en-US" sz="1400" dirty="0"/>
              <a:t>행</a:t>
            </a:r>
            <a:r>
              <a:rPr lang="en-US" altLang="ko-KR" sz="1400" dirty="0"/>
              <a:t>, </a:t>
            </a:r>
            <a:r>
              <a:rPr lang="ko-KR" altLang="en-US" sz="1400" dirty="0"/>
              <a:t>여러 </a:t>
            </a:r>
            <a:r>
              <a:rPr lang="en-US" altLang="ko-KR" sz="1400" dirty="0"/>
              <a:t>&lt;td&gt;,&lt;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 </a:t>
            </a:r>
            <a:r>
              <a:rPr lang="ko-KR" altLang="en-US" sz="1400" dirty="0" err="1"/>
              <a:t>포함가능</a:t>
            </a:r>
            <a:endParaRPr lang="en-US" altLang="ko-KR" sz="1400" dirty="0"/>
          </a:p>
          <a:p>
            <a:r>
              <a:rPr lang="en-US" altLang="ko-KR" sz="1400" dirty="0"/>
              <a:t>&lt;td&gt; : </a:t>
            </a:r>
            <a:r>
              <a:rPr lang="ko-KR" altLang="en-US" sz="1400" dirty="0"/>
              <a:t>데이터 셀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 : </a:t>
            </a:r>
            <a:r>
              <a:rPr lang="ko-KR" altLang="en-US" sz="1400" dirty="0"/>
              <a:t>열</a:t>
            </a:r>
            <a:r>
              <a:rPr lang="en-US" altLang="ko-KR" sz="1400" dirty="0"/>
              <a:t>,</a:t>
            </a:r>
            <a:r>
              <a:rPr lang="ko-KR" altLang="en-US" sz="1400" dirty="0"/>
              <a:t> 제목</a:t>
            </a:r>
            <a:r>
              <a:rPr lang="en-US" altLang="ko-KR" sz="1400" dirty="0"/>
              <a:t>(</a:t>
            </a:r>
            <a:r>
              <a:rPr lang="ko-KR" altLang="en-US" sz="1400" dirty="0"/>
              <a:t>헤딩</a:t>
            </a:r>
            <a:r>
              <a:rPr lang="en-US" altLang="ko-KR" sz="1400" dirty="0"/>
              <a:t>) </a:t>
            </a:r>
            <a:r>
              <a:rPr lang="ko-KR" altLang="en-US" sz="1400" dirty="0"/>
              <a:t>셀</a:t>
            </a:r>
          </a:p>
        </p:txBody>
      </p:sp>
      <p:cxnSp>
        <p:nvCxnSpPr>
          <p:cNvPr id="22" name="직선 화살표 연결선 21"/>
          <p:cNvCxnSpPr>
            <a:stCxn id="19" idx="3"/>
            <a:endCxn id="29" idx="1"/>
          </p:cNvCxnSpPr>
          <p:nvPr/>
        </p:nvCxnSpPr>
        <p:spPr>
          <a:xfrm flipV="1">
            <a:off x="4526280" y="3571401"/>
            <a:ext cx="857743" cy="90686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3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caption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5" y="882440"/>
            <a:ext cx="4979323" cy="48284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1" y="996505"/>
            <a:ext cx="4588624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&lt;meta charset="UTF-8"&gt;</a:t>
            </a:r>
          </a:p>
          <a:p>
            <a:r>
              <a:rPr lang="en-US" altLang="ko-KR" sz="1600" dirty="0"/>
              <a:t>    &lt;title&gt;</a:t>
            </a:r>
            <a:r>
              <a:rPr lang="ko-KR" altLang="en-US" sz="1600" dirty="0"/>
              <a:t>표에 이미지 삽입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&lt;table&gt;</a:t>
            </a:r>
          </a:p>
          <a:p>
            <a:r>
              <a:rPr lang="en-US" altLang="ko-KR" sz="1600" dirty="0"/>
              <a:t>    &lt;caption&gt;</a:t>
            </a:r>
            <a:r>
              <a:rPr lang="ko-KR" altLang="en-US" sz="1600" dirty="0"/>
              <a:t>좋아하는 과일</a:t>
            </a:r>
            <a:r>
              <a:rPr lang="en-US" altLang="ko-KR" sz="1600" dirty="0"/>
              <a:t>&lt;/caption&gt;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        &lt;td&gt;&lt;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="media/apple.png"&gt;&lt;/td&gt;</a:t>
            </a:r>
          </a:p>
          <a:p>
            <a:r>
              <a:rPr lang="en-US" altLang="ko-KR" sz="1600" dirty="0"/>
              <a:t>            &lt;td&gt;&lt;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="media/banana.png"&gt;&lt;/td&gt;</a:t>
            </a:r>
          </a:p>
          <a:p>
            <a:r>
              <a:rPr lang="en-US" altLang="ko-KR" sz="1600" dirty="0"/>
              <a:t>            &lt;td&gt;&lt;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="media/mango.png"&gt;&lt;/td&gt;</a:t>
            </a:r>
          </a:p>
          <a:p>
            <a:r>
              <a:rPr lang="en-US" altLang="ko-KR" sz="1600" dirty="0"/>
              <a:t>        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&lt;/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&lt;/table&gt;</a:t>
            </a:r>
          </a:p>
          <a:p>
            <a:r>
              <a:rPr lang="en-US" altLang="ko-KR" sz="1600" dirty="0"/>
              <a:t>&lt;/html&gt;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4" y="2105344"/>
            <a:ext cx="3857625" cy="2396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/>
          <p:cNvSpPr/>
          <p:nvPr/>
        </p:nvSpPr>
        <p:spPr>
          <a:xfrm>
            <a:off x="754380" y="2990850"/>
            <a:ext cx="3162300" cy="2400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6" idx="3"/>
            <a:endCxn id="18" idx="1"/>
          </p:cNvCxnSpPr>
          <p:nvPr/>
        </p:nvCxnSpPr>
        <p:spPr>
          <a:xfrm flipV="1">
            <a:off x="3916680" y="3065173"/>
            <a:ext cx="5027987" cy="456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944667" y="2946810"/>
            <a:ext cx="1213700" cy="2367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4380" y="3265251"/>
            <a:ext cx="4236720" cy="17067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  <a:endCxn id="21" idx="1"/>
          </p:cNvCxnSpPr>
          <p:nvPr/>
        </p:nvCxnSpPr>
        <p:spPr>
          <a:xfrm flipV="1">
            <a:off x="4991100" y="3781579"/>
            <a:ext cx="3008686" cy="3370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999786" y="3206143"/>
            <a:ext cx="3078481" cy="11508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56359" y="2477206"/>
            <a:ext cx="2635481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&lt;caption&gt;</a:t>
            </a:r>
            <a:r>
              <a:rPr lang="ko-KR" altLang="en-US" sz="1400" dirty="0"/>
              <a:t>태그는 테이블에 </a:t>
            </a:r>
            <a:endParaRPr lang="en-US" altLang="ko-KR" sz="1400" dirty="0"/>
          </a:p>
          <a:p>
            <a:r>
              <a:rPr lang="ko-KR" altLang="en-US" sz="1400" dirty="0"/>
              <a:t>제목을 표시한다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56359" y="4611733"/>
            <a:ext cx="2991889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셀에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&gt;</a:t>
            </a:r>
            <a:r>
              <a:rPr lang="ko-KR" altLang="en-US" sz="1400" dirty="0"/>
              <a:t>태그를 사용하여 테이블에 이미지를 불러온다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83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9" y="99687"/>
            <a:ext cx="521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link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66256" y="882440"/>
            <a:ext cx="6336144" cy="53770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996505"/>
            <a:ext cx="6045199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&lt;meta charset="UTF-8"&gt;</a:t>
            </a:r>
          </a:p>
          <a:p>
            <a:r>
              <a:rPr lang="en-US" altLang="ko-KR" sz="1200" dirty="0"/>
              <a:t>    &lt;title&gt;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/>
              <a:t>포털 사이트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="http://www.naver.com"&gt;</a:t>
            </a:r>
            <a:r>
              <a:rPr lang="ko-KR" altLang="en-US" sz="1200" dirty="0"/>
              <a:t>네이버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="http://www.daum.net"&gt;</a:t>
            </a:r>
            <a:r>
              <a:rPr lang="ko-KR" altLang="en-US" sz="1200" dirty="0"/>
              <a:t>다음</a:t>
            </a:r>
            <a:r>
              <a:rPr lang="en-US" altLang="ko-KR" sz="1200" dirty="0"/>
              <a:t>&lt;/a&gt;&lt;/li&gt;</a:t>
            </a:r>
          </a:p>
          <a:p>
            <a:r>
              <a:rPr lang="en-US" altLang="ko-KR" sz="1200" dirty="0"/>
              <a:t>   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</a:t>
            </a:r>
            <a:r>
              <a:rPr lang="ko-KR" altLang="en-US" sz="1200" dirty="0" err="1"/>
              <a:t>신문사이트</a:t>
            </a:r>
            <a:r>
              <a:rPr lang="en-US" altLang="ko-KR" sz="1200" dirty="0"/>
              <a:t>&lt;/p&gt;`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="https://www.chosun.com/"&gt;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="media/iconchosun.png"&gt;    </a:t>
            </a:r>
          </a:p>
          <a:p>
            <a:r>
              <a:rPr lang="en-US" altLang="ko-KR" sz="1200" dirty="0"/>
              <a:t>        &lt;/a&gt;&lt;/li&gt;</a:t>
            </a:r>
          </a:p>
          <a:p>
            <a:r>
              <a:rPr lang="en-US" altLang="ko-KR" sz="1200" dirty="0"/>
              <a:t>        &lt;li&gt;&lt;a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="https://www.etnews.com/"&gt;</a:t>
            </a:r>
          </a:p>
          <a:p>
            <a:r>
              <a:rPr lang="en-US" altLang="ko-KR" sz="1200" dirty="0"/>
              <a:t>        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="media/iconetnews.png"&gt;</a:t>
            </a:r>
          </a:p>
          <a:p>
            <a:r>
              <a:rPr lang="en-US" altLang="ko-KR" sz="1200" dirty="0"/>
              <a:t>        &lt;/a&gt;&lt;/li&gt;</a:t>
            </a:r>
          </a:p>
          <a:p>
            <a:r>
              <a:rPr lang="en-US" altLang="ko-KR" sz="1200" dirty="0"/>
              <a:t>    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="D:\</a:t>
            </a:r>
            <a:r>
              <a:rPr lang="ko-KR" altLang="en-US" sz="1200" dirty="0"/>
              <a:t>국비지원</a:t>
            </a:r>
            <a:r>
              <a:rPr lang="en-US" altLang="ko-KR" sz="1200" dirty="0"/>
              <a:t>\Html\2022-07-14/3.caption.html"&gt;</a:t>
            </a:r>
            <a:r>
              <a:rPr lang="ko-KR" altLang="en-US" sz="1200" dirty="0" err="1"/>
              <a:t>전페이지</a:t>
            </a:r>
            <a:r>
              <a:rPr lang="ko-KR" altLang="en-US" sz="1200" dirty="0"/>
              <a:t> 이동</a:t>
            </a:r>
            <a:r>
              <a:rPr lang="en-US" altLang="ko-KR" sz="1200" dirty="0"/>
              <a:t>&lt;/a&gt;&lt;/p&gt;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98" y="1638316"/>
            <a:ext cx="3434930" cy="2923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/>
          <p:cNvSpPr/>
          <p:nvPr/>
        </p:nvSpPr>
        <p:spPr>
          <a:xfrm>
            <a:off x="685800" y="2861310"/>
            <a:ext cx="3756660" cy="7313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3"/>
            <a:endCxn id="15" idx="1"/>
          </p:cNvCxnSpPr>
          <p:nvPr/>
        </p:nvCxnSpPr>
        <p:spPr>
          <a:xfrm flipV="1">
            <a:off x="4442460" y="3002993"/>
            <a:ext cx="3438760" cy="223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881220" y="2676046"/>
            <a:ext cx="957980" cy="6538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0493" y="2614740"/>
            <a:ext cx="3129049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li </a:t>
            </a:r>
            <a:r>
              <a:rPr lang="ko-KR" altLang="en-US" sz="1400" dirty="0"/>
              <a:t>태그에서 링크를 문자에 걸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93420" y="3809258"/>
            <a:ext cx="2976632" cy="144092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  <a:endCxn id="25" idx="1"/>
          </p:cNvCxnSpPr>
          <p:nvPr/>
        </p:nvCxnSpPr>
        <p:spPr>
          <a:xfrm flipV="1">
            <a:off x="3670052" y="3705051"/>
            <a:ext cx="4219557" cy="82466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889609" y="3385204"/>
            <a:ext cx="1171340" cy="6396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20493" y="3387154"/>
            <a:ext cx="2991287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 파일에도 링크를 걸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693420" y="5425297"/>
            <a:ext cx="5615940" cy="2400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 flipV="1">
            <a:off x="6309360" y="4318760"/>
            <a:ext cx="1580737" cy="1226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890097" y="4200397"/>
            <a:ext cx="827183" cy="2367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099728" y="5057618"/>
            <a:ext cx="2836752" cy="5232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외부로 연결되는 링크 외에도 </a:t>
            </a:r>
            <a:endParaRPr lang="en-US" altLang="ko-KR" sz="1400" dirty="0"/>
          </a:p>
          <a:p>
            <a:r>
              <a:rPr lang="ko-KR" altLang="en-US" sz="1400" dirty="0"/>
              <a:t>내부 코드에도 링크를 걸 수 있다</a:t>
            </a:r>
          </a:p>
        </p:txBody>
      </p:sp>
    </p:spTree>
    <p:extLst>
      <p:ext uri="{BB962C8B-B14F-4D97-AF65-F5344CB8AC3E}">
        <p14:creationId xmlns:p14="http://schemas.microsoft.com/office/powerpoint/2010/main" val="20441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3212</Words>
  <Application>Microsoft Office PowerPoint</Application>
  <PresentationFormat>와이드스크린</PresentationFormat>
  <Paragraphs>423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 ExtraBold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76</cp:revision>
  <dcterms:created xsi:type="dcterms:W3CDTF">2019-12-23T00:32:35Z</dcterms:created>
  <dcterms:modified xsi:type="dcterms:W3CDTF">2022-07-14T15:08:42Z</dcterms:modified>
</cp:coreProperties>
</file>