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8" r:id="rId3"/>
    <p:sldId id="308" r:id="rId4"/>
    <p:sldId id="337" r:id="rId5"/>
    <p:sldId id="344" r:id="rId6"/>
    <p:sldId id="345" r:id="rId7"/>
    <p:sldId id="346" r:id="rId8"/>
    <p:sldId id="347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7" r:id="rId18"/>
    <p:sldId id="360" r:id="rId19"/>
    <p:sldId id="365" r:id="rId20"/>
    <p:sldId id="361" r:id="rId21"/>
    <p:sldId id="366" r:id="rId22"/>
    <p:sldId id="25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4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2022-07-14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918436" y="2537279"/>
              <a:ext cx="23551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Html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time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783185" cy="483428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6708372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시간 정보를 입력하는 폼 활용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시간 정보 입력 </a:t>
            </a:r>
            <a:r>
              <a:rPr lang="en-US" altLang="ko-KR" sz="1400" dirty="0"/>
              <a:t>HTML5 </a:t>
            </a:r>
            <a:r>
              <a:rPr lang="ko-KR" altLang="en-US" sz="1400" dirty="0"/>
              <a:t>폼 요소들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</a:t>
            </a:r>
            <a:r>
              <a:rPr lang="ko-KR" altLang="en-US" sz="1400" dirty="0"/>
              <a:t>초기 세팅 </a:t>
            </a:r>
            <a:r>
              <a:rPr lang="en-US" altLang="ko-KR" sz="1400" dirty="0"/>
              <a:t>: 2016</a:t>
            </a:r>
            <a:r>
              <a:rPr lang="ko-KR" altLang="en-US" sz="1400" dirty="0"/>
              <a:t>년 </a:t>
            </a:r>
            <a:r>
              <a:rPr lang="en-US" altLang="ko-KR" sz="1400" dirty="0"/>
              <a:t>9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 밤 </a:t>
            </a:r>
            <a:r>
              <a:rPr lang="en-US" altLang="ko-KR" sz="1400" dirty="0"/>
              <a:t>9</a:t>
            </a:r>
            <a:r>
              <a:rPr lang="ko-KR" altLang="en-US" sz="1400" dirty="0"/>
              <a:t>시 </a:t>
            </a:r>
            <a:r>
              <a:rPr lang="en-US" altLang="ko-KR" sz="1400" dirty="0"/>
              <a:t>30</a:t>
            </a:r>
            <a:r>
              <a:rPr lang="ko-KR" altLang="en-US" sz="1400" dirty="0"/>
              <a:t>분</a:t>
            </a:r>
            <a:r>
              <a:rPr lang="en-US" altLang="ko-KR" sz="1400" dirty="0"/>
              <a:t>(10</a:t>
            </a:r>
            <a:r>
              <a:rPr lang="ko-KR" altLang="en-US" sz="1400" dirty="0"/>
              <a:t>초 </a:t>
            </a:r>
            <a:r>
              <a:rPr lang="en-US" altLang="ko-KR" sz="1400" dirty="0"/>
              <a:t>32)&lt;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</a:t>
            </a:r>
            <a:r>
              <a:rPr lang="ko-KR" altLang="en-US" sz="1400" dirty="0"/>
              <a:t>시간을 변경해 보세요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&lt;pre&gt;</a:t>
            </a:r>
          </a:p>
          <a:p>
            <a:r>
              <a:rPr lang="en-US" altLang="ko-KR" sz="1400" dirty="0"/>
              <a:t>            month : &lt;input type="month" value="2016-09"&gt;&lt;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week  : &lt;input type="week" value="2016-w36"&gt;&lt;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date  : &lt;input type="date" value="2016-09-01"&gt;&lt;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time  : &lt;input type="time" value="21:30"&gt;&lt;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local : &lt;input type="</a:t>
            </a:r>
            <a:r>
              <a:rPr lang="en-US" altLang="ko-KR" sz="1400" dirty="0" err="1"/>
              <a:t>datetime</a:t>
            </a:r>
            <a:r>
              <a:rPr lang="en-US" altLang="ko-KR" sz="1400" dirty="0"/>
              <a:t>-local" value="2016-09-01T21:30:10.32"&gt;&lt;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&lt;/pre&gt;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207133" y="3785338"/>
            <a:ext cx="4165253" cy="21236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시간을 나타내는 </a:t>
            </a:r>
            <a:r>
              <a:rPr lang="en-US" altLang="ko-KR" b="1" dirty="0"/>
              <a:t>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month : </a:t>
            </a:r>
            <a:r>
              <a:rPr lang="ko-KR" altLang="en-US" sz="1400" dirty="0"/>
              <a:t>월 표시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week : </a:t>
            </a:r>
            <a:r>
              <a:rPr lang="ko-KR" altLang="en-US" sz="1400" dirty="0"/>
              <a:t>주 표시 </a:t>
            </a:r>
            <a:r>
              <a:rPr lang="en-US" altLang="ko-KR" sz="1400" dirty="0"/>
              <a:t>(1</a:t>
            </a:r>
            <a:r>
              <a:rPr lang="ko-KR" altLang="en-US" sz="1400" dirty="0"/>
              <a:t>년 중 몇 번째 주인지 표시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date : </a:t>
            </a:r>
            <a:r>
              <a:rPr lang="ko-KR" altLang="en-US" sz="1400" dirty="0"/>
              <a:t>날짜 표시 </a:t>
            </a:r>
            <a:r>
              <a:rPr lang="en-US" altLang="ko-KR" sz="1400" dirty="0"/>
              <a:t>(</a:t>
            </a:r>
            <a:r>
              <a:rPr lang="ko-KR" altLang="en-US" sz="1400" dirty="0"/>
              <a:t>가장 흔하게 사용하는 표시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time : </a:t>
            </a:r>
            <a:r>
              <a:rPr lang="ko-KR" altLang="en-US" sz="1400" dirty="0"/>
              <a:t>시간 태그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datetime</a:t>
            </a:r>
            <a:r>
              <a:rPr lang="en-US" altLang="ko-KR" sz="1400" dirty="0"/>
              <a:t>-local : </a:t>
            </a:r>
            <a:r>
              <a:rPr lang="ko-KR" altLang="en-US" sz="1400" dirty="0"/>
              <a:t>사용자 지역의 시차를 따짐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11" y="890411"/>
            <a:ext cx="2734887" cy="2667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44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time2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727469" cy="501128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77592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시간 정보를 입력하는 폼 활용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 err="1"/>
              <a:t>생일축하합니다</a:t>
            </a:r>
            <a:r>
              <a:rPr lang="en-US" altLang="ko-KR" sz="1400" dirty="0"/>
              <a:t>.&lt;/h3&gt;</a:t>
            </a:r>
          </a:p>
          <a:p>
            <a:r>
              <a:rPr lang="en-US" altLang="ko-KR" sz="1400" dirty="0"/>
              <a:t>    </a:t>
            </a:r>
            <a:r>
              <a:rPr lang="ko-KR" altLang="en-US" sz="1400" dirty="0"/>
              <a:t>당신의 생일은 </a:t>
            </a:r>
            <a:r>
              <a:rPr lang="en-US" altLang="ko-KR" sz="1400" dirty="0"/>
              <a:t>2000</a:t>
            </a:r>
            <a:r>
              <a:rPr lang="ko-KR" altLang="en-US" sz="1400" dirty="0"/>
              <a:t>년 </a:t>
            </a:r>
            <a:r>
              <a:rPr lang="en-US" altLang="ko-KR" sz="1400" dirty="0"/>
              <a:t>5</a:t>
            </a:r>
            <a:r>
              <a:rPr lang="ko-KR" altLang="en-US" sz="1400" dirty="0"/>
              <a:t>월 </a:t>
            </a:r>
            <a:r>
              <a:rPr lang="en-US" altLang="ko-KR" sz="1400" dirty="0"/>
              <a:t>20</a:t>
            </a:r>
            <a:r>
              <a:rPr lang="ko-KR" altLang="en-US" sz="1400" dirty="0"/>
              <a:t>일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틀리면 수정하시고</a:t>
            </a:r>
          </a:p>
          <a:p>
            <a:r>
              <a:rPr lang="ko-KR" altLang="en-US" sz="1400" dirty="0"/>
              <a:t>    파티 시간과 장소를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&lt;table&gt;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생일</a:t>
            </a:r>
            <a:r>
              <a:rPr lang="en-US" altLang="ko-KR" sz="1400" dirty="0"/>
              <a:t>&lt;td&gt;</a:t>
            </a:r>
          </a:p>
          <a:p>
            <a:r>
              <a:rPr lang="en-US" altLang="ko-KR" sz="1400" dirty="0"/>
              <a:t>                &lt;input type="date" value="2000-05-20"&gt;&lt;/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생일파티 시간</a:t>
            </a:r>
            <a:r>
              <a:rPr lang="en-US" altLang="ko-KR" sz="1400" dirty="0"/>
              <a:t>&lt;td&gt;</a:t>
            </a:r>
          </a:p>
          <a:p>
            <a:r>
              <a:rPr lang="en-US" altLang="ko-KR" sz="1400" dirty="0"/>
              <a:t>                &lt;input type="time"&gt;&lt;/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생일파티 장소</a:t>
            </a:r>
            <a:r>
              <a:rPr lang="en-US" altLang="ko-KR" sz="1400" dirty="0"/>
              <a:t>&lt;td&gt;</a:t>
            </a:r>
          </a:p>
          <a:p>
            <a:r>
              <a:rPr lang="en-US" altLang="ko-KR" sz="1400" dirty="0"/>
              <a:t>                &lt;input type="text"&gt;&lt;/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&lt;/table&gt;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33" y="1764313"/>
            <a:ext cx="3652187" cy="3288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27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spin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242858" cy="483428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6159732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편리한 숫자 입력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홈 제어 시스템 </a:t>
            </a:r>
            <a:r>
              <a:rPr lang="en-US" altLang="ko-KR" sz="1400" dirty="0"/>
              <a:t>- </a:t>
            </a:r>
            <a:r>
              <a:rPr lang="ko-KR" altLang="en-US" sz="1400" dirty="0"/>
              <a:t>온도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지속 시간 </a:t>
            </a:r>
            <a:r>
              <a:rPr lang="en-US" altLang="ko-KR" sz="1400" dirty="0"/>
              <a:t>(0.0~10.0) : </a:t>
            </a:r>
          </a:p>
          <a:p>
            <a:r>
              <a:rPr lang="en-US" altLang="ko-KR" sz="1400" dirty="0"/>
              <a:t>        &lt;input </a:t>
            </a:r>
            <a:r>
              <a:rPr lang="en-US" altLang="ko-KR" sz="1400" dirty="0">
                <a:solidFill>
                  <a:srgbClr val="FF0000"/>
                </a:solidFill>
              </a:rPr>
              <a:t>type="number" </a:t>
            </a:r>
            <a:r>
              <a:rPr lang="en-US" altLang="ko-KR" sz="1400" dirty="0"/>
              <a:t>min="0.0" max="10.0" step="0.5"&gt;&lt;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온도 설정 </a:t>
            </a:r>
            <a:r>
              <a:rPr lang="en-US" altLang="ko-KR" sz="1400" dirty="0"/>
              <a:t>:10&amp;deg;</a:t>
            </a:r>
          </a:p>
          <a:p>
            <a:r>
              <a:rPr lang="en-US" altLang="ko-KR" sz="1400" dirty="0"/>
              <a:t>        &lt;input </a:t>
            </a:r>
            <a:r>
              <a:rPr lang="en-US" altLang="ko-KR" sz="1400" dirty="0">
                <a:solidFill>
                  <a:srgbClr val="FF0000"/>
                </a:solidFill>
              </a:rPr>
              <a:t>type="range" </a:t>
            </a:r>
            <a:r>
              <a:rPr lang="en-US" altLang="ko-KR" sz="1400" dirty="0"/>
              <a:t>min="10" max="30" list="temperatures"&gt;30&amp;deg;</a:t>
            </a:r>
          </a:p>
          <a:p>
            <a:r>
              <a:rPr lang="en-US" altLang="ko-KR" sz="1400" dirty="0"/>
              <a:t>        &lt;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 id="</a:t>
            </a:r>
            <a:r>
              <a:rPr lang="en-US" altLang="ko-KR" sz="1400" dirty="0" err="1"/>
              <a:t>temeratures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            &lt;option value="12" label="Low"&gt;&lt;/option&gt;</a:t>
            </a:r>
          </a:p>
          <a:p>
            <a:r>
              <a:rPr lang="en-US" altLang="ko-KR" sz="1400" dirty="0"/>
              <a:t>            &lt;option value="20" label="Medium"&gt;&lt;/option&gt;</a:t>
            </a:r>
          </a:p>
          <a:p>
            <a:r>
              <a:rPr lang="en-US" altLang="ko-KR" sz="1400" dirty="0"/>
              <a:t>            &lt;option value="28" label="High"&gt;&lt;/option&gt;</a:t>
            </a:r>
          </a:p>
          <a:p>
            <a:r>
              <a:rPr lang="en-US" altLang="ko-KR" sz="1400" dirty="0"/>
              <a:t>        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58494" y="4750972"/>
            <a:ext cx="4039611" cy="1113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type="range" </a:t>
            </a:r>
            <a:r>
              <a:rPr lang="ko-KR" altLang="en-US" b="1" dirty="0"/>
              <a:t>       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min, max</a:t>
            </a:r>
            <a:r>
              <a:rPr lang="ko-KR" altLang="en-US" sz="1400" dirty="0"/>
              <a:t>로 막대 바 숫자의 범위를 지정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datalist</a:t>
            </a:r>
            <a:r>
              <a:rPr lang="en-US" altLang="ko-KR" sz="1400" dirty="0"/>
              <a:t> </a:t>
            </a:r>
            <a:r>
              <a:rPr lang="ko-KR" altLang="en-US" sz="1400" dirty="0"/>
              <a:t>태그를 활용하여 눈금을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89" y="2371725"/>
            <a:ext cx="2876550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58493" y="1095875"/>
            <a:ext cx="4039612" cy="1113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type="number"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min, max</a:t>
            </a:r>
            <a:r>
              <a:rPr lang="ko-KR" altLang="en-US" sz="1400" dirty="0"/>
              <a:t>를 이용하여 숫자의 범위를 지정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step</a:t>
            </a:r>
            <a:r>
              <a:rPr lang="ko-KR" altLang="en-US" sz="1400" dirty="0"/>
              <a:t>을 이용하여 얼만큼 씩 올리거나 내릴지 지정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C2DF46-456C-04DD-2523-4F793810E9E2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6006517" y="3071104"/>
            <a:ext cx="2254972" cy="7562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A096B-E9C6-B62A-CBF5-DB3483938305}"/>
              </a:ext>
            </a:extLst>
          </p:cNvPr>
          <p:cNvSpPr/>
          <p:nvPr/>
        </p:nvSpPr>
        <p:spPr>
          <a:xfrm>
            <a:off x="8261489" y="3679878"/>
            <a:ext cx="2436616" cy="2949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B216C3-3C7B-80EF-43A4-03372EA0921F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6291743" y="4217470"/>
            <a:ext cx="1969746" cy="792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170C13-04F8-543E-1A1A-549E95B23EF4}"/>
              </a:ext>
            </a:extLst>
          </p:cNvPr>
          <p:cNvSpPr/>
          <p:nvPr/>
        </p:nvSpPr>
        <p:spPr>
          <a:xfrm>
            <a:off x="8261489" y="4073713"/>
            <a:ext cx="2654730" cy="3033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09342B-03F5-1283-7BE3-DCA49904CDE8}"/>
              </a:ext>
            </a:extLst>
          </p:cNvPr>
          <p:cNvSpPr/>
          <p:nvPr/>
        </p:nvSpPr>
        <p:spPr>
          <a:xfrm>
            <a:off x="749595" y="2827417"/>
            <a:ext cx="5256922" cy="4873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D8580D-A793-21D9-51F2-BA91151123CC}"/>
              </a:ext>
            </a:extLst>
          </p:cNvPr>
          <p:cNvSpPr/>
          <p:nvPr/>
        </p:nvSpPr>
        <p:spPr>
          <a:xfrm>
            <a:off x="749595" y="3454167"/>
            <a:ext cx="5542148" cy="15266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8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grouping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0"/>
            <a:ext cx="4971010" cy="418795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77592" cy="41857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폼 입력 그룹으로 묶기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회원 정보를 입력해주세요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&lt;</a:t>
            </a:r>
            <a:r>
              <a:rPr lang="en-US" altLang="ko-KR" sz="1400" dirty="0" err="1"/>
              <a:t>fieldset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&lt;legend&gt;</a:t>
            </a:r>
            <a:r>
              <a:rPr lang="ko-KR" altLang="en-US" sz="1400" dirty="0"/>
              <a:t>회원정보</a:t>
            </a:r>
            <a:r>
              <a:rPr lang="en-US" altLang="ko-KR" sz="1400" dirty="0"/>
              <a:t>&lt;/legend&gt;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이메일   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</a:rPr>
              <a:t>;&amp;</a:t>
            </a:r>
            <a:r>
              <a:rPr lang="en-US" altLang="ko-KR" sz="1400" dirty="0" err="1">
                <a:solidFill>
                  <a:srgbClr val="FF0000"/>
                </a:solidFill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&lt;input type="email"&gt;&lt;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전화번호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홈페이지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        &lt;/</a:t>
            </a:r>
            <a:r>
              <a:rPr lang="en-US" altLang="ko-KR" sz="1400" dirty="0" err="1"/>
              <a:t>fieldset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&lt;small&gt;</a:t>
            </a:r>
            <a:r>
              <a:rPr lang="ko-KR" altLang="en-US" sz="1400" dirty="0"/>
              <a:t>질문 </a:t>
            </a:r>
            <a:r>
              <a:rPr lang="en-US" altLang="ko-KR" sz="1400" dirty="0"/>
              <a:t>: Tel. 010-111-1111&lt;/small&gt;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95999" y="3880865"/>
            <a:ext cx="4088235" cy="15293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/>
              <a:t>fieldset</a:t>
            </a:r>
            <a:r>
              <a:rPr lang="en-US" altLang="ko-KR" b="1" dirty="0"/>
              <a:t>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html </a:t>
            </a:r>
            <a:r>
              <a:rPr lang="ko-KR" altLang="en-US" sz="1400" dirty="0"/>
              <a:t>양식 속에서 그룹을 만들 수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legend </a:t>
            </a:r>
            <a:r>
              <a:rPr lang="ko-KR" altLang="en-US" sz="1800" b="1" dirty="0"/>
              <a:t>태그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범례라는 뜻으로</a:t>
            </a:r>
            <a:r>
              <a:rPr lang="en-US" altLang="ko-KR" sz="1400" dirty="0"/>
              <a:t>, </a:t>
            </a:r>
            <a:r>
              <a:rPr lang="ko-KR" altLang="en-US" sz="1400" dirty="0"/>
              <a:t>그룹에 대한 설명을 제공한다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67" y="882440"/>
            <a:ext cx="2847975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96000" y="5642997"/>
            <a:ext cx="203385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는 한칸띄어쓰기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1CC112-5CE4-A074-4547-F0187F4CD40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974672" y="2771881"/>
            <a:ext cx="1172893" cy="7223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DF3005-F528-6B8D-116D-D89C6217F193}"/>
              </a:ext>
            </a:extLst>
          </p:cNvPr>
          <p:cNvSpPr/>
          <p:nvPr/>
        </p:nvSpPr>
        <p:spPr>
          <a:xfrm>
            <a:off x="6147565" y="2221339"/>
            <a:ext cx="2847974" cy="11010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99BE9A-984D-0AC0-DEC4-EA766EF18910}"/>
              </a:ext>
            </a:extLst>
          </p:cNvPr>
          <p:cNvSpPr/>
          <p:nvPr/>
        </p:nvSpPr>
        <p:spPr>
          <a:xfrm>
            <a:off x="753178" y="2852702"/>
            <a:ext cx="4221494" cy="12830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7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placeholder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727469" cy="440340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561216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형식을 가진 텍스트 입력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회원 정보를 입력해주세요</a:t>
            </a:r>
            <a:r>
              <a:rPr lang="en-US" altLang="ko-KR" sz="1400" dirty="0"/>
              <a:t>.&lt;/h3&gt;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email : &lt;input type="email" placeholder="</a:t>
            </a:r>
            <a:r>
              <a:rPr lang="en-US" altLang="ko-KR" sz="1400" dirty="0" err="1"/>
              <a:t>id@host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홈페이지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 placeholder="http://"&gt;&lt;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전화번호 </a:t>
            </a:r>
            <a:r>
              <a:rPr lang="en-US" altLang="ko-KR" sz="1400" dirty="0"/>
              <a:t>: &lt;input type="</a:t>
            </a:r>
            <a:r>
              <a:rPr lang="en-US" altLang="ko-KR" sz="1400" dirty="0" err="1"/>
              <a:t>tel</a:t>
            </a:r>
            <a:r>
              <a:rPr lang="en-US" altLang="ko-KR" sz="1400" dirty="0"/>
              <a:t>" placeholder="010-1234-5678"&gt;</a:t>
            </a:r>
          </a:p>
          <a:p>
            <a:r>
              <a:rPr lang="en-US" altLang="ko-KR" sz="1400" dirty="0"/>
              <a:t>                    &lt;input type="submit" value="</a:t>
            </a:r>
            <a:r>
              <a:rPr lang="ko-KR" altLang="en-US" sz="1400" dirty="0"/>
              <a:t>제출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 err="1"/>
              <a:t>검색어</a:t>
            </a:r>
            <a:r>
              <a:rPr lang="ko-KR" altLang="en-US" sz="1400" dirty="0"/>
              <a:t> </a:t>
            </a:r>
            <a:r>
              <a:rPr lang="en-US" altLang="ko-KR" sz="1400" dirty="0"/>
              <a:t>: &lt;input type="search" placeholder="</a:t>
            </a:r>
            <a:r>
              <a:rPr lang="ko-KR" altLang="en-US" sz="1400" dirty="0" err="1"/>
              <a:t>검색어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&lt;input type="button" value="</a:t>
            </a:r>
            <a:r>
              <a:rPr lang="ko-KR" altLang="en-US" sz="1400" dirty="0"/>
              <a:t>찾기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34810" y="3514527"/>
            <a:ext cx="3240761" cy="1113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placeholder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텍스트 입력창에 간략한 설명이 나옴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텍스트박스를 클릭하면 설명은 사라짐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77" y="882440"/>
            <a:ext cx="2485311" cy="2485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91" y="881303"/>
            <a:ext cx="3314204" cy="1038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F5CF7-E403-B12A-745A-BEEE79A2AA18}"/>
              </a:ext>
            </a:extLst>
          </p:cNvPr>
          <p:cNvSpPr txBox="1"/>
          <p:nvPr/>
        </p:nvSpPr>
        <p:spPr>
          <a:xfrm>
            <a:off x="6034810" y="4756491"/>
            <a:ext cx="4735335" cy="14370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type </a:t>
            </a:r>
            <a:r>
              <a:rPr lang="ko-KR" altLang="en-US" b="1" dirty="0"/>
              <a:t>종류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email : </a:t>
            </a:r>
            <a:r>
              <a:rPr lang="ko-KR" altLang="en-US" sz="1400" dirty="0"/>
              <a:t>이메일 타입 입력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@</a:t>
            </a:r>
            <a:r>
              <a:rPr lang="ko-KR" altLang="en-US" sz="1400" dirty="0"/>
              <a:t>를 쓰지 않으면 오류 출력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주소를 입력 받는 창</a:t>
            </a:r>
            <a:r>
              <a:rPr lang="en-US" altLang="ko-KR" sz="1400" dirty="0"/>
              <a:t>, http://</a:t>
            </a:r>
            <a:r>
              <a:rPr lang="ko-KR" altLang="en-US" sz="1400" dirty="0"/>
              <a:t>가 없으면 오류 출력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tel</a:t>
            </a:r>
            <a:r>
              <a:rPr lang="en-US" altLang="ko-KR" sz="1400" dirty="0"/>
              <a:t> : </a:t>
            </a:r>
            <a:r>
              <a:rPr lang="ko-KR" altLang="en-US" sz="1400" dirty="0"/>
              <a:t>전화번호 양식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822B3-CDF8-92C7-A447-4CCDAC97CD76}"/>
              </a:ext>
            </a:extLst>
          </p:cNvPr>
          <p:cNvSpPr txBox="1"/>
          <p:nvPr/>
        </p:nvSpPr>
        <p:spPr>
          <a:xfrm>
            <a:off x="9275571" y="2070113"/>
            <a:ext cx="1940510" cy="3348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ko-KR" altLang="en-US" sz="1200" dirty="0"/>
              <a:t>가 없어서 오류가 발생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8941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button2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727469" cy="526517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77592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버튼이 있는 입력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버튼을 만들자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&lt;table&gt;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&gt;&lt;td&gt;&lt;input type="button" value="1"&gt;&amp;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    &lt;td&gt;&lt;input type="button" value="2"&gt;&amp;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    &lt;td&gt;&lt;input type="button" value="3"&gt;&lt;/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&gt;&lt;td&gt;&lt;input type="button" value="4"&gt;&amp;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    &lt;td&gt;&lt;input type="button" value="5"&gt;&amp;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    &lt;td&gt;&lt;input type="button" value="6"&gt;&lt;/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&gt;&lt;td&gt;&lt;input type="button" value="7"&gt;&amp;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    &lt;td&gt;&lt;input type="button" value="8"&gt;&amp;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    &lt;td&gt;&lt;input type="button" value="9"&gt;&lt;/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              </a:t>
            </a:r>
          </a:p>
          <a:p>
            <a:r>
              <a:rPr lang="en-US" altLang="ko-KR" sz="1400" dirty="0"/>
              <a:t>        &lt;/table&gt;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68" y="1573693"/>
            <a:ext cx="1704975" cy="23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37512" y="4296787"/>
            <a:ext cx="4084167" cy="5539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버튼사이의 간격은 여러 개의 행 중에서 </a:t>
            </a:r>
            <a:endParaRPr lang="en-US" altLang="ko-KR" sz="1400" dirty="0"/>
          </a:p>
          <a:p>
            <a:r>
              <a:rPr lang="ko-KR" altLang="en-US" sz="1400" dirty="0"/>
              <a:t>   한 행의 간격만 바꿔도 모든 행에 적용된다</a:t>
            </a:r>
            <a:r>
              <a:rPr lang="en-US" altLang="ko-KR" sz="1400" dirty="0"/>
              <a:t>. </a:t>
            </a:r>
            <a:r>
              <a:rPr lang="en-US" altLang="ko-KR" sz="1600" dirty="0"/>
              <a:t>※</a:t>
            </a:r>
            <a:r>
              <a:rPr lang="ko-KR" alt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389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688BDFE-3DC0-A7C5-DC71-E3ECA6B8741E}"/>
              </a:ext>
            </a:extLst>
          </p:cNvPr>
          <p:cNvSpPr/>
          <p:nvPr/>
        </p:nvSpPr>
        <p:spPr>
          <a:xfrm>
            <a:off x="7273254" y="882439"/>
            <a:ext cx="4752491" cy="54400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figure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8"/>
            <a:ext cx="7041415" cy="544009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6875160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&lt;!DOCTYPE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&lt;html&gt;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&lt;head&gt;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&lt;meta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charset="UTF-8"&gt;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웹 브라우저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&lt;/title&gt;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&lt;/head&gt;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&lt;body&gt;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&lt;h3&gt;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웹 브라우저 소개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&lt;/h3&gt;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&lt;table&gt;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&lt;tr&gt;&lt;td&gt;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&lt;div&gt;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        브라우저라고 불리기도 하는 웹 브라우저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(web Browser)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사용자에게 웹 서버 컴퓨터에 접속하고 웹 페이지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이미지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동영상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음악 등 다양한 데이터 다운받아 보여주는 소프트웨어이다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&lt;strong&gt;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그림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1-2&lt;/strong&gt;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 대표적인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Chrome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웹 브라우저를 보여준다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&lt;/div&gt;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&lt;figure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id="1-2"&gt;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="media/chrome.png"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width="200"&gt;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figcaption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그림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1-2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구글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Chrome&lt;/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figcaption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&lt;/figure&gt;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&lt;/td&gt;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&lt;/tr&gt;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F0333-5F45-D9D5-F31D-A05EDA270F41}"/>
              </a:ext>
            </a:extLst>
          </p:cNvPr>
          <p:cNvSpPr txBox="1"/>
          <p:nvPr/>
        </p:nvSpPr>
        <p:spPr>
          <a:xfrm>
            <a:off x="7439506" y="884636"/>
            <a:ext cx="4319319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&lt;div&gt;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웹 페이지는 브라우저에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HTML5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문서임을 알리기 위해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&lt;strong&gt;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그림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1-3&lt;/strong&gt;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과 같은 코드를 첫 라인에 삽입하여야 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&lt;/div&gt;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&lt;/td&gt;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&lt;figure id="1-3"&gt;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&lt;code&gt;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    &lt;strong&gt;&amp;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;!doctype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html&amp;gt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;&lt;/strong&gt;&lt;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    &amp;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lt;html&amp;gt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    ...&lt;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    &amp;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html&amp;gt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&lt;/code&gt;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figcaption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그림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1-3 HTML5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 구성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figcaption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    &lt;/figure&gt;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    &lt;/td&gt;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&lt;/table&gt; &lt;/body&gt; 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26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8" y="1527616"/>
            <a:ext cx="5900847" cy="3802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figure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3F371A-78CD-829E-15D1-456C1C0B1346}"/>
              </a:ext>
            </a:extLst>
          </p:cNvPr>
          <p:cNvSpPr/>
          <p:nvPr/>
        </p:nvSpPr>
        <p:spPr>
          <a:xfrm>
            <a:off x="5101395" y="5046161"/>
            <a:ext cx="1540473" cy="167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27">
            <a:extLst>
              <a:ext uri="{FF2B5EF4-FFF2-40B4-BE49-F238E27FC236}">
                <a16:creationId xmlns:a16="http://schemas.microsoft.com/office/drawing/2014/main" id="{C83D0621-A71E-7872-9EBF-AA42D3651DC5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6641868" y="3640121"/>
            <a:ext cx="523179" cy="148980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5DFC92-AE0C-62D8-A4C6-E599289D4E5F}"/>
              </a:ext>
            </a:extLst>
          </p:cNvPr>
          <p:cNvSpPr/>
          <p:nvPr/>
        </p:nvSpPr>
        <p:spPr>
          <a:xfrm>
            <a:off x="5101395" y="4010614"/>
            <a:ext cx="1540473" cy="167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27">
            <a:extLst>
              <a:ext uri="{FF2B5EF4-FFF2-40B4-BE49-F238E27FC236}">
                <a16:creationId xmlns:a16="http://schemas.microsoft.com/office/drawing/2014/main" id="{AC1F6DBA-39E6-8DB3-FFD3-5A11FE9D85F9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6641868" y="3640121"/>
            <a:ext cx="523179" cy="45425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4A222F-7A1E-C962-D0AB-49447E73647B}"/>
              </a:ext>
            </a:extLst>
          </p:cNvPr>
          <p:cNvSpPr txBox="1"/>
          <p:nvPr/>
        </p:nvSpPr>
        <p:spPr>
          <a:xfrm>
            <a:off x="7165047" y="3290923"/>
            <a:ext cx="2390598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figcaption</a:t>
            </a:r>
            <a:r>
              <a:rPr lang="en-US" altLang="ko-KR" sz="1400" dirty="0"/>
              <a:t> </a:t>
            </a:r>
            <a:r>
              <a:rPr lang="ko-KR" altLang="en-US" sz="1400" dirty="0"/>
              <a:t>태그를 이용하여 </a:t>
            </a:r>
            <a:r>
              <a:rPr lang="en-US" altLang="ko-KR" sz="1400" dirty="0"/>
              <a:t>figure</a:t>
            </a:r>
            <a:r>
              <a:rPr lang="ko-KR" altLang="en-US" sz="1400" dirty="0"/>
              <a:t>요소의 캡션을 정의 </a:t>
            </a:r>
            <a:endParaRPr lang="en-US" altLang="ko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BF496C-C4CC-B142-A462-92D6357E08C4}"/>
              </a:ext>
            </a:extLst>
          </p:cNvPr>
          <p:cNvSpPr/>
          <p:nvPr/>
        </p:nvSpPr>
        <p:spPr>
          <a:xfrm>
            <a:off x="5101394" y="4381838"/>
            <a:ext cx="1540473" cy="6391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A94EA-6F3B-5E8D-3607-80E5FF372D72}"/>
              </a:ext>
            </a:extLst>
          </p:cNvPr>
          <p:cNvSpPr txBox="1"/>
          <p:nvPr/>
        </p:nvSpPr>
        <p:spPr>
          <a:xfrm>
            <a:off x="7165047" y="4355915"/>
            <a:ext cx="4165253" cy="6983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 </a:t>
            </a:r>
            <a:r>
              <a:rPr lang="en-US" altLang="ko-KR" sz="1400" dirty="0"/>
              <a:t>code</a:t>
            </a:r>
            <a:r>
              <a:rPr lang="ko-KR" altLang="en-US" sz="1400" dirty="0"/>
              <a:t>태그 </a:t>
            </a:r>
            <a:r>
              <a:rPr lang="en-US" altLang="ko-KR" sz="1400" dirty="0"/>
              <a:t>: </a:t>
            </a:r>
            <a:r>
              <a:rPr lang="ko-KR" altLang="en-US" sz="1400" dirty="0"/>
              <a:t>코드 태그 내에 코드를 작성하더라도 코드로 인식하지 않고 단순 문자 작성으로 처리함</a:t>
            </a:r>
            <a:endParaRPr lang="en-US" altLang="ko-KR" sz="1400" dirty="0"/>
          </a:p>
        </p:txBody>
      </p:sp>
      <p:cxnSp>
        <p:nvCxnSpPr>
          <p:cNvPr id="50" name="꺾인 연결선 27">
            <a:extLst>
              <a:ext uri="{FF2B5EF4-FFF2-40B4-BE49-F238E27FC236}">
                <a16:creationId xmlns:a16="http://schemas.microsoft.com/office/drawing/2014/main" id="{928481FE-DEF7-88DB-B99B-F1C96DDC84CB}"/>
              </a:ext>
            </a:extLst>
          </p:cNvPr>
          <p:cNvCxnSpPr>
            <a:cxnSpLocks/>
            <a:stCxn id="28" idx="3"/>
            <a:endCxn id="49" idx="1"/>
          </p:cNvCxnSpPr>
          <p:nvPr/>
        </p:nvCxnSpPr>
        <p:spPr>
          <a:xfrm>
            <a:off x="6641867" y="4701416"/>
            <a:ext cx="523180" cy="369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8F25AF9-1C6A-6F35-A454-F53845E803EE}"/>
              </a:ext>
            </a:extLst>
          </p:cNvPr>
          <p:cNvSpPr txBox="1"/>
          <p:nvPr/>
        </p:nvSpPr>
        <p:spPr>
          <a:xfrm>
            <a:off x="7165047" y="1564859"/>
            <a:ext cx="3514722" cy="11190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figure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삽화나 다이어그램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사진 등과 같이 문서의 주요 흐름과는 독립적인 콘텐츠를 정의함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8428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568926" y="756688"/>
            <a:ext cx="7526449" cy="21356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CSS </a:t>
            </a:r>
            <a:r>
              <a:rPr lang="ko-KR" altLang="en-US" b="1" dirty="0"/>
              <a:t>스타일 시트 구성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 </a:t>
            </a:r>
            <a:r>
              <a:rPr lang="ko-KR" altLang="en-US" sz="1200" dirty="0" err="1"/>
              <a:t>셀렉터</a:t>
            </a:r>
            <a:r>
              <a:rPr lang="en-US" altLang="ko-KR" sz="1200" dirty="0"/>
              <a:t>     : css3 </a:t>
            </a:r>
            <a:r>
              <a:rPr lang="ko-KR" altLang="en-US" sz="1200" dirty="0"/>
              <a:t>스타일 시트를 </a:t>
            </a:r>
            <a:r>
              <a:rPr lang="en-US" altLang="ko-KR" sz="1200" dirty="0"/>
              <a:t>html</a:t>
            </a:r>
            <a:r>
              <a:rPr lang="ko-KR" altLang="en-US" sz="1200" dirty="0"/>
              <a:t>페이지에 적용하도록 </a:t>
            </a:r>
            <a:r>
              <a:rPr lang="ko-KR" altLang="en-US" sz="1200" dirty="0" err="1"/>
              <a:t>만든이름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 프로퍼티 </a:t>
            </a:r>
            <a:r>
              <a:rPr lang="en-US" altLang="ko-KR" sz="1200" dirty="0"/>
              <a:t>: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 </a:t>
            </a:r>
            <a:r>
              <a:rPr lang="ko-KR" altLang="en-US" sz="1200" dirty="0"/>
              <a:t>속성 이름</a:t>
            </a:r>
            <a:r>
              <a:rPr lang="en-US" altLang="ko-KR" sz="1200" dirty="0"/>
              <a:t>. </a:t>
            </a:r>
            <a:r>
              <a:rPr lang="ko-KR" altLang="en-US" sz="1200" dirty="0"/>
              <a:t>약 </a:t>
            </a:r>
            <a:r>
              <a:rPr lang="en-US" altLang="ko-KR" sz="1200" dirty="0"/>
              <a:t>200</a:t>
            </a:r>
            <a:r>
              <a:rPr lang="ko-KR" altLang="en-US" sz="1200" dirty="0"/>
              <a:t>개 정의 </a:t>
            </a:r>
            <a:r>
              <a:rPr lang="ko-KR" altLang="en-US" sz="1200" dirty="0" err="1"/>
              <a:t>프로퍼티가</a:t>
            </a:r>
            <a:r>
              <a:rPr lang="ko-KR" altLang="en-US" sz="1200" dirty="0"/>
              <a:t> 있음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 값            </a:t>
            </a:r>
            <a:r>
              <a:rPr lang="en-US" altLang="ko-KR" sz="1200" dirty="0"/>
              <a:t>:  </a:t>
            </a:r>
            <a:r>
              <a:rPr lang="ko-KR" altLang="en-US" sz="1200" dirty="0" err="1"/>
              <a:t>프로퍼티의</a:t>
            </a:r>
            <a:r>
              <a:rPr lang="ko-KR" altLang="en-US" sz="1200" dirty="0"/>
              <a:t> 값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 </a:t>
            </a:r>
            <a:r>
              <a:rPr lang="ko-KR" altLang="en-US" sz="1200" dirty="0" err="1"/>
              <a:t>주석문</a:t>
            </a:r>
            <a:r>
              <a:rPr lang="ko-KR" altLang="en-US" sz="1200" dirty="0"/>
              <a:t>     </a:t>
            </a:r>
            <a:r>
              <a:rPr lang="en-US" altLang="ko-KR" sz="1200" dirty="0"/>
              <a:t>: </a:t>
            </a:r>
            <a:r>
              <a:rPr lang="ko-KR" altLang="en-US" sz="1200" dirty="0"/>
              <a:t>스타일 시트 내에 붙이는 설명문으로 </a:t>
            </a:r>
            <a:r>
              <a:rPr lang="en-US" altLang="ko-KR" sz="1200" dirty="0"/>
              <a:t>/* … */ </a:t>
            </a:r>
            <a:r>
              <a:rPr lang="ko-KR" altLang="en-US" sz="1200" dirty="0"/>
              <a:t>여러 줄</a:t>
            </a:r>
            <a:r>
              <a:rPr lang="en-US" altLang="ko-KR" sz="1200" dirty="0"/>
              <a:t>, </a:t>
            </a:r>
            <a:r>
              <a:rPr lang="ko-KR" altLang="en-US" sz="1200" dirty="0"/>
              <a:t>아무 위치에나 사용 가능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ex) span { color : blue; font-size : 20px; } /*span </a:t>
            </a:r>
            <a:r>
              <a:rPr lang="ko-KR" altLang="en-US" sz="1200" dirty="0"/>
              <a:t>태그 스타일 선언</a:t>
            </a:r>
            <a:r>
              <a:rPr lang="en-US" altLang="ko-KR" sz="1200" dirty="0"/>
              <a:t>*/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</a:t>
            </a:r>
            <a:r>
              <a:rPr lang="ko-KR" altLang="en-US" sz="1050" dirty="0" err="1"/>
              <a:t>셀렉터</a:t>
            </a:r>
            <a:r>
              <a:rPr lang="ko-KR" altLang="en-US" sz="1050" dirty="0"/>
              <a:t> 프로퍼티   값    프로퍼티        값                      </a:t>
            </a:r>
            <a:r>
              <a:rPr lang="ko-KR" altLang="en-US" sz="1050" dirty="0" err="1"/>
              <a:t>주석문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4503-CA97-DECD-8516-299246247B5C}"/>
              </a:ext>
            </a:extLst>
          </p:cNvPr>
          <p:cNvSpPr txBox="1"/>
          <p:nvPr/>
        </p:nvSpPr>
        <p:spPr>
          <a:xfrm>
            <a:off x="568927" y="3042838"/>
            <a:ext cx="6847070" cy="3243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CSS </a:t>
            </a:r>
            <a:r>
              <a:rPr lang="ko-KR" altLang="en-US" b="1" dirty="0"/>
              <a:t>스타일 태그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[</a:t>
            </a:r>
            <a:r>
              <a:rPr lang="ko-KR" altLang="en-US" sz="1200" b="1" dirty="0"/>
              <a:t>내부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스타일 시트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1. &lt;head&gt; </a:t>
            </a:r>
            <a:r>
              <a:rPr lang="ko-KR" altLang="en-US" sz="1200" dirty="0"/>
              <a:t>사이에 </a:t>
            </a:r>
            <a:r>
              <a:rPr lang="en-US" altLang="ko-KR" sz="1200" dirty="0"/>
              <a:t>&lt;style&gt;</a:t>
            </a:r>
            <a:r>
              <a:rPr lang="ko-KR" altLang="en-US" sz="1200" dirty="0"/>
              <a:t> 사이에 작성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Ex) &lt;head&gt;&lt;style&gt;Body{background-color : </a:t>
            </a:r>
            <a:r>
              <a:rPr lang="en-US" altLang="ko-KR" sz="1200" dirty="0" err="1"/>
              <a:t>mistyrose</a:t>
            </a:r>
            <a:r>
              <a:rPr lang="en-US" altLang="ko-KR" sz="1200" dirty="0"/>
              <a:t>;}&lt;/style&gt;&lt;/head&gt;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2. Html body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내에 글자 태그 속성에 직접 작성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Ex) &lt;</a:t>
            </a:r>
            <a:r>
              <a:rPr lang="en-US" altLang="ko-KR" sz="1200" dirty="0" err="1"/>
              <a:t>em</a:t>
            </a:r>
            <a:r>
              <a:rPr lang="en-US" altLang="ko-KR" sz="1200" dirty="0"/>
              <a:t> style = “font-size:25px”&gt;</a:t>
            </a:r>
            <a:r>
              <a:rPr lang="ko-KR" altLang="en-US" sz="1200" dirty="0"/>
              <a:t>상속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em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[</a:t>
            </a:r>
            <a:r>
              <a:rPr lang="ko-KR" altLang="en-US" sz="1200" b="1" dirty="0"/>
              <a:t>외부 스타일 시트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1. &lt;link&gt;</a:t>
            </a:r>
            <a:r>
              <a:rPr lang="ko-KR" altLang="en-US" sz="1200" dirty="0"/>
              <a:t>태그 이용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Ex) &lt;link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=“mystyle.css” type=“text/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”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=“stylesheet”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2. @import </a:t>
            </a:r>
            <a:r>
              <a:rPr lang="ko-KR" altLang="en-US" sz="1200" dirty="0"/>
              <a:t>이용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Ex) @import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(mystyle.css); ()</a:t>
            </a:r>
            <a:r>
              <a:rPr lang="ko-KR" altLang="en-US" sz="1200" dirty="0"/>
              <a:t>안에 </a:t>
            </a:r>
            <a:r>
              <a:rPr lang="en-US" altLang="ko-KR" sz="1200" dirty="0"/>
              <a:t>“”</a:t>
            </a:r>
            <a:r>
              <a:rPr lang="ko-KR" altLang="en-US" sz="1200" dirty="0"/>
              <a:t>가능</a:t>
            </a:r>
            <a:endParaRPr lang="en-US" altLang="ko-KR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E8EB1D-0EFB-9D61-AB0C-39FF66821D15}"/>
              </a:ext>
            </a:extLst>
          </p:cNvPr>
          <p:cNvCxnSpPr>
            <a:cxnSpLocks/>
          </p:cNvCxnSpPr>
          <p:nvPr/>
        </p:nvCxnSpPr>
        <p:spPr>
          <a:xfrm>
            <a:off x="1087199" y="2609497"/>
            <a:ext cx="3833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86E575-9D5B-C865-75B4-556725B52A5B}"/>
              </a:ext>
            </a:extLst>
          </p:cNvPr>
          <p:cNvCxnSpPr>
            <a:cxnSpLocks/>
          </p:cNvCxnSpPr>
          <p:nvPr/>
        </p:nvCxnSpPr>
        <p:spPr>
          <a:xfrm flipV="1">
            <a:off x="1558381" y="2609497"/>
            <a:ext cx="348361" cy="13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5BB848-13D9-E6A7-C36B-47AF17F43DAB}"/>
              </a:ext>
            </a:extLst>
          </p:cNvPr>
          <p:cNvCxnSpPr>
            <a:cxnSpLocks/>
          </p:cNvCxnSpPr>
          <p:nvPr/>
        </p:nvCxnSpPr>
        <p:spPr>
          <a:xfrm>
            <a:off x="2046341" y="2609497"/>
            <a:ext cx="2798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4FC91B-070E-CA48-B3FB-7120CB183BE7}"/>
              </a:ext>
            </a:extLst>
          </p:cNvPr>
          <p:cNvCxnSpPr>
            <a:cxnSpLocks/>
          </p:cNvCxnSpPr>
          <p:nvPr/>
        </p:nvCxnSpPr>
        <p:spPr>
          <a:xfrm>
            <a:off x="2390291" y="2609497"/>
            <a:ext cx="640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4C5EF06-C4B7-13AA-1C53-F8A1DBCFE2B2}"/>
              </a:ext>
            </a:extLst>
          </p:cNvPr>
          <p:cNvCxnSpPr>
            <a:cxnSpLocks/>
          </p:cNvCxnSpPr>
          <p:nvPr/>
        </p:nvCxnSpPr>
        <p:spPr>
          <a:xfrm>
            <a:off x="3103354" y="2609497"/>
            <a:ext cx="4250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F406F84-3949-BC89-5A6B-211EAF35E7A9}"/>
              </a:ext>
            </a:extLst>
          </p:cNvPr>
          <p:cNvCxnSpPr>
            <a:cxnSpLocks/>
          </p:cNvCxnSpPr>
          <p:nvPr/>
        </p:nvCxnSpPr>
        <p:spPr>
          <a:xfrm>
            <a:off x="3608905" y="2609497"/>
            <a:ext cx="1737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3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0"/>
            <a:ext cx="5210078" cy="375487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77592" cy="37548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스타일 없는 웹 페이지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body{background-color: </a:t>
            </a:r>
            <a:r>
              <a:rPr lang="en-US" altLang="ko-KR" sz="1400" dirty="0" err="1"/>
              <a:t>mistyrose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    h3{color: purple;}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{border: 5px solid </a:t>
            </a:r>
            <a:r>
              <a:rPr lang="en-US" altLang="ko-KR" sz="1400" dirty="0" err="1"/>
              <a:t>yellowgreen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    span{color: blue; font-size: 20px;}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&lt;h3&gt;CSS </a:t>
            </a:r>
            <a:r>
              <a:rPr lang="ko-KR" altLang="en-US" sz="1400" dirty="0"/>
              <a:t>스타일 맛보기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&lt;p&gt;</a:t>
            </a:r>
            <a:r>
              <a:rPr lang="ko-KR" altLang="en-US" sz="1400" dirty="0"/>
              <a:t>나는 </a:t>
            </a:r>
            <a:r>
              <a:rPr lang="en-US" altLang="ko-KR" sz="1400" dirty="0"/>
              <a:t>&lt;span&gt;</a:t>
            </a:r>
            <a:r>
              <a:rPr lang="ko-KR" altLang="en-US" sz="1400" dirty="0"/>
              <a:t>웹 프로그래밍</a:t>
            </a:r>
            <a:r>
              <a:rPr lang="en-US" altLang="ko-KR" sz="1400" dirty="0"/>
              <a:t>&lt;/span&gt;</a:t>
            </a:r>
            <a:r>
              <a:rPr lang="ko-KR" altLang="en-US" sz="1400" dirty="0"/>
              <a:t>을 좋아합니다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01" y="1171950"/>
            <a:ext cx="2905125" cy="195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72" y="1147401"/>
            <a:ext cx="2589396" cy="1977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E30BD31-EB87-1435-3B0F-2CB9397BEFB1}"/>
              </a:ext>
            </a:extLst>
          </p:cNvPr>
          <p:cNvSpPr/>
          <p:nvPr/>
        </p:nvSpPr>
        <p:spPr>
          <a:xfrm>
            <a:off x="8246378" y="2043405"/>
            <a:ext cx="539100" cy="24326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C8FDC-402B-368F-95E2-D888EDFDEEC3}"/>
              </a:ext>
            </a:extLst>
          </p:cNvPr>
          <p:cNvSpPr/>
          <p:nvPr/>
        </p:nvSpPr>
        <p:spPr>
          <a:xfrm>
            <a:off x="604896" y="1801792"/>
            <a:ext cx="3203706" cy="12601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27">
            <a:extLst>
              <a:ext uri="{FF2B5EF4-FFF2-40B4-BE49-F238E27FC236}">
                <a16:creationId xmlns:a16="http://schemas.microsoft.com/office/drawing/2014/main" id="{3F87C413-C4C1-7057-0680-E414256D206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808602" y="2431887"/>
            <a:ext cx="3215241" cy="1921088"/>
          </a:xfrm>
          <a:prstGeom prst="bentConnector3">
            <a:avLst>
              <a:gd name="adj1" fmla="val 5156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EC1037-FA05-2C19-8AEC-1BD999E79EDC}"/>
              </a:ext>
            </a:extLst>
          </p:cNvPr>
          <p:cNvSpPr txBox="1"/>
          <p:nvPr/>
        </p:nvSpPr>
        <p:spPr>
          <a:xfrm>
            <a:off x="7023843" y="3680611"/>
            <a:ext cx="2984169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body</a:t>
            </a:r>
            <a:r>
              <a:rPr lang="ko-KR" altLang="en-US" sz="1400" dirty="0"/>
              <a:t> 태그의 배경색을 변경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h3 </a:t>
            </a:r>
            <a:r>
              <a:rPr lang="ko-KR" altLang="en-US" sz="1400" dirty="0"/>
              <a:t>태그의 글자색을 변경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hr</a:t>
            </a:r>
            <a:r>
              <a:rPr lang="en-US" altLang="ko-KR" sz="1400" dirty="0"/>
              <a:t> </a:t>
            </a:r>
            <a:r>
              <a:rPr lang="ko-KR" altLang="en-US" sz="1400" dirty="0"/>
              <a:t>태그의 선 굵기</a:t>
            </a:r>
            <a:r>
              <a:rPr lang="en-US" altLang="ko-KR" sz="1400" dirty="0"/>
              <a:t>, </a:t>
            </a:r>
            <a:r>
              <a:rPr lang="ko-KR" altLang="en-US" sz="1400" dirty="0"/>
              <a:t>모양</a:t>
            </a:r>
            <a:r>
              <a:rPr lang="en-US" altLang="ko-KR" sz="1400" dirty="0"/>
              <a:t>, </a:t>
            </a:r>
            <a:r>
              <a:rPr lang="ko-KR" altLang="en-US" sz="1400" dirty="0"/>
              <a:t>색을 변경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span </a:t>
            </a:r>
            <a:r>
              <a:rPr lang="ko-KR" altLang="en-US" sz="1400" dirty="0"/>
              <a:t>태그의 색</a:t>
            </a:r>
            <a:r>
              <a:rPr lang="en-US" altLang="ko-KR" sz="1400" dirty="0"/>
              <a:t>, </a:t>
            </a:r>
            <a:r>
              <a:rPr lang="ko-KR" altLang="en-US" sz="1400" dirty="0"/>
              <a:t>글자 크기를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58CBE-2113-FDBB-3BEE-43E6B147604C}"/>
              </a:ext>
            </a:extLst>
          </p:cNvPr>
          <p:cNvSpPr txBox="1"/>
          <p:nvPr/>
        </p:nvSpPr>
        <p:spPr>
          <a:xfrm>
            <a:off x="5976819" y="3191127"/>
            <a:ext cx="182750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[style </a:t>
            </a:r>
            <a:r>
              <a:rPr lang="ko-KR" altLang="en-US" sz="1400" dirty="0"/>
              <a:t>태그가 없을 때</a:t>
            </a:r>
            <a:r>
              <a:rPr lang="en-US" altLang="ko-KR" sz="1400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739C4F-A6DF-5EFD-4D45-E3988D03D4B3}"/>
              </a:ext>
            </a:extLst>
          </p:cNvPr>
          <p:cNvSpPr txBox="1"/>
          <p:nvPr/>
        </p:nvSpPr>
        <p:spPr>
          <a:xfrm>
            <a:off x="9383012" y="3141371"/>
            <a:ext cx="182750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[style </a:t>
            </a:r>
            <a:r>
              <a:rPr lang="ko-KR" altLang="en-US" sz="1400" dirty="0"/>
              <a:t>태그가 있을 때</a:t>
            </a:r>
            <a:r>
              <a:rPr lang="en-US" altLang="ko-KR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0848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568926" y="773466"/>
            <a:ext cx="7241223" cy="22191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notokr"/>
              </a:rPr>
              <a:t>form </a:t>
            </a:r>
            <a:r>
              <a:rPr lang="ko-KR" altLang="en-US" sz="2000" b="1" i="0" dirty="0">
                <a:effectLst/>
                <a:latin typeface="notokr"/>
              </a:rPr>
              <a:t>태그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1400" b="0" i="0" dirty="0">
                <a:effectLst/>
                <a:latin typeface="notokr"/>
              </a:rPr>
              <a:t>form </a:t>
            </a:r>
            <a:r>
              <a:rPr lang="ko-KR" altLang="en-US" sz="1400" b="0" i="0" dirty="0">
                <a:effectLst/>
                <a:latin typeface="notokr"/>
              </a:rPr>
              <a:t>태그를 사용하여 사용자로부터 입력을 받음</a:t>
            </a:r>
            <a:r>
              <a:rPr lang="en-US" altLang="ko-KR" sz="1400" b="0" i="0" dirty="0">
                <a:effectLst/>
                <a:latin typeface="notokr"/>
              </a:rPr>
              <a:t>,</a:t>
            </a:r>
            <a:r>
              <a:rPr lang="en-US" altLang="ko-KR" sz="1400" dirty="0">
                <a:latin typeface="notokr"/>
              </a:rPr>
              <a:t> </a:t>
            </a:r>
            <a:r>
              <a:rPr lang="ko-KR" altLang="en-US" sz="1400" b="0" i="0" dirty="0">
                <a:effectLst/>
                <a:latin typeface="notokr"/>
              </a:rPr>
              <a:t>입력한 데이터를 서버로 보낼 때 사용</a:t>
            </a:r>
            <a:endParaRPr lang="en-US" altLang="ko-KR" sz="1400" b="0" i="0" dirty="0">
              <a:effectLst/>
              <a:latin typeface="notok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name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속성   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이름지정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action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속성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데이터를 처리할 웹 서버 응용프로그램의 이름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method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속성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데이터를 웹 서버로 전송하는 형식</a:t>
            </a:r>
          </a:p>
          <a:p>
            <a:pPr algn="l" latinLnBrk="1">
              <a:lnSpc>
                <a:spcPct val="150000"/>
              </a:lnSpc>
            </a:pPr>
            <a:endParaRPr lang="ko-KR" altLang="en-US" sz="1800" b="0" i="0" dirty="0">
              <a:effectLst/>
              <a:latin typeface="notok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4503-CA97-DECD-8516-299246247B5C}"/>
              </a:ext>
            </a:extLst>
          </p:cNvPr>
          <p:cNvSpPr txBox="1"/>
          <p:nvPr/>
        </p:nvSpPr>
        <p:spPr>
          <a:xfrm>
            <a:off x="568926" y="2632835"/>
            <a:ext cx="6847070" cy="37043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effectLst/>
                <a:latin typeface="Consolas" panose="020B0609020204030204" pitchFamily="49" charset="0"/>
              </a:rPr>
              <a:t>대표적인 전송 방</a:t>
            </a:r>
            <a:r>
              <a:rPr lang="ko-KR" altLang="en-US" b="1" dirty="0">
                <a:latin typeface="Consolas" panose="020B0609020204030204" pitchFamily="49" charset="0"/>
              </a:rPr>
              <a:t>식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i="0" dirty="0">
                <a:solidFill>
                  <a:srgbClr val="575757"/>
                </a:solidFill>
                <a:effectLst/>
                <a:latin typeface="notokr"/>
              </a:rPr>
              <a:t>GET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latin typeface="notokr"/>
              </a:rPr>
              <a:t>방식 </a:t>
            </a:r>
            <a:endParaRPr lang="en-US" altLang="ko-KR" sz="1400" b="1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주소에 데이터를 추가하여 전달하는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데이터가 주소 입력창에 그대로 나타남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전송할 수 있는 데이터의 크기가 제한적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크기가 작고 중요도가 낮은 정보를 보낼 때 사용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1400" b="1" i="0" dirty="0">
                <a:solidFill>
                  <a:srgbClr val="575757"/>
                </a:solidFill>
                <a:effectLst/>
                <a:latin typeface="notokr"/>
              </a:rPr>
              <a:t>POST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latin typeface="notokr"/>
              </a:rPr>
              <a:t>방식</a:t>
            </a:r>
            <a:r>
              <a:rPr lang="en-US" altLang="ko-KR" sz="1400" b="1" dirty="0">
                <a:solidFill>
                  <a:srgbClr val="575757"/>
                </a:solidFill>
                <a:latin typeface="notokr"/>
              </a:rPr>
              <a:t> </a:t>
            </a:r>
          </a:p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데이터를 별도로 첨부하여 전달하는 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방식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데이터가 외부에 드러나지 않음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전송할 수 있는 데이터의 크기에 제한이 없음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보안성 및 활용성이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GET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방식보다 좋음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31548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482403" y="1285050"/>
            <a:ext cx="2337402" cy="225366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style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3877239" cy="332398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3710986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</a:t>
            </a:r>
            <a:r>
              <a:rPr lang="ko-KR" altLang="en-US" sz="1400" dirty="0"/>
              <a:t> </a:t>
            </a:r>
            <a:r>
              <a:rPr lang="en-US" altLang="ko-KR" sz="1400" dirty="0"/>
              <a:t>html&gt;</a:t>
            </a:r>
            <a:endParaRPr lang="ko-KR" altLang="en-US" sz="1400" dirty="0"/>
          </a:p>
          <a:p>
            <a:r>
              <a:rPr lang="en-US" altLang="ko-KR" sz="1400" dirty="0"/>
              <a:t>&lt;html&gt;</a:t>
            </a:r>
            <a:endParaRPr lang="ko-KR" altLang="en-US" sz="1400" dirty="0"/>
          </a:p>
          <a:p>
            <a:r>
              <a:rPr lang="en-US" altLang="ko-KR" sz="1400" dirty="0"/>
              <a:t>&lt;head&gt;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&lt;style&gt;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@import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(mystyle.css);</a:t>
            </a:r>
          </a:p>
          <a:p>
            <a:r>
              <a:rPr lang="en-US" altLang="ko-KR" sz="1400" dirty="0"/>
              <a:t>    &lt;/style&gt;</a:t>
            </a:r>
            <a:endParaRPr lang="ko-KR" altLang="en-US" sz="1400" dirty="0"/>
          </a:p>
          <a:p>
            <a:r>
              <a:rPr lang="en-US" altLang="ko-KR" sz="1400" dirty="0"/>
              <a:t>&lt;/head&gt;</a:t>
            </a:r>
            <a:endParaRPr lang="ko-KR" altLang="en-US" sz="1400" dirty="0"/>
          </a:p>
          <a:p>
            <a:r>
              <a:rPr lang="en-US" altLang="ko-KR" sz="1400" dirty="0"/>
              <a:t>&lt;body&gt;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&lt;h3&gt;</a:t>
            </a:r>
            <a:r>
              <a:rPr lang="ko-KR" altLang="en-US" sz="1400" dirty="0" err="1"/>
              <a:t>소연재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저는 체조 선수 </a:t>
            </a:r>
            <a:r>
              <a:rPr lang="ko-KR" altLang="en-US" sz="1400" dirty="0" err="1"/>
              <a:t>소연재입니다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음악을 들으면서 </a:t>
            </a:r>
            <a:r>
              <a:rPr lang="ko-KR" altLang="en-US" sz="1400" dirty="0" err="1"/>
              <a:t>책읽기를</a:t>
            </a:r>
            <a:r>
              <a:rPr lang="ko-KR" altLang="en-US" sz="1400" dirty="0"/>
              <a:t> 좋아합니다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김치찌개와 막국수 무척 좋아합니다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&lt;/p&gt;</a:t>
            </a:r>
            <a:endParaRPr lang="ko-KR" altLang="en-US" sz="1400" dirty="0"/>
          </a:p>
          <a:p>
            <a:r>
              <a:rPr lang="en-US" altLang="ko-KR" sz="1400" dirty="0"/>
              <a:t>&lt;/body&gt;</a:t>
            </a:r>
            <a:endParaRPr lang="ko-KR" altLang="en-US" sz="1400" dirty="0"/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09634" y="4451990"/>
            <a:ext cx="4675848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margin-left or right : </a:t>
            </a:r>
            <a:r>
              <a:rPr lang="ko-KR" altLang="en-US" sz="1400" dirty="0"/>
              <a:t>좌</a:t>
            </a:r>
            <a:r>
              <a:rPr lang="en-US" altLang="ko-KR" sz="1400" dirty="0"/>
              <a:t>, </a:t>
            </a:r>
            <a:r>
              <a:rPr lang="ko-KR" altLang="en-US" sz="1400" dirty="0"/>
              <a:t>우측 띄어쓰기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text-align : center </a:t>
            </a:r>
            <a:r>
              <a:rPr lang="ko-KR" altLang="en-US" sz="1400" dirty="0"/>
              <a:t>문자 위치 중앙 지점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background-color :</a:t>
            </a:r>
            <a:r>
              <a:rPr lang="ko-KR" altLang="en-US" sz="1400" dirty="0"/>
              <a:t> 색상만 변경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background :</a:t>
            </a:r>
            <a:r>
              <a:rPr lang="ko-KR" altLang="en-US" sz="1400" dirty="0"/>
              <a:t> 여러 속성을 지정해서 색상 변경 가능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14" y="1341591"/>
            <a:ext cx="4475827" cy="2148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559987" y="1291954"/>
            <a:ext cx="2259818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body {</a:t>
            </a:r>
          </a:p>
          <a:p>
            <a:r>
              <a:rPr lang="en-US" altLang="ko-KR" sz="1400" dirty="0"/>
              <a:t>    background-color: linen;</a:t>
            </a:r>
          </a:p>
          <a:p>
            <a:r>
              <a:rPr lang="en-US" altLang="ko-KR" sz="1400" dirty="0"/>
              <a:t>    color: </a:t>
            </a:r>
            <a:r>
              <a:rPr lang="en-US" altLang="ko-KR" sz="1400" dirty="0" err="1"/>
              <a:t>blueviolet</a:t>
            </a:r>
            <a:r>
              <a:rPr lang="en-US" altLang="ko-KR" sz="1400" dirty="0"/>
              <a:t>; 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margin-left: 30px;</a:t>
            </a:r>
          </a:p>
          <a:p>
            <a:r>
              <a:rPr lang="en-US" altLang="ko-KR" sz="1400" dirty="0"/>
              <a:t>    margin-right: 30px;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h3 {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text-align: center;</a:t>
            </a:r>
          </a:p>
          <a:p>
            <a:r>
              <a:rPr lang="en-US" altLang="ko-KR" sz="1400" dirty="0"/>
              <a:t>    color: </a:t>
            </a:r>
            <a:r>
              <a:rPr lang="en-US" altLang="ko-KR" sz="1400" dirty="0" err="1"/>
              <a:t>darkred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66255" y="4567407"/>
            <a:ext cx="4976196" cy="1113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외부 스타일 링크 가져오기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@import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() </a:t>
            </a:r>
            <a:r>
              <a:rPr lang="ko-KR" altLang="en-US" sz="1400" dirty="0"/>
              <a:t>을 이용하여 외부의 스타일 태그 파일을 가져옴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스타일 태그 파일의 확장자명은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2735666" y="1910665"/>
            <a:ext cx="1746737" cy="50121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795546" y="1794981"/>
            <a:ext cx="940120" cy="2313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8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459" y="1268878"/>
            <a:ext cx="6145063" cy="15696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&lt;table&gt;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생일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&lt;td&gt;&lt;input type="date" value="2000-05-20"&gt;&lt;/td&gt;&lt;/tr&gt;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생일파티 시간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&lt;td&gt;&lt;input type="time"&gt;&lt;/td&gt;&lt;/tr&gt;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&lt;tr&gt;&lt;td&gt;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생일파티 장소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    &lt;td&gt;&lt;input type="text"&gt;&lt;/td&gt;&lt;/tr&gt;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&lt;/table&gt;					(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개선 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FAA3-787C-09F6-15C1-3798C061DCD7}"/>
              </a:ext>
            </a:extLst>
          </p:cNvPr>
          <p:cNvSpPr txBox="1"/>
          <p:nvPr/>
        </p:nvSpPr>
        <p:spPr>
          <a:xfrm>
            <a:off x="332508" y="774488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table </a:t>
            </a:r>
            <a:r>
              <a:rPr lang="ko-KR" altLang="en-US" b="1" dirty="0"/>
              <a:t>태그 사용시 오타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BBE5D-061C-11D3-7AD5-A50099CE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46" y="1470981"/>
            <a:ext cx="3766569" cy="98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6C7691-174A-BB88-95AE-0B3558AFA8BF}"/>
              </a:ext>
            </a:extLst>
          </p:cNvPr>
          <p:cNvSpPr txBox="1"/>
          <p:nvPr/>
        </p:nvSpPr>
        <p:spPr>
          <a:xfrm>
            <a:off x="827459" y="3598086"/>
            <a:ext cx="5714428" cy="26776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&lt;table&gt;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생일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&lt;td&gt;&lt;input type="date" value="2000-05-20"&gt;&lt;/td&gt;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생일파티 시간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&lt;td&gt;&lt;input type="time"&gt;&lt;/td&gt;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생일파티 장소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&lt;td&gt;&lt;input type="text"&gt;&lt;/td&gt;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&lt;/table&gt;					(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개선 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8C581-D3CB-8FD5-2EFB-C8BE7092725B}"/>
              </a:ext>
            </a:extLst>
          </p:cNvPr>
          <p:cNvSpPr txBox="1"/>
          <p:nvPr/>
        </p:nvSpPr>
        <p:spPr>
          <a:xfrm>
            <a:off x="6674078" y="2910631"/>
            <a:ext cx="4154295" cy="6153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table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태그 사용시 </a:t>
            </a:r>
            <a:r>
              <a:rPr lang="ko-KR" altLang="en-US" sz="1200" dirty="0">
                <a:latin typeface="Consolas" panose="020B0609020204030204" pitchFamily="49" charset="0"/>
              </a:rPr>
              <a:t>코드가 길어지더라도 </a:t>
            </a:r>
            <a:r>
              <a:rPr lang="en-US" altLang="ko-KR" sz="1200" dirty="0">
                <a:latin typeface="Consolas" panose="020B0609020204030204" pitchFamily="49" charset="0"/>
              </a:rPr>
              <a:t>enter</a:t>
            </a:r>
            <a:r>
              <a:rPr lang="ko-KR" altLang="en-US" sz="1200" dirty="0">
                <a:latin typeface="Consolas" panose="020B0609020204030204" pitchFamily="49" charset="0"/>
              </a:rPr>
              <a:t>와 </a:t>
            </a:r>
            <a:r>
              <a:rPr lang="en-US" altLang="ko-KR" sz="1200" dirty="0">
                <a:latin typeface="Consolas" panose="020B0609020204030204" pitchFamily="49" charset="0"/>
              </a:rPr>
              <a:t>tab</a:t>
            </a:r>
            <a:r>
              <a:rPr lang="ko-KR" altLang="en-US" sz="1200" dirty="0">
                <a:latin typeface="Consolas" panose="020B0609020204030204" pitchFamily="49" charset="0"/>
              </a:rPr>
              <a:t>을 적극 활용하여 행과 열을 좀더 시각적으로 구분하기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DB313A4-5BA9-1575-56B6-C1FB94F0793E}"/>
              </a:ext>
            </a:extLst>
          </p:cNvPr>
          <p:cNvSpPr/>
          <p:nvPr/>
        </p:nvSpPr>
        <p:spPr>
          <a:xfrm>
            <a:off x="5584271" y="2838538"/>
            <a:ext cx="511729" cy="75452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206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4458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08" y="1327736"/>
            <a:ext cx="27432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모서리가 둥근 직사각형 18"/>
          <p:cNvSpPr/>
          <p:nvPr/>
        </p:nvSpPr>
        <p:spPr>
          <a:xfrm>
            <a:off x="166256" y="882439"/>
            <a:ext cx="5893722" cy="414593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form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508" y="884636"/>
            <a:ext cx="5677592" cy="4031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&lt;meta charset="UTF-8"&gt;</a:t>
            </a:r>
          </a:p>
          <a:p>
            <a:r>
              <a:rPr lang="en-US" altLang="ko-KR" sz="1600" dirty="0"/>
              <a:t>    &lt;title&gt;</a:t>
            </a:r>
            <a:r>
              <a:rPr lang="ko-KR" altLang="en-US" sz="1600" dirty="0"/>
              <a:t>텍스트 입력 폼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&lt;h3&gt;&lt;mark&gt;</a:t>
            </a:r>
            <a:r>
              <a:rPr lang="ko-KR" altLang="en-US" sz="1600" dirty="0"/>
              <a:t>자기 소개서 작성</a:t>
            </a:r>
            <a:r>
              <a:rPr lang="en-US" altLang="ko-KR" sz="1600" dirty="0"/>
              <a:t>&lt;/mark&gt;&lt;/h3&gt;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&lt;form name="</a:t>
            </a:r>
            <a:r>
              <a:rPr lang="en-US" altLang="ko-KR" sz="1600" dirty="0" err="1"/>
              <a:t>fo</a:t>
            </a:r>
            <a:r>
              <a:rPr lang="en-US" altLang="ko-KR" sz="1600" dirty="0"/>
              <a:t>" method="get"&gt;</a:t>
            </a:r>
          </a:p>
          <a:p>
            <a:r>
              <a:rPr lang="en-US" altLang="ko-KR" sz="1600" dirty="0"/>
              <a:t>        </a:t>
            </a:r>
            <a:r>
              <a:rPr lang="ko-KR" altLang="en-US" sz="1600" dirty="0"/>
              <a:t>이름 </a:t>
            </a:r>
            <a:r>
              <a:rPr lang="en-US" altLang="ko-KR" sz="1600" dirty="0"/>
              <a:t>: &lt;input type="text" size="15" value=""&gt;&lt;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</a:t>
            </a:r>
            <a:r>
              <a:rPr lang="ko-KR" altLang="en-US" sz="1600" dirty="0"/>
              <a:t>암호 </a:t>
            </a:r>
            <a:r>
              <a:rPr lang="en-US" altLang="ko-KR" sz="1600" dirty="0"/>
              <a:t>: &lt;input type="password" size="15" value=""&gt;&lt;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</a:t>
            </a:r>
            <a:r>
              <a:rPr lang="ko-KR" altLang="en-US" sz="1600" dirty="0"/>
              <a:t>자소서 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&lt;/form&gt;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12702" y="3137484"/>
            <a:ext cx="5397397" cy="12029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99024" y="3841436"/>
            <a:ext cx="4519304" cy="7041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textarea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태그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type=“text”</a:t>
            </a:r>
            <a:r>
              <a:rPr lang="ko-KR" altLang="en-US" sz="1200" dirty="0"/>
              <a:t>와 달리</a:t>
            </a:r>
            <a:r>
              <a:rPr lang="en-US" altLang="ko-KR" sz="1200" dirty="0"/>
              <a:t>,</a:t>
            </a:r>
            <a:r>
              <a:rPr lang="ko-KR" altLang="en-US" sz="1200" dirty="0"/>
              <a:t> 여러 줄 입력이 가능한 텍스트 공간이 생성됨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F3F087-C7CE-7283-3600-95CA6C4CC4F4}"/>
              </a:ext>
            </a:extLst>
          </p:cNvPr>
          <p:cNvSpPr txBox="1"/>
          <p:nvPr/>
        </p:nvSpPr>
        <p:spPr>
          <a:xfrm>
            <a:off x="1283093" y="5408692"/>
            <a:ext cx="4056613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form </a:t>
            </a:r>
            <a:r>
              <a:rPr lang="ko-KR" altLang="en-US" sz="1400" dirty="0"/>
              <a:t>태그의 이름을 </a:t>
            </a:r>
            <a:r>
              <a:rPr lang="en-US" altLang="ko-KR" sz="1400" dirty="0" err="1"/>
              <a:t>fo</a:t>
            </a:r>
            <a:r>
              <a:rPr lang="ko-KR" altLang="en-US" sz="1400" dirty="0"/>
              <a:t>로 지정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사용자가 입력하는 데이터를 </a:t>
            </a:r>
            <a:r>
              <a:rPr lang="en-US" altLang="ko-KR" sz="1400" dirty="0"/>
              <a:t>get</a:t>
            </a:r>
            <a:r>
              <a:rPr lang="ko-KR" altLang="en-US" sz="1400" dirty="0"/>
              <a:t>방식으로 전송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1841E8-BA7B-26B3-25AF-65E2D2BB5BF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311400" y="4340408"/>
            <a:ext cx="1" cy="10682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datalist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727469" cy="501128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205146" y="4202885"/>
            <a:ext cx="5060777" cy="11541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/>
              <a:t>datalist</a:t>
            </a:r>
            <a:r>
              <a:rPr lang="en-US" altLang="ko-KR" b="1" dirty="0"/>
              <a:t> id =“~~"&gt;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textbox</a:t>
            </a:r>
            <a:r>
              <a:rPr lang="ko-KR" altLang="en-US" sz="1400" dirty="0"/>
              <a:t>를 눌렀을 때 </a:t>
            </a:r>
            <a:r>
              <a:rPr lang="en-US" altLang="ko-KR" sz="1400" dirty="0"/>
              <a:t>option</a:t>
            </a:r>
            <a:r>
              <a:rPr lang="ko-KR" altLang="en-US" sz="1400" dirty="0"/>
              <a:t>의 문자들이 나타나는 태그이다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Id</a:t>
            </a:r>
            <a:r>
              <a:rPr lang="ko-KR" altLang="en-US" sz="1400" dirty="0"/>
              <a:t>는 이 태그에 다른 옵션을 부여할 때 사용된다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1" y="1038491"/>
            <a:ext cx="2914650" cy="2867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332508" y="884636"/>
            <a:ext cx="5677592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kr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데이터 목록을 가진 텍스트 입력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가보고 싶은 곳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나라 </a:t>
            </a:r>
            <a:r>
              <a:rPr lang="en-US" altLang="ko-KR" sz="1400" dirty="0"/>
              <a:t>: &lt;input type="text" name="country" list="countries"&gt;&lt;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 id="countries"&gt;</a:t>
            </a:r>
          </a:p>
          <a:p>
            <a:r>
              <a:rPr lang="en-US" altLang="ko-KR" sz="1400" dirty="0"/>
              <a:t>                &lt;option value="</a:t>
            </a:r>
            <a:r>
              <a:rPr lang="ko-KR" altLang="en-US" sz="1400" dirty="0"/>
              <a:t>가나</a:t>
            </a:r>
            <a:r>
              <a:rPr lang="en-US" altLang="ko-KR" sz="1400" dirty="0"/>
              <a:t>"&gt;&lt;/option&gt;</a:t>
            </a:r>
          </a:p>
          <a:p>
            <a:r>
              <a:rPr lang="en-US" altLang="ko-KR" sz="1400" dirty="0"/>
              <a:t>                &lt;option value="</a:t>
            </a:r>
            <a:r>
              <a:rPr lang="ko-KR" altLang="en-US" sz="1400" dirty="0"/>
              <a:t>스위스</a:t>
            </a:r>
            <a:r>
              <a:rPr lang="en-US" altLang="ko-KR" sz="1400" dirty="0"/>
              <a:t>"&gt;&lt;/option&gt;</a:t>
            </a:r>
          </a:p>
          <a:p>
            <a:r>
              <a:rPr lang="en-US" altLang="ko-KR" sz="1400" dirty="0"/>
              <a:t>                &lt;option value="</a:t>
            </a:r>
            <a:r>
              <a:rPr lang="ko-KR" altLang="en-US" sz="1400" dirty="0"/>
              <a:t>브라질</a:t>
            </a:r>
            <a:r>
              <a:rPr lang="en-US" altLang="ko-KR" sz="1400" dirty="0"/>
              <a:t>"&gt;&lt;/option&gt;</a:t>
            </a:r>
          </a:p>
          <a:p>
            <a:r>
              <a:rPr lang="en-US" altLang="ko-KR" sz="1400" dirty="0"/>
              <a:t>            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 err="1"/>
              <a:t>보고싶은것</a:t>
            </a:r>
            <a:r>
              <a:rPr lang="ko-KR" altLang="en-US" sz="1400" dirty="0"/>
              <a:t> </a:t>
            </a:r>
            <a:r>
              <a:rPr lang="en-US" altLang="ko-KR" sz="1400" dirty="0"/>
              <a:t>: &lt;input type="text" list="what"&gt;&lt;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    &lt;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 id="what"&gt;</a:t>
            </a:r>
          </a:p>
          <a:p>
            <a:r>
              <a:rPr lang="en-US" altLang="ko-KR" sz="1400" dirty="0"/>
              <a:t>                &lt;option value="</a:t>
            </a:r>
            <a:r>
              <a:rPr lang="ko-KR" altLang="en-US" sz="1400" dirty="0"/>
              <a:t>산</a:t>
            </a:r>
            <a:r>
              <a:rPr lang="en-US" altLang="ko-KR" sz="1400" dirty="0"/>
              <a:t>"&gt;&lt;/option&gt;</a:t>
            </a:r>
          </a:p>
          <a:p>
            <a:r>
              <a:rPr lang="en-US" altLang="ko-KR" sz="1400" dirty="0"/>
              <a:t>                &lt;option value="</a:t>
            </a:r>
            <a:r>
              <a:rPr lang="ko-KR" altLang="en-US" sz="1400" dirty="0"/>
              <a:t>바다</a:t>
            </a:r>
            <a:r>
              <a:rPr lang="en-US" altLang="ko-KR" sz="1400" dirty="0"/>
              <a:t>"&gt;&lt;/option&gt;</a:t>
            </a:r>
          </a:p>
          <a:p>
            <a:r>
              <a:rPr lang="en-US" altLang="ko-KR" sz="1400" dirty="0"/>
              <a:t>                &lt;option value="</a:t>
            </a:r>
            <a:r>
              <a:rPr lang="ko-KR" altLang="en-US" sz="1400" dirty="0"/>
              <a:t>도시</a:t>
            </a:r>
            <a:r>
              <a:rPr lang="en-US" altLang="ko-KR" sz="1400" dirty="0"/>
              <a:t>"&gt;&lt;/option&gt;</a:t>
            </a:r>
          </a:p>
          <a:p>
            <a:r>
              <a:rPr lang="en-US" altLang="ko-KR" sz="1400" dirty="0"/>
              <a:t>            &lt;/</a:t>
            </a:r>
            <a:r>
              <a:rPr lang="en-US" altLang="ko-KR" sz="1400" dirty="0" err="1"/>
              <a:t>datalist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1872" y="2632318"/>
            <a:ext cx="4933910" cy="1274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1872" y="3906981"/>
            <a:ext cx="3836630" cy="13209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3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button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727469" cy="501128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561216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버튼이 있는 입력 폼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버튼을 만들자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검색 </a:t>
            </a:r>
            <a:r>
              <a:rPr lang="en-US" altLang="ko-KR" sz="1400" dirty="0"/>
              <a:t>: &lt;input </a:t>
            </a:r>
            <a:r>
              <a:rPr lang="en-US" altLang="ko-KR" sz="1400" dirty="0">
                <a:solidFill>
                  <a:srgbClr val="FF0000"/>
                </a:solidFill>
              </a:rPr>
              <a:t>type="text" </a:t>
            </a:r>
            <a:r>
              <a:rPr lang="en-US" altLang="ko-KR" sz="1400" dirty="0"/>
              <a:t>size="10" value=""&gt;</a:t>
            </a:r>
          </a:p>
          <a:p>
            <a:r>
              <a:rPr lang="en-US" altLang="ko-KR" sz="1400" dirty="0"/>
              <a:t>                      &lt;input </a:t>
            </a:r>
            <a:r>
              <a:rPr lang="en-US" altLang="ko-KR" sz="1400" dirty="0">
                <a:solidFill>
                  <a:srgbClr val="FF0000"/>
                </a:solidFill>
              </a:rPr>
              <a:t>type="button" </a:t>
            </a:r>
            <a:r>
              <a:rPr lang="en-US" altLang="ko-KR" sz="1400" dirty="0"/>
              <a:t>value="Q1"&gt;</a:t>
            </a:r>
          </a:p>
          <a:p>
            <a:r>
              <a:rPr lang="en-US" altLang="ko-KR" sz="1400" dirty="0"/>
              <a:t>                     &lt;button </a:t>
            </a:r>
            <a:r>
              <a:rPr lang="en-US" altLang="ko-KR" sz="1400" dirty="0">
                <a:solidFill>
                  <a:srgbClr val="FF0000"/>
                </a:solidFill>
              </a:rPr>
              <a:t>type="button"</a:t>
            </a:r>
            <a:r>
              <a:rPr lang="en-US" altLang="ko-KR" sz="1400" dirty="0"/>
              <a:t>&gt;Q2&lt;/button&gt;&lt;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submit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&lt;input </a:t>
            </a:r>
            <a:r>
              <a:rPr lang="en-US" altLang="ko-KR" sz="1400" dirty="0">
                <a:solidFill>
                  <a:srgbClr val="FF0000"/>
                </a:solidFill>
              </a:rPr>
              <a:t>type="submit" </a:t>
            </a:r>
            <a:r>
              <a:rPr lang="en-US" altLang="ko-KR" sz="1400" dirty="0"/>
              <a:t>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1"&gt;</a:t>
            </a:r>
            <a:endParaRPr lang="ko-KR" altLang="en-US" sz="1400" dirty="0"/>
          </a:p>
          <a:p>
            <a:r>
              <a:rPr lang="ko-KR" altLang="en-US" sz="1400" dirty="0"/>
              <a:t>                      </a:t>
            </a:r>
            <a:r>
              <a:rPr lang="en-US" altLang="ko-KR" sz="1400" dirty="0"/>
              <a:t>&lt;button </a:t>
            </a:r>
            <a:r>
              <a:rPr lang="en-US" altLang="ko-KR" sz="1400" dirty="0">
                <a:solidFill>
                  <a:srgbClr val="FF0000"/>
                </a:solidFill>
              </a:rPr>
              <a:t>type="submit"</a:t>
            </a:r>
            <a:r>
              <a:rPr lang="en-US" altLang="ko-KR" sz="1400" dirty="0"/>
              <a:t>&gt;</a:t>
            </a:r>
            <a:r>
              <a:rPr lang="ko-KR" altLang="en-US" sz="1400" dirty="0"/>
              <a:t>전송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reset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&lt;input </a:t>
            </a:r>
            <a:r>
              <a:rPr lang="en-US" altLang="ko-KR" sz="1400" dirty="0">
                <a:solidFill>
                  <a:srgbClr val="FF0000"/>
                </a:solidFill>
              </a:rPr>
              <a:t>type="reset" </a:t>
            </a:r>
            <a:r>
              <a:rPr lang="en-US" altLang="ko-KR" sz="1400" dirty="0"/>
              <a:t>value="</a:t>
            </a:r>
            <a:r>
              <a:rPr lang="ko-KR" altLang="en-US" sz="1400" dirty="0"/>
              <a:t>리셋</a:t>
            </a:r>
            <a:r>
              <a:rPr lang="en-US" altLang="ko-KR" sz="1400" dirty="0"/>
              <a:t>1"&gt;</a:t>
            </a:r>
            <a:endParaRPr lang="ko-KR" altLang="en-US" sz="1400" dirty="0"/>
          </a:p>
          <a:p>
            <a:r>
              <a:rPr lang="ko-KR" altLang="en-US" sz="1400" dirty="0"/>
              <a:t>                      </a:t>
            </a:r>
            <a:r>
              <a:rPr lang="en-US" altLang="ko-KR" sz="1400" dirty="0"/>
              <a:t>&lt;button </a:t>
            </a:r>
            <a:r>
              <a:rPr lang="en-US" altLang="ko-KR" sz="1400" dirty="0">
                <a:solidFill>
                  <a:srgbClr val="FF0000"/>
                </a:solidFill>
              </a:rPr>
              <a:t>type="reset"</a:t>
            </a:r>
            <a:r>
              <a:rPr lang="en-US" altLang="ko-KR" sz="1400" dirty="0"/>
              <a:t>&gt;</a:t>
            </a:r>
            <a:r>
              <a:rPr lang="ko-KR" altLang="en-US" sz="1400" dirty="0"/>
              <a:t>리셋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이미지 버튼 </a:t>
            </a:r>
            <a:r>
              <a:rPr lang="en-US" altLang="ko-KR" sz="1400" dirty="0"/>
              <a:t>: &lt;input </a:t>
            </a:r>
            <a:r>
              <a:rPr lang="en-US" altLang="ko-KR" sz="1400" dirty="0">
                <a:solidFill>
                  <a:srgbClr val="FF0000"/>
                </a:solidFill>
              </a:rPr>
              <a:t>type="image"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</a:t>
            </a:r>
          </a:p>
          <a:p>
            <a:r>
              <a:rPr lang="en-US" altLang="ko-KR" sz="1400" dirty="0"/>
              <a:t>                                            alt="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</a:t>
            </a:r>
            <a:endParaRPr lang="ko-KR" altLang="en-US" sz="1400" dirty="0"/>
          </a:p>
          <a:p>
            <a:r>
              <a:rPr lang="ko-KR" altLang="en-US" sz="1400" dirty="0"/>
              <a:t>                     </a:t>
            </a:r>
            <a:r>
              <a:rPr lang="en-US" altLang="ko-KR" sz="1400" dirty="0"/>
              <a:t>&lt;button </a:t>
            </a:r>
            <a:r>
              <a:rPr lang="en-US" altLang="ko-KR" sz="1400" dirty="0">
                <a:solidFill>
                  <a:srgbClr val="FF0000"/>
                </a:solidFill>
              </a:rPr>
              <a:t>type="button"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</a:t>
            </a:r>
          </a:p>
          <a:p>
            <a:r>
              <a:rPr lang="en-US" altLang="ko-KR" sz="1400" dirty="0"/>
              <a:t>                                            alt="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"&gt;&lt;/button&gt;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953488" y="5303586"/>
            <a:ext cx="3150525" cy="5078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 무엇인지 중요하다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!!</a:t>
            </a:r>
            <a:endParaRPr lang="ko-KR" altLang="en-US" sz="1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131" y="1049017"/>
            <a:ext cx="2457450" cy="323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12131" y="4420839"/>
            <a:ext cx="5358938" cy="18004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button </a:t>
            </a:r>
            <a:r>
              <a:rPr lang="ko-KR" altLang="en-US" b="1" dirty="0"/>
              <a:t>타입 종류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button : </a:t>
            </a:r>
            <a:r>
              <a:rPr lang="ko-KR" altLang="en-US" sz="1400" dirty="0"/>
              <a:t>일반 버튼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submit : </a:t>
            </a:r>
            <a:r>
              <a:rPr lang="ko-KR" altLang="en-US" sz="1400" dirty="0"/>
              <a:t>제출 버튼</a:t>
            </a:r>
            <a:r>
              <a:rPr lang="en-US" altLang="ko-KR" sz="1400" dirty="0"/>
              <a:t>, form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action</a:t>
            </a:r>
            <a:r>
              <a:rPr lang="ko-KR" altLang="en-US" sz="1400" dirty="0"/>
              <a:t>명령에 따라 이동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reset : </a:t>
            </a:r>
            <a:r>
              <a:rPr lang="ko-KR" altLang="en-US" sz="1400" dirty="0"/>
              <a:t>입력 창의 정보를 없애는 리셋 버튼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image : </a:t>
            </a:r>
            <a:r>
              <a:rPr lang="ko-KR" altLang="en-US" sz="1400" dirty="0"/>
              <a:t>문자형 버튼 대신 이미지로 대신함</a:t>
            </a:r>
          </a:p>
        </p:txBody>
      </p:sp>
    </p:spTree>
    <p:extLst>
      <p:ext uri="{BB962C8B-B14F-4D97-AF65-F5344CB8AC3E}">
        <p14:creationId xmlns:p14="http://schemas.microsoft.com/office/powerpoint/2010/main" val="218606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check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727469" cy="418795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77592" cy="41857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체크 박스 만들기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먹고 싶은 것 모두 체크하세요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&lt;input type="radio" </a:t>
            </a:r>
            <a:r>
              <a:rPr lang="en-US" altLang="ko-KR" sz="1400" dirty="0">
                <a:solidFill>
                  <a:srgbClr val="FF0000"/>
                </a:solidFill>
              </a:rPr>
              <a:t>name="china"</a:t>
            </a:r>
            <a:r>
              <a:rPr lang="en-US" altLang="ko-KR" sz="1400" dirty="0"/>
              <a:t> value="1"&gt;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짜장면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="media/jajang.png"&gt;&lt;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&lt;input type="radio" </a:t>
            </a:r>
            <a:r>
              <a:rPr lang="en-US" altLang="ko-KR" sz="1400" dirty="0">
                <a:solidFill>
                  <a:srgbClr val="FF0000"/>
                </a:solidFill>
              </a:rPr>
              <a:t>name="china"</a:t>
            </a:r>
            <a:r>
              <a:rPr lang="en-US" altLang="ko-KR" sz="1400" dirty="0"/>
              <a:t> value="2" checked&gt;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짬뽕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="media/jjambbong.png"&gt;&lt;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&lt;input type="radio" </a:t>
            </a:r>
            <a:r>
              <a:rPr lang="en-US" altLang="ko-KR" sz="1400" dirty="0">
                <a:solidFill>
                  <a:srgbClr val="FF0000"/>
                </a:solidFill>
              </a:rPr>
              <a:t>name="china" </a:t>
            </a:r>
            <a:r>
              <a:rPr lang="en-US" altLang="ko-KR" sz="1400" dirty="0"/>
              <a:t>value="3"&gt;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탕수육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="media/tangsuyuk.png"&gt;&lt;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        </a:t>
            </a:r>
          </a:p>
          <a:p>
            <a:r>
              <a:rPr lang="en-US" altLang="ko-KR" sz="1400" dirty="0"/>
              <a:t>    &lt;/form&gt;    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77" y="955311"/>
            <a:ext cx="2075424" cy="3062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09938" y="4311537"/>
            <a:ext cx="5080445" cy="14883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2000" b="1" dirty="0"/>
              <a:t>check type</a:t>
            </a: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radio box : 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여러 개의 옵션 중 하나의 옵션만 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체크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check box : </a:t>
            </a:r>
            <a:r>
              <a:rPr lang="ko-KR" altLang="en-US" sz="1400" dirty="0"/>
              <a:t>여러 개의 항목 체크 가능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FF0000"/>
                </a:solidFill>
                <a:effectLst/>
                <a:latin typeface="notokr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kr"/>
              </a:rPr>
              <a:t>(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kr"/>
              </a:rPr>
              <a:t>반드시 모든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kr"/>
              </a:rPr>
              <a:t>input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kr"/>
              </a:rPr>
              <a:t>요소의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kr"/>
              </a:rPr>
              <a:t>name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kr"/>
              </a:rPr>
              <a:t>속성이 같아야 함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kr"/>
              </a:rPr>
              <a:t>)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C05B5-B199-20B8-555E-CF64FC604B27}"/>
              </a:ext>
            </a:extLst>
          </p:cNvPr>
          <p:cNvSpPr/>
          <p:nvPr/>
        </p:nvSpPr>
        <p:spPr>
          <a:xfrm>
            <a:off x="4270845" y="3493457"/>
            <a:ext cx="703827" cy="2312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52657-8115-7A38-4530-CBEA96A365A8}"/>
              </a:ext>
            </a:extLst>
          </p:cNvPr>
          <p:cNvSpPr txBox="1"/>
          <p:nvPr/>
        </p:nvSpPr>
        <p:spPr>
          <a:xfrm>
            <a:off x="3369434" y="5367687"/>
            <a:ext cx="2542374" cy="3755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문서가 실행될 때 미리 체크됨</a:t>
            </a:r>
          </a:p>
        </p:txBody>
      </p:sp>
      <p:cxnSp>
        <p:nvCxnSpPr>
          <p:cNvPr id="15" name="꺾인 연결선 27">
            <a:extLst>
              <a:ext uri="{FF2B5EF4-FFF2-40B4-BE49-F238E27FC236}">
                <a16:creationId xmlns:a16="http://schemas.microsoft.com/office/drawing/2014/main" id="{983FDB4D-D9CD-A902-321D-FE42D11C771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74672" y="3609085"/>
            <a:ext cx="296422" cy="17586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E1050E-CD87-B0FE-B1AF-260CB1A82D9D}"/>
              </a:ext>
            </a:extLst>
          </p:cNvPr>
          <p:cNvSpPr/>
          <p:nvPr/>
        </p:nvSpPr>
        <p:spPr>
          <a:xfrm>
            <a:off x="3491350" y="3902374"/>
            <a:ext cx="761094" cy="258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23FD6E-244C-7713-86B8-0E3A72290D44}"/>
              </a:ext>
            </a:extLst>
          </p:cNvPr>
          <p:cNvSpPr txBox="1"/>
          <p:nvPr/>
        </p:nvSpPr>
        <p:spPr>
          <a:xfrm>
            <a:off x="432346" y="5363087"/>
            <a:ext cx="2738958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submit</a:t>
            </a:r>
            <a:r>
              <a:rPr lang="ko-KR" altLang="en-US" sz="1400" dirty="0"/>
              <a:t>으로 데이터를 제출할 때 같이 이동하는 데이터</a:t>
            </a:r>
          </a:p>
        </p:txBody>
      </p:sp>
      <p:cxnSp>
        <p:nvCxnSpPr>
          <p:cNvPr id="24" name="꺾인 연결선 27">
            <a:extLst>
              <a:ext uri="{FF2B5EF4-FFF2-40B4-BE49-F238E27FC236}">
                <a16:creationId xmlns:a16="http://schemas.microsoft.com/office/drawing/2014/main" id="{B56DA5FD-12EE-1A5E-CE12-1EA4C350CB7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2235787" y="3726977"/>
            <a:ext cx="1202148" cy="207007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5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combo box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380807" cy="375707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77592" cy="37548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 err="1"/>
              <a:t>콤보박스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오늘 점심은</a:t>
            </a:r>
            <a:r>
              <a:rPr lang="en-US" altLang="ko-KR" sz="1400" dirty="0"/>
              <a:t>?&lt;/h3&gt;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&lt;select name="china"&gt;</a:t>
            </a:r>
          </a:p>
          <a:p>
            <a:r>
              <a:rPr lang="en-US" altLang="ko-KR" sz="1400" dirty="0"/>
              <a:t>            &lt;option value="1"&gt;</a:t>
            </a:r>
            <a:r>
              <a:rPr lang="ko-KR" altLang="en-US" sz="1400" dirty="0"/>
              <a:t>짜장면</a:t>
            </a:r>
            <a:r>
              <a:rPr lang="en-US" altLang="ko-KR" sz="1400" dirty="0"/>
              <a:t>&lt;/option&gt;</a:t>
            </a:r>
          </a:p>
          <a:p>
            <a:r>
              <a:rPr lang="en-US" altLang="ko-KR" sz="1400" dirty="0"/>
              <a:t>            &lt;option value="2"</a:t>
            </a:r>
            <a:r>
              <a:rPr lang="en-US" altLang="ko-KR" sz="1400" dirty="0">
                <a:solidFill>
                  <a:srgbClr val="FF0000"/>
                </a:solidFill>
              </a:rPr>
              <a:t>selected</a:t>
            </a:r>
            <a:r>
              <a:rPr lang="en-US" altLang="ko-KR" sz="1400" dirty="0"/>
              <a:t>&gt;</a:t>
            </a:r>
            <a:r>
              <a:rPr lang="ko-KR" altLang="en-US" sz="1400" dirty="0"/>
              <a:t>짬 뽕</a:t>
            </a:r>
            <a:r>
              <a:rPr lang="en-US" altLang="ko-KR" sz="1400" dirty="0"/>
              <a:t>&lt;/option&gt;</a:t>
            </a:r>
          </a:p>
          <a:p>
            <a:r>
              <a:rPr lang="en-US" altLang="ko-KR" sz="1400" dirty="0"/>
              <a:t>            &lt;option value="3"&gt;</a:t>
            </a:r>
            <a:r>
              <a:rPr lang="ko-KR" altLang="en-US" sz="1400" dirty="0"/>
              <a:t>탕수육</a:t>
            </a:r>
            <a:r>
              <a:rPr lang="en-US" altLang="ko-KR" sz="1400" dirty="0"/>
              <a:t>&lt;/option&gt;</a:t>
            </a:r>
          </a:p>
          <a:p>
            <a:r>
              <a:rPr lang="en-US" altLang="ko-KR" sz="1400" dirty="0"/>
              <a:t>        &lt;/select&gt;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713315" y="3882490"/>
            <a:ext cx="4496885" cy="16619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콤보 박스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option </a:t>
            </a:r>
            <a:r>
              <a:rPr lang="ko-KR" altLang="en-US" sz="1400" dirty="0"/>
              <a:t>태그 내용들이 </a:t>
            </a:r>
            <a:r>
              <a:rPr lang="en-US" altLang="ko-KR" sz="1400" dirty="0"/>
              <a:t>select </a:t>
            </a:r>
            <a:r>
              <a:rPr lang="ko-KR" altLang="en-US" sz="1400" dirty="0"/>
              <a:t>태그 안에 숨겨져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value</a:t>
            </a:r>
            <a:r>
              <a:rPr lang="ko-KR" altLang="en-US" sz="1400" dirty="0"/>
              <a:t>는 </a:t>
            </a:r>
            <a:r>
              <a:rPr lang="en-US" altLang="ko-KR" sz="1400" dirty="0"/>
              <a:t>submit </a:t>
            </a:r>
            <a:r>
              <a:rPr lang="ko-KR" altLang="en-US" sz="1400" dirty="0"/>
              <a:t>될 때 이동하게 될 데이터이다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name</a:t>
            </a:r>
            <a:r>
              <a:rPr lang="ko-KR" altLang="en-US" sz="1400" dirty="0"/>
              <a:t>은 콤보 박스를 대표하는 이름이다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(id </a:t>
            </a:r>
            <a:r>
              <a:rPr lang="ko-KR" altLang="en-US" sz="1400" dirty="0"/>
              <a:t>역할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/>
              <a:t>selected</a:t>
            </a:r>
            <a:r>
              <a:rPr lang="ko-KR" altLang="en-US" sz="1400" dirty="0"/>
              <a:t>를 쓰면 최초 선택된 </a:t>
            </a:r>
            <a:r>
              <a:rPr lang="en-US" altLang="ko-KR" sz="1400" dirty="0"/>
              <a:t>option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15" y="957441"/>
            <a:ext cx="2466975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/>
          <p:cNvSpPr/>
          <p:nvPr/>
        </p:nvSpPr>
        <p:spPr>
          <a:xfrm>
            <a:off x="590204" y="2660073"/>
            <a:ext cx="3728560" cy="145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3315" y="2215105"/>
            <a:ext cx="739835" cy="3840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3"/>
            <a:endCxn id="11" idx="2"/>
          </p:cNvCxnSpPr>
          <p:nvPr/>
        </p:nvCxnSpPr>
        <p:spPr>
          <a:xfrm flipV="1">
            <a:off x="4318764" y="2599159"/>
            <a:ext cx="764469" cy="788278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50163" y="2975828"/>
            <a:ext cx="2646741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Selected</a:t>
            </a:r>
            <a:r>
              <a:rPr lang="ko-KR" altLang="en-US" sz="1400" dirty="0"/>
              <a:t>된 짬뽕이 먼저 표시됨</a:t>
            </a:r>
          </a:p>
        </p:txBody>
      </p:sp>
    </p:spTree>
    <p:extLst>
      <p:ext uri="{BB962C8B-B14F-4D97-AF65-F5344CB8AC3E}">
        <p14:creationId xmlns:p14="http://schemas.microsoft.com/office/powerpoint/2010/main" val="31985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label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209377" cy="397031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6689077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로그인 폼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&lt;h3&gt;&amp;</a:t>
            </a:r>
            <a:r>
              <a:rPr lang="en-US" altLang="ko-KR" sz="1400" dirty="0" err="1"/>
              <a:t>lt;label&amp;gt</a:t>
            </a:r>
            <a:r>
              <a:rPr lang="en-US" altLang="ko-KR" sz="1400" dirty="0"/>
              <a:t>; </a:t>
            </a:r>
            <a:r>
              <a:rPr lang="ko-KR" altLang="en-US" sz="1400" dirty="0"/>
              <a:t>태그로 로그인 폼 만들기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 method="get"&gt;</a:t>
            </a:r>
          </a:p>
          <a:p>
            <a:r>
              <a:rPr lang="en-US" altLang="ko-KR" sz="1400" dirty="0"/>
              <a:t>        &lt;label&gt;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ID : &lt;input type="text" size="15" value=""&gt;&lt;/label&gt;&lt;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        &lt;label for="pass"&gt;</a:t>
            </a:r>
            <a:r>
              <a:rPr lang="ko-KR" altLang="en-US" sz="1400" dirty="0"/>
              <a:t>비밀 번호 </a:t>
            </a:r>
            <a:r>
              <a:rPr lang="en-US" altLang="ko-KR" sz="1400" dirty="0"/>
              <a:t>: &lt;/label&gt;</a:t>
            </a:r>
          </a:p>
          <a:p>
            <a:r>
              <a:rPr lang="en-US" altLang="ko-KR" sz="1400" dirty="0"/>
              <a:t>        &lt;input id="pass" type="password" size="15" value=""&gt;</a:t>
            </a:r>
          </a:p>
          <a:p>
            <a:r>
              <a:rPr lang="en-US" altLang="ko-KR" sz="1400" dirty="0"/>
              <a:t>        &lt;input type="submit" value="</a:t>
            </a:r>
            <a:r>
              <a:rPr lang="ko-KR" altLang="en-US" sz="1400" dirty="0"/>
              <a:t>완료</a:t>
            </a:r>
            <a:r>
              <a:rPr lang="en-US" altLang="ko-KR" sz="1400" dirty="0"/>
              <a:t>"&gt;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84" y="1688633"/>
            <a:ext cx="2847975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021585" y="1005706"/>
            <a:ext cx="3649211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태그로 입력 요소들을 묶는 </a:t>
            </a:r>
            <a:r>
              <a:rPr lang="en-US" altLang="ko-KR" sz="1400" dirty="0"/>
              <a:t>2</a:t>
            </a:r>
            <a:r>
              <a:rPr lang="ko-KR" altLang="en-US" sz="1400" dirty="0"/>
              <a:t>가지 방식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31BC24-45A0-420F-8A84-67A5A8CF3C62}"/>
              </a:ext>
            </a:extLst>
          </p:cNvPr>
          <p:cNvSpPr/>
          <p:nvPr/>
        </p:nvSpPr>
        <p:spPr>
          <a:xfrm>
            <a:off x="755009" y="3062212"/>
            <a:ext cx="5553512" cy="2196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D35DE8-1CCD-C991-5AE5-AD0F75943876}"/>
              </a:ext>
            </a:extLst>
          </p:cNvPr>
          <p:cNvSpPr/>
          <p:nvPr/>
        </p:nvSpPr>
        <p:spPr>
          <a:xfrm>
            <a:off x="755009" y="3488246"/>
            <a:ext cx="4362275" cy="42941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9EEA1-E1F6-06FF-B26D-A7351F69DBBE}"/>
              </a:ext>
            </a:extLst>
          </p:cNvPr>
          <p:cNvCxnSpPr>
            <a:cxnSpLocks/>
          </p:cNvCxnSpPr>
          <p:nvPr/>
        </p:nvCxnSpPr>
        <p:spPr>
          <a:xfrm>
            <a:off x="9494202" y="3607630"/>
            <a:ext cx="0" cy="396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450A89-9EB9-8EF0-6455-9D769E6ED856}"/>
              </a:ext>
            </a:extLst>
          </p:cNvPr>
          <p:cNvSpPr/>
          <p:nvPr/>
        </p:nvSpPr>
        <p:spPr>
          <a:xfrm>
            <a:off x="9254201" y="3276409"/>
            <a:ext cx="480003" cy="3283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809BBF-24B8-D090-B8B6-2E7142492402}"/>
              </a:ext>
            </a:extLst>
          </p:cNvPr>
          <p:cNvSpPr txBox="1"/>
          <p:nvPr/>
        </p:nvSpPr>
        <p:spPr>
          <a:xfrm>
            <a:off x="7394797" y="4000147"/>
            <a:ext cx="4165253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submit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태그를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활용하여 입력 데이터를 제출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But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지금은 전송 받</a:t>
            </a:r>
            <a:r>
              <a:rPr lang="ko-KR" altLang="en-US" sz="1400" dirty="0">
                <a:latin typeface="Consolas" panose="020B0609020204030204" pitchFamily="49" charset="0"/>
              </a:rPr>
              <a:t>을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곳이 없어서 동작 </a:t>
            </a:r>
            <a:r>
              <a:rPr lang="ko-KR" altLang="en-US" sz="1400" dirty="0">
                <a:latin typeface="Consolas" panose="020B0609020204030204" pitchFamily="49" charset="0"/>
              </a:rPr>
              <a:t>안함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꺾인 연결선 27">
            <a:extLst>
              <a:ext uri="{FF2B5EF4-FFF2-40B4-BE49-F238E27FC236}">
                <a16:creationId xmlns:a16="http://schemas.microsoft.com/office/drawing/2014/main" id="{E3A8199A-80A6-C610-E0DA-D213991CD67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6308521" y="1159595"/>
            <a:ext cx="713064" cy="201246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27">
            <a:extLst>
              <a:ext uri="{FF2B5EF4-FFF2-40B4-BE49-F238E27FC236}">
                <a16:creationId xmlns:a16="http://schemas.microsoft.com/office/drawing/2014/main" id="{518369C9-BE60-BF20-D843-B18C247350B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5117284" y="1159595"/>
            <a:ext cx="1904301" cy="2543358"/>
          </a:xfrm>
          <a:prstGeom prst="bentConnector3">
            <a:avLst>
              <a:gd name="adj1" fmla="val 8127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D6C41D7-5F28-FC85-5F65-EF581DE97B13}"/>
              </a:ext>
            </a:extLst>
          </p:cNvPr>
          <p:cNvSpPr/>
          <p:nvPr/>
        </p:nvSpPr>
        <p:spPr>
          <a:xfrm>
            <a:off x="7019755" y="3062211"/>
            <a:ext cx="2234445" cy="5425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6FC33C1-4413-44E5-A5EC-F77D8A36C1C9}"/>
              </a:ext>
            </a:extLst>
          </p:cNvPr>
          <p:cNvSpPr txBox="1"/>
          <p:nvPr/>
        </p:nvSpPr>
        <p:spPr>
          <a:xfrm>
            <a:off x="7403185" y="4999260"/>
            <a:ext cx="4165253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label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태그는 클릭 편의성을 높일 수 있어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클릭하면 키보드 커서가 우측 </a:t>
            </a:r>
            <a:r>
              <a:rPr lang="en-US" altLang="ko-KR" sz="1400" dirty="0"/>
              <a:t>text</a:t>
            </a:r>
            <a:r>
              <a:rPr lang="ko-KR" altLang="en-US" sz="1400" dirty="0"/>
              <a:t>창으로 이동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9" name="꺾인 연결선 27">
            <a:extLst>
              <a:ext uri="{FF2B5EF4-FFF2-40B4-BE49-F238E27FC236}">
                <a16:creationId xmlns:a16="http://schemas.microsoft.com/office/drawing/2014/main" id="{B06795DF-B222-0089-004E-E718C79470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6371" y="4292117"/>
            <a:ext cx="1745737" cy="371114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9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color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1"/>
            <a:ext cx="5328457" cy="306154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77592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색 입력 받기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컬러다이얼로그 색 입력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 err="1"/>
              <a:t>색선택</a:t>
            </a:r>
            <a:r>
              <a:rPr lang="ko-KR" altLang="en-US" sz="1400" dirty="0"/>
              <a:t> </a:t>
            </a:r>
            <a:r>
              <a:rPr lang="en-US" altLang="ko-KR" sz="1400" dirty="0"/>
              <a:t>&lt;input type="color" value="00BFFF"</a:t>
            </a:r>
          </a:p>
          <a:p>
            <a:r>
              <a:rPr lang="en-US" altLang="ko-KR" sz="1400" dirty="0"/>
              <a:t>                   </a:t>
            </a:r>
            <a:r>
              <a:rPr lang="en-US" altLang="ko-KR" sz="1400" dirty="0" err="1"/>
              <a:t>onchange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document.body.style.color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this.value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   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348596" y="4004596"/>
            <a:ext cx="5878385" cy="23083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type="color"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색을 고를 수 있는 </a:t>
            </a:r>
            <a:r>
              <a:rPr lang="en-US" altLang="ko-KR" sz="1400" dirty="0"/>
              <a:t>type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value="00BFFF“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초기 값을 무슨 색으로 할지 결정한다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/>
              <a:t>onchange</a:t>
            </a:r>
            <a:r>
              <a:rPr lang="en-US" altLang="ko-KR" b="1" dirty="0"/>
              <a:t>="</a:t>
            </a:r>
            <a:r>
              <a:rPr lang="en-US" altLang="ko-KR" b="1" dirty="0" err="1"/>
              <a:t>document.body.style.color</a:t>
            </a:r>
            <a:r>
              <a:rPr lang="en-US" altLang="ko-KR" b="1" dirty="0"/>
              <a:t>=</a:t>
            </a:r>
            <a:r>
              <a:rPr lang="en-US" altLang="ko-KR" b="1" dirty="0" err="1"/>
              <a:t>this.value</a:t>
            </a:r>
            <a:r>
              <a:rPr lang="en-US" altLang="ko-KR" b="1" dirty="0"/>
              <a:t>“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색상을 고를 수 있는 블록을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12" y="1040150"/>
            <a:ext cx="2962275" cy="422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158" y="1040150"/>
            <a:ext cx="240982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꺾인 연결선 14"/>
          <p:cNvCxnSpPr>
            <a:cxnSpLocks/>
          </p:cNvCxnSpPr>
          <p:nvPr/>
        </p:nvCxnSpPr>
        <p:spPr>
          <a:xfrm>
            <a:off x="6820250" y="2575420"/>
            <a:ext cx="2182434" cy="76629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5207086-4EC9-E14C-4F3D-6D5201675AE4}"/>
              </a:ext>
            </a:extLst>
          </p:cNvPr>
          <p:cNvCxnSpPr>
            <a:cxnSpLocks/>
          </p:cNvCxnSpPr>
          <p:nvPr/>
        </p:nvCxnSpPr>
        <p:spPr>
          <a:xfrm>
            <a:off x="3359266" y="3333326"/>
            <a:ext cx="0" cy="6817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BC73CD-61B4-84F2-4073-841F0F6C87E8}"/>
              </a:ext>
            </a:extLst>
          </p:cNvPr>
          <p:cNvSpPr/>
          <p:nvPr/>
        </p:nvSpPr>
        <p:spPr>
          <a:xfrm>
            <a:off x="1348596" y="2819576"/>
            <a:ext cx="4053913" cy="5221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3604</Words>
  <Application>Microsoft Office PowerPoint</Application>
  <PresentationFormat>와이드스크린</PresentationFormat>
  <Paragraphs>504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114</cp:revision>
  <dcterms:created xsi:type="dcterms:W3CDTF">2019-12-23T00:32:35Z</dcterms:created>
  <dcterms:modified xsi:type="dcterms:W3CDTF">2022-07-15T15:58:32Z</dcterms:modified>
</cp:coreProperties>
</file>