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0" r:id="rId3"/>
    <p:sldId id="375" r:id="rId4"/>
    <p:sldId id="376" r:id="rId5"/>
    <p:sldId id="385" r:id="rId6"/>
    <p:sldId id="386" r:id="rId7"/>
    <p:sldId id="377" r:id="rId8"/>
    <p:sldId id="378" r:id="rId9"/>
    <p:sldId id="379" r:id="rId10"/>
    <p:sldId id="380" r:id="rId11"/>
    <p:sldId id="381" r:id="rId12"/>
    <p:sldId id="383" r:id="rId13"/>
    <p:sldId id="384" r:id="rId14"/>
    <p:sldId id="382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55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</a:rPr>
                <a:t>2022-07-19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54853" y="2537279"/>
              <a:ext cx="20823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형제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480560" cy="461884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314308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형제 </a:t>
            </a:r>
            <a:r>
              <a:rPr lang="ko-KR" altLang="en-US" sz="1400" dirty="0" err="1"/>
              <a:t>선택자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h1+h2 {color: red;}</a:t>
            </a:r>
          </a:p>
          <a:p>
            <a:r>
              <a:rPr lang="en-US" altLang="ko-KR" sz="1400" dirty="0"/>
              <a:t>        h1+h6 {color: green;} </a:t>
            </a:r>
          </a:p>
          <a:p>
            <a:r>
              <a:rPr lang="en-US" altLang="ko-KR" sz="1400" dirty="0"/>
              <a:t>        h1~h2 {background-color: yellow;}</a:t>
            </a:r>
          </a:p>
          <a:p>
            <a:r>
              <a:rPr lang="en-US" altLang="ko-KR" sz="1400" dirty="0"/>
              <a:t>        h1~h3:hover {color: blue;}</a:t>
            </a:r>
          </a:p>
          <a:p>
            <a:r>
              <a:rPr lang="en-US" altLang="ko-KR" sz="1400" dirty="0"/>
              <a:t>        h1~h4 {background-color: black; color: white;}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&lt;h1&gt;Have a nice day&lt;/h1&gt;</a:t>
            </a:r>
          </a:p>
          <a:p>
            <a:r>
              <a:rPr lang="en-US" altLang="ko-KR" sz="1400" dirty="0"/>
              <a:t>    &lt;h2&gt;Have a nice day&lt;/h2&gt;</a:t>
            </a:r>
          </a:p>
          <a:p>
            <a:r>
              <a:rPr lang="en-US" altLang="ko-KR" sz="1400" dirty="0"/>
              <a:t>    &lt;h3&gt;Have a nice day&lt;/h3&gt;</a:t>
            </a:r>
          </a:p>
          <a:p>
            <a:r>
              <a:rPr lang="en-US" altLang="ko-KR" sz="1400" dirty="0"/>
              <a:t>    &lt;h4&gt;Have a nice day&lt;/h4&gt;</a:t>
            </a:r>
          </a:p>
          <a:p>
            <a:r>
              <a:rPr lang="en-US" altLang="ko-KR" sz="1400" dirty="0"/>
              <a:t>    &lt;h5&gt;Have a nice day&lt;/h5&gt;</a:t>
            </a:r>
          </a:p>
          <a:p>
            <a:r>
              <a:rPr lang="en-US" altLang="ko-KR" sz="1400" dirty="0"/>
              <a:t>    &lt;h6&gt;Have a nice day&lt;/h6&gt;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49033" y="882440"/>
            <a:ext cx="6348467" cy="17543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인접 형제 </a:t>
            </a:r>
            <a:r>
              <a:rPr lang="ko-KR" altLang="en-US" b="1" dirty="0" err="1"/>
              <a:t>선택자</a:t>
            </a:r>
            <a:r>
              <a:rPr lang="ko-KR" altLang="en-US" b="1" dirty="0"/>
              <a:t> </a:t>
            </a:r>
            <a:r>
              <a:rPr lang="en-US" altLang="ko-KR" sz="2000" b="1" dirty="0"/>
              <a:t>: </a:t>
            </a:r>
            <a:r>
              <a:rPr lang="en-US" altLang="ko-KR" sz="1600" dirty="0"/>
              <a:t>h1 </a:t>
            </a:r>
            <a:r>
              <a:rPr lang="ko-KR" altLang="en-US" sz="1600" dirty="0"/>
              <a:t>바로 뒤에 있는 </a:t>
            </a:r>
            <a:r>
              <a:rPr lang="en-US" altLang="ko-KR" sz="1600" dirty="0"/>
              <a:t>h2 </a:t>
            </a:r>
            <a:r>
              <a:rPr lang="ko-KR" altLang="en-US" sz="1600" dirty="0"/>
              <a:t>요소만 선택가능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	    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값</a:t>
            </a:r>
            <a:r>
              <a:rPr lang="en-US" altLang="ko-KR" sz="1600" dirty="0"/>
              <a:t>;}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일반 형제 </a:t>
            </a:r>
            <a:r>
              <a:rPr lang="ko-KR" altLang="en-US" b="1" dirty="0" err="1"/>
              <a:t>선택자</a:t>
            </a:r>
            <a:r>
              <a:rPr lang="ko-KR" altLang="en-US" b="1" dirty="0"/>
              <a:t> </a:t>
            </a:r>
            <a:r>
              <a:rPr lang="en-US" altLang="ko-KR" sz="2000" b="1" dirty="0"/>
              <a:t>:</a:t>
            </a:r>
            <a:r>
              <a:rPr lang="en-US" altLang="ko-KR" dirty="0"/>
              <a:t> </a:t>
            </a:r>
            <a:r>
              <a:rPr lang="en-US" altLang="ko-KR" sz="1600" dirty="0"/>
              <a:t>h1 </a:t>
            </a:r>
            <a:r>
              <a:rPr lang="ko-KR" altLang="en-US" sz="1600" dirty="0"/>
              <a:t>뒤에 있는 모든 요소 </a:t>
            </a:r>
            <a:r>
              <a:rPr lang="en-US" altLang="ko-KR" sz="1600" dirty="0"/>
              <a:t>(h2 ~ h6) </a:t>
            </a:r>
            <a:r>
              <a:rPr lang="ko-KR" altLang="en-US" sz="1600" dirty="0"/>
              <a:t>선택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	    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~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값</a:t>
            </a:r>
            <a:r>
              <a:rPr lang="en-US" altLang="ko-KR" sz="1600" dirty="0"/>
              <a:t>;}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4233" y="2006049"/>
            <a:ext cx="3713075" cy="106938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85" y="2901197"/>
            <a:ext cx="2285532" cy="283983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13068" y="3536282"/>
            <a:ext cx="4369782" cy="1938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h1+h2 { } : h1</a:t>
            </a:r>
            <a:r>
              <a:rPr lang="ko-KR" altLang="en-US" sz="1600" dirty="0"/>
              <a:t>과 인접해 있기 때문에 적용됨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h1+h6 { } : </a:t>
            </a:r>
            <a:r>
              <a:rPr lang="ko-KR" altLang="en-US" sz="1600" dirty="0"/>
              <a:t>인접해 있지 않기 때문에 적용 안됨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h1~h2 { } : h2</a:t>
            </a:r>
            <a:r>
              <a:rPr lang="ko-KR" altLang="en-US" sz="1600" dirty="0"/>
              <a:t>에 적용됨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h1~h3:hover { } : h3</a:t>
            </a:r>
            <a:r>
              <a:rPr lang="ko-KR" altLang="en-US" sz="1600" dirty="0"/>
              <a:t>에 </a:t>
            </a:r>
            <a:r>
              <a:rPr lang="en-US" altLang="ko-KR" sz="1600" dirty="0"/>
              <a:t>hover</a:t>
            </a:r>
            <a:r>
              <a:rPr lang="ko-KR" altLang="en-US" sz="1600" dirty="0"/>
              <a:t>기능 적용됨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h1~h4 { } : h4</a:t>
            </a:r>
            <a:r>
              <a:rPr lang="ko-KR" altLang="en-US" sz="1600" dirty="0"/>
              <a:t>에 적용됨</a:t>
            </a:r>
            <a:endParaRPr lang="en-US" altLang="ko-KR" sz="1600" dirty="0"/>
          </a:p>
        </p:txBody>
      </p:sp>
      <p:cxnSp>
        <p:nvCxnSpPr>
          <p:cNvPr id="27" name="꺾인 연결선 26"/>
          <p:cNvCxnSpPr>
            <a:stCxn id="16" idx="3"/>
            <a:endCxn id="15" idx="1"/>
          </p:cNvCxnSpPr>
          <p:nvPr/>
        </p:nvCxnSpPr>
        <p:spPr>
          <a:xfrm>
            <a:off x="4447308" y="2540741"/>
            <a:ext cx="365760" cy="1965037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5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 배치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981311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815058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상대 배치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div {display: inline-block; height: 50px; width: 50px; </a:t>
            </a:r>
          </a:p>
          <a:p>
            <a:r>
              <a:rPr lang="en-US" altLang="ko-KR" sz="1400" dirty="0"/>
              <a:t>            border: 1px solid </a:t>
            </a:r>
            <a:r>
              <a:rPr lang="en-US" altLang="ko-KR" sz="1400" dirty="0" err="1"/>
              <a:t>lightgray</a:t>
            </a:r>
            <a:r>
              <a:rPr lang="en-US" altLang="ko-KR" sz="1400" dirty="0"/>
              <a:t>; text-align: center; </a:t>
            </a:r>
          </a:p>
          <a:p>
            <a:r>
              <a:rPr lang="en-US" altLang="ko-KR" sz="1400" dirty="0"/>
              <a:t>            color: white; background: red;}</a:t>
            </a:r>
          </a:p>
          <a:p>
            <a:r>
              <a:rPr lang="en-US" altLang="ko-KR" sz="1400" dirty="0"/>
              <a:t>        #</a:t>
            </a:r>
            <a:r>
              <a:rPr lang="en-US" altLang="ko-KR" sz="1400" dirty="0" err="1"/>
              <a:t>down:hover</a:t>
            </a:r>
            <a:r>
              <a:rPr lang="en-US" altLang="ko-KR" sz="1400" dirty="0"/>
              <a:t> {position: relative; left: 20px; top: 20px; </a:t>
            </a:r>
          </a:p>
          <a:p>
            <a:r>
              <a:rPr lang="en-US" altLang="ko-KR" sz="1400" dirty="0"/>
              <a:t>                    background: green;}</a:t>
            </a:r>
          </a:p>
          <a:p>
            <a:r>
              <a:rPr lang="en-US" altLang="ko-KR" sz="1400" dirty="0"/>
              <a:t>        #</a:t>
            </a:r>
            <a:r>
              <a:rPr lang="en-US" altLang="ko-KR" sz="1400" dirty="0" err="1"/>
              <a:t>up:hover</a:t>
            </a:r>
            <a:r>
              <a:rPr lang="en-US" altLang="ko-KR" sz="1400" dirty="0"/>
              <a:t> {position: relative; right: 20px; bottom: 20px; </a:t>
            </a:r>
          </a:p>
          <a:p>
            <a:r>
              <a:rPr lang="en-US" altLang="ko-KR" sz="1400" dirty="0"/>
              <a:t>                    background: green;}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상대 배치</a:t>
            </a:r>
            <a:r>
              <a:rPr lang="en-US" altLang="ko-KR" sz="1400" dirty="0"/>
              <a:t>, relative&lt;/h3&gt;</a:t>
            </a:r>
          </a:p>
          <a:p>
            <a:r>
              <a:rPr lang="en-US" altLang="ko-KR" sz="1400" dirty="0"/>
              <a:t>    &lt;div&gt;T&lt;/div&gt;</a:t>
            </a:r>
          </a:p>
          <a:p>
            <a:r>
              <a:rPr lang="en-US" altLang="ko-KR" sz="1400" dirty="0"/>
              <a:t>    &lt;div id="down"&gt;h&lt;/div&gt;</a:t>
            </a:r>
          </a:p>
          <a:p>
            <a:r>
              <a:rPr lang="en-US" altLang="ko-KR" sz="1400" dirty="0"/>
              <a:t>    &lt;div&gt;a&lt;/div&gt;</a:t>
            </a:r>
          </a:p>
          <a:p>
            <a:r>
              <a:rPr lang="en-US" altLang="ko-KR" sz="1400" dirty="0"/>
              <a:t>    &lt;div&gt;n&lt;/div&gt;</a:t>
            </a:r>
          </a:p>
          <a:p>
            <a:r>
              <a:rPr lang="en-US" altLang="ko-KR" sz="1400" dirty="0"/>
              <a:t>    &lt;div id="up"&gt;k&lt;/div&gt;</a:t>
            </a:r>
          </a:p>
          <a:p>
            <a:r>
              <a:rPr lang="en-US" altLang="ko-KR" sz="1400" dirty="0"/>
              <a:t>    &lt;div&gt;s&lt;/div&gt;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46237" y="1568100"/>
            <a:ext cx="6272521" cy="19448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'</a:t>
            </a:r>
            <a:r>
              <a:rPr lang="ko-KR" altLang="en-US" b="1" dirty="0"/>
              <a:t>기본 위치</a:t>
            </a:r>
            <a:r>
              <a:rPr lang="en-US" altLang="ko-KR" b="1" dirty="0"/>
              <a:t>'</a:t>
            </a:r>
            <a:r>
              <a:rPr lang="ko-KR" altLang="en-US" b="1" dirty="0"/>
              <a:t>에서 </a:t>
            </a:r>
            <a:r>
              <a:rPr lang="en-US" altLang="ko-KR" b="1" dirty="0"/>
              <a:t>left, top, bottom, right </a:t>
            </a:r>
            <a:r>
              <a:rPr lang="ko-KR" altLang="en-US" b="1" dirty="0"/>
              <a:t>속성 값만큼 이동한 </a:t>
            </a:r>
            <a:r>
              <a:rPr lang="en-US" altLang="ko-KR" b="1" dirty="0"/>
              <a:t>'</a:t>
            </a:r>
            <a:r>
              <a:rPr lang="ko-KR" altLang="en-US" b="1" dirty="0"/>
              <a:t>상대 위치</a:t>
            </a:r>
            <a:r>
              <a:rPr lang="en-US" altLang="ko-KR" b="1" dirty="0"/>
              <a:t>'</a:t>
            </a:r>
            <a:r>
              <a:rPr lang="ko-KR" altLang="en-US" b="1" dirty="0"/>
              <a:t>에 배치된다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#down:hover { }, #up:hover { 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id </a:t>
            </a:r>
            <a:r>
              <a:rPr lang="ko-KR" altLang="en-US" sz="1400" dirty="0"/>
              <a:t>가</a:t>
            </a:r>
            <a:r>
              <a:rPr lang="en-US" altLang="ko-KR" sz="1400" dirty="0"/>
              <a:t> down</a:t>
            </a:r>
            <a:r>
              <a:rPr lang="ko-KR" altLang="en-US" sz="1400" dirty="0"/>
              <a:t>과 </a:t>
            </a:r>
            <a:r>
              <a:rPr lang="en-US" altLang="ko-KR" sz="1400" dirty="0"/>
              <a:t>up</a:t>
            </a:r>
            <a:r>
              <a:rPr lang="ko-KR" altLang="en-US" sz="1400" dirty="0"/>
              <a:t>인 태그에 적용되고 마우스가 올라가면 동작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position : relative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지정되어 있어 다른 도형 위치에서 속성 값만큼 이동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47565" y="3086101"/>
            <a:ext cx="29867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8193" y="2650960"/>
            <a:ext cx="4429372" cy="8702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05" y="3854752"/>
            <a:ext cx="2799783" cy="177952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327" y="3852626"/>
            <a:ext cx="2823510" cy="178164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E4BE6A-692B-6F2E-C297-3005C8A51D7D}"/>
              </a:ext>
            </a:extLst>
          </p:cNvPr>
          <p:cNvCxnSpPr>
            <a:cxnSpLocks/>
          </p:cNvCxnSpPr>
          <p:nvPr/>
        </p:nvCxnSpPr>
        <p:spPr>
          <a:xfrm>
            <a:off x="6079958" y="4932947"/>
            <a:ext cx="0" cy="39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D3E2695-3574-B83E-E81E-1B49C250A849}"/>
              </a:ext>
            </a:extLst>
          </p:cNvPr>
          <p:cNvCxnSpPr>
            <a:cxnSpLocks/>
          </p:cNvCxnSpPr>
          <p:nvPr/>
        </p:nvCxnSpPr>
        <p:spPr>
          <a:xfrm>
            <a:off x="6079958" y="4932947"/>
            <a:ext cx="360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9AF8A8D-FA74-8827-9505-0EE506A6EA1B}"/>
              </a:ext>
            </a:extLst>
          </p:cNvPr>
          <p:cNvCxnSpPr>
            <a:cxnSpLocks/>
          </p:cNvCxnSpPr>
          <p:nvPr/>
        </p:nvCxnSpPr>
        <p:spPr>
          <a:xfrm flipH="1">
            <a:off x="10339137" y="5462338"/>
            <a:ext cx="328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95A1D3-6A7C-B9AB-CD04-E3E575C4335D}"/>
              </a:ext>
            </a:extLst>
          </p:cNvPr>
          <p:cNvCxnSpPr>
            <a:cxnSpLocks/>
          </p:cNvCxnSpPr>
          <p:nvPr/>
        </p:nvCxnSpPr>
        <p:spPr>
          <a:xfrm flipV="1">
            <a:off x="10668000" y="5125451"/>
            <a:ext cx="0" cy="33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008ADE-E33E-0893-B9BF-F5E70C2E303E}"/>
              </a:ext>
            </a:extLst>
          </p:cNvPr>
          <p:cNvCxnSpPr>
            <a:cxnSpLocks/>
          </p:cNvCxnSpPr>
          <p:nvPr/>
        </p:nvCxnSpPr>
        <p:spPr>
          <a:xfrm>
            <a:off x="6280484" y="4932947"/>
            <a:ext cx="0" cy="20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BFE240-896F-9114-28E4-A8F206E27CA6}"/>
              </a:ext>
            </a:extLst>
          </p:cNvPr>
          <p:cNvCxnSpPr>
            <a:cxnSpLocks/>
          </p:cNvCxnSpPr>
          <p:nvPr/>
        </p:nvCxnSpPr>
        <p:spPr>
          <a:xfrm>
            <a:off x="6074853" y="5277853"/>
            <a:ext cx="2056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4B3977C-1DA5-AF83-29EC-07201DB0FBC6}"/>
              </a:ext>
            </a:extLst>
          </p:cNvPr>
          <p:cNvCxnSpPr>
            <a:cxnSpLocks/>
          </p:cNvCxnSpPr>
          <p:nvPr/>
        </p:nvCxnSpPr>
        <p:spPr>
          <a:xfrm>
            <a:off x="10403305" y="5285874"/>
            <a:ext cx="0" cy="20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2FDACC4-BFB0-EE22-E404-700E37A01E09}"/>
              </a:ext>
            </a:extLst>
          </p:cNvPr>
          <p:cNvCxnSpPr>
            <a:cxnSpLocks/>
          </p:cNvCxnSpPr>
          <p:nvPr/>
        </p:nvCxnSpPr>
        <p:spPr>
          <a:xfrm>
            <a:off x="10518516" y="5229728"/>
            <a:ext cx="2056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5ED706-11C8-B98C-9AAC-A7CA0670BBA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165380" y="5390147"/>
            <a:ext cx="1968370" cy="6615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AC3A7A2-EFE4-A91E-A858-CBE68062939B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712780" y="5394221"/>
            <a:ext cx="1624522" cy="65752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EA88E-DCCD-8B33-D6F4-E82DB5B2018A}"/>
              </a:ext>
            </a:extLst>
          </p:cNvPr>
          <p:cNvSpPr txBox="1"/>
          <p:nvPr/>
        </p:nvSpPr>
        <p:spPr>
          <a:xfrm>
            <a:off x="8133750" y="5884164"/>
            <a:ext cx="579030" cy="3351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20px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4515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절대 배치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793969" cy="546330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6"/>
            <a:ext cx="5627717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절대 배치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div {display: inline-block; position: absolute; </a:t>
            </a:r>
          </a:p>
          <a:p>
            <a:r>
              <a:rPr lang="en-US" altLang="ko-KR" sz="1400" dirty="0"/>
              <a:t>            border: 1px solid </a:t>
            </a:r>
            <a:r>
              <a:rPr lang="en-US" altLang="ko-KR" sz="1400" dirty="0" err="1"/>
              <a:t>lightgray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    div &gt; p {display: inline-block; position: absolute; </a:t>
            </a:r>
          </a:p>
          <a:p>
            <a:r>
              <a:rPr lang="en-US" altLang="ko-KR" sz="1400" dirty="0"/>
              <a:t>            height: 20px; width: 15px; background: </a:t>
            </a:r>
            <a:r>
              <a:rPr lang="en-US" altLang="ko-KR" sz="1400" dirty="0" err="1"/>
              <a:t>lightgray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&lt;h3&gt;Merry Christmas!&lt;/h3&gt;</a:t>
            </a:r>
          </a:p>
          <a:p>
            <a:r>
              <a:rPr lang="en-US" altLang="ko-KR" sz="1400" dirty="0"/>
              <a:t>    &lt;p&gt;</a:t>
            </a:r>
            <a:r>
              <a:rPr lang="ko-KR" altLang="en-US" sz="1400" dirty="0"/>
              <a:t>예수님이 탄생하셨습니다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    &lt;div&gt;</a:t>
            </a:r>
          </a:p>
          <a:p>
            <a:r>
              <a:rPr lang="en-US" altLang="ko-KR" sz="1400" dirty="0"/>
              <a:t>       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="../media/christmastree.png" width="200" height="200" </a:t>
            </a:r>
          </a:p>
          <a:p>
            <a:r>
              <a:rPr lang="en-US" altLang="ko-KR" sz="1400" dirty="0"/>
              <a:t>        alt="</a:t>
            </a:r>
            <a:r>
              <a:rPr lang="ko-KR" altLang="en-US" sz="1400" dirty="0"/>
              <a:t>크리스마스 트리</a:t>
            </a:r>
            <a:r>
              <a:rPr lang="en-US" altLang="ko-KR" sz="1400" dirty="0"/>
              <a:t>"&gt;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&lt;p style="left: 50px; top: 30px"&gt;M&lt;/p&gt;</a:t>
            </a:r>
          </a:p>
          <a:p>
            <a:r>
              <a:rPr lang="en-US" altLang="ko-KR" sz="1400" dirty="0"/>
              <a:t>        &lt;p style="left: 100px; top: 00px"&gt;M&lt;/p&gt;</a:t>
            </a:r>
          </a:p>
          <a:p>
            <a:r>
              <a:rPr lang="en-US" altLang="ko-KR" sz="1400" dirty="0"/>
              <a:t>        &lt;p style="left: 100px; top: 80px"&gt;M&lt;/p&gt;</a:t>
            </a:r>
          </a:p>
          <a:p>
            <a:r>
              <a:rPr lang="en-US" altLang="ko-KR" sz="1400" dirty="0"/>
              <a:t>        &lt;p style="left: 150px; top: 110px"&gt;M&lt;/p&gt;</a:t>
            </a:r>
          </a:p>
          <a:p>
            <a:r>
              <a:rPr lang="en-US" altLang="ko-KR" sz="1400" dirty="0"/>
              <a:t>        &lt;p style="left: 30px; top: 130px"&gt;M&lt;/p&gt;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79126" y="882440"/>
            <a:ext cx="5708073" cy="12464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절대 배치</a:t>
            </a:r>
            <a:r>
              <a:rPr lang="ko-KR" altLang="en-US" sz="1600" dirty="0"/>
              <a:t>는 좌표 값을 따르기 때문에 위치가 변하지 않는다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상대 배치는 이전에 존재하는 이미지를 기준으로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배치 되기 때문에 상황에 따라 위치가 변한다</a:t>
            </a:r>
            <a:r>
              <a:rPr lang="en-US" altLang="ko-KR" sz="16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2757025" y="2007915"/>
            <a:ext cx="1460326" cy="2439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185" y="2355813"/>
            <a:ext cx="1993953" cy="275151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063238" y="2427113"/>
            <a:ext cx="1460326" cy="2439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16" idx="3"/>
            <a:endCxn id="13" idx="1"/>
          </p:cNvCxnSpPr>
          <p:nvPr/>
        </p:nvCxnSpPr>
        <p:spPr>
          <a:xfrm flipV="1">
            <a:off x="4217351" y="1505688"/>
            <a:ext cx="1961775" cy="624182"/>
          </a:xfrm>
          <a:prstGeom prst="bentConnector3">
            <a:avLst>
              <a:gd name="adj1" fmla="val 5762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3"/>
            <a:endCxn id="13" idx="1"/>
          </p:cNvCxnSpPr>
          <p:nvPr/>
        </p:nvCxnSpPr>
        <p:spPr>
          <a:xfrm flipV="1">
            <a:off x="4523564" y="1505688"/>
            <a:ext cx="1655562" cy="104338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04946" y="4120740"/>
            <a:ext cx="5088777" cy="149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79124" y="5323724"/>
            <a:ext cx="5708075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크리스마스 트리와</a:t>
            </a:r>
            <a:r>
              <a:rPr lang="en-US" altLang="ko-KR" sz="1600" dirty="0"/>
              <a:t> M</a:t>
            </a:r>
            <a:r>
              <a:rPr lang="ko-KR" altLang="en-US" sz="1600" dirty="0"/>
              <a:t>글자는 절대 배치로 지정 되었기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M</a:t>
            </a:r>
            <a:r>
              <a:rPr lang="ko-KR" altLang="en-US" sz="1600" dirty="0"/>
              <a:t>이라는 글자는 트리 위의 지정된 좌표에 나타난다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94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float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배치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5968537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6"/>
            <a:ext cx="5802285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</a:t>
            </a:r>
            <a:r>
              <a:rPr lang="ko-KR" altLang="en-US" sz="1400" dirty="0"/>
              <a:t> </a:t>
            </a:r>
            <a:r>
              <a:rPr lang="en-US" altLang="ko-KR" sz="1400" dirty="0"/>
              <a:t>html&gt;</a:t>
            </a:r>
            <a:endParaRPr lang="ko-KR" altLang="en-US" sz="1400" dirty="0"/>
          </a:p>
          <a:p>
            <a:r>
              <a:rPr lang="en-US" altLang="ko-KR" sz="1400" dirty="0"/>
              <a:t>&lt;html&gt;</a:t>
            </a:r>
            <a:endParaRPr lang="ko-KR" altLang="en-US" sz="1400" dirty="0"/>
          </a:p>
          <a:p>
            <a:r>
              <a:rPr lang="en-US" altLang="ko-KR" sz="1400" dirty="0"/>
              <a:t>&lt;head&gt;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&lt;title&gt;float </a:t>
            </a:r>
            <a:r>
              <a:rPr lang="ko-KR" altLang="en-US" sz="1400" dirty="0"/>
              <a:t>배치</a:t>
            </a:r>
            <a:r>
              <a:rPr lang="en-US" altLang="ko-KR" sz="1400" dirty="0"/>
              <a:t>&lt;/title&gt;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&lt;style&gt;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#float</a:t>
            </a:r>
            <a:r>
              <a:rPr lang="ko-KR" altLang="en-US" sz="1400" dirty="0"/>
              <a:t> </a:t>
            </a:r>
            <a:r>
              <a:rPr lang="en-US" altLang="ko-KR" sz="1400" dirty="0"/>
              <a:t>{float: right; border: 1px</a:t>
            </a:r>
            <a:r>
              <a:rPr lang="ko-KR" altLang="en-US" sz="1400" dirty="0"/>
              <a:t> </a:t>
            </a:r>
            <a:r>
              <a:rPr lang="en-US" altLang="ko-KR" sz="1400" dirty="0"/>
              <a:t>dotted black;</a:t>
            </a:r>
          </a:p>
          <a:p>
            <a:r>
              <a:rPr lang="en-US" altLang="ko-KR" sz="1400" dirty="0"/>
              <a:t>                width: 7em; padding: 0.25em; margin: 1em;}</a:t>
            </a:r>
          </a:p>
          <a:p>
            <a:r>
              <a:rPr lang="en-US" altLang="ko-KR" sz="1400" dirty="0"/>
              <a:t>    &lt;/style&gt;</a:t>
            </a:r>
            <a:endParaRPr lang="ko-KR" altLang="en-US" sz="1400" dirty="0"/>
          </a:p>
          <a:p>
            <a:r>
              <a:rPr lang="en-US" altLang="ko-KR" sz="1400" dirty="0"/>
              <a:t>&lt;/head&gt;</a:t>
            </a:r>
            <a:endParaRPr lang="ko-KR" altLang="en-US" sz="1400" dirty="0"/>
          </a:p>
          <a:p>
            <a:r>
              <a:rPr lang="en-US" altLang="ko-KR" sz="1400" dirty="0"/>
              <a:t>&lt;body&gt;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&lt;h3&gt;</a:t>
            </a:r>
            <a:r>
              <a:rPr lang="ko-KR" altLang="en-US" sz="1400" dirty="0"/>
              <a:t>학기말 공지</a:t>
            </a:r>
            <a:r>
              <a:rPr lang="en-US" altLang="ko-KR" sz="1400" dirty="0"/>
              <a:t>&lt;/h3&gt;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&lt;div&gt;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&lt;p</a:t>
            </a:r>
            <a:r>
              <a:rPr lang="ko-KR" altLang="en-US" sz="1400" dirty="0"/>
              <a:t> </a:t>
            </a:r>
            <a:r>
              <a:rPr lang="en-US" altLang="ko-KR" sz="1400" dirty="0"/>
              <a:t>id="float"&gt;</a:t>
            </a:r>
            <a:endParaRPr lang="ko-KR" altLang="en-US" sz="1400" dirty="0"/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24</a:t>
            </a:r>
            <a:r>
              <a:rPr lang="ko-KR" altLang="en-US" sz="1400" dirty="0"/>
              <a:t>일은 피아니스트 조성진의 크리스마스 특별 연주가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    &lt;/p&gt;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&lt;p&gt;</a:t>
            </a:r>
            <a:endParaRPr lang="ko-KR" altLang="en-US" sz="1400" dirty="0"/>
          </a:p>
          <a:p>
            <a:r>
              <a:rPr lang="ko-KR" altLang="en-US" sz="1400" dirty="0"/>
              <a:t>            이제 곧 겨울 방학이 시작됩니다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학기 중 못다한 </a:t>
            </a:r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Java, C++ </a:t>
            </a:r>
            <a:r>
              <a:rPr lang="ko-KR" altLang="en-US" sz="1400" dirty="0"/>
              <a:t>프로그래밍 열심히 하기 바랍니다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인턴을 준비하는 학생들은 프로젝트 개발에 더욱 힘쓰세요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그럼 </a:t>
            </a:r>
            <a:r>
              <a:rPr lang="ko-KR" altLang="en-US" sz="1400" dirty="0" err="1"/>
              <a:t>다음학기에</a:t>
            </a:r>
            <a:r>
              <a:rPr lang="ko-KR" altLang="en-US" sz="1400" dirty="0"/>
              <a:t> 만나요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    &lt;/p&gt;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&lt;/div&gt;</a:t>
            </a:r>
            <a:endParaRPr lang="ko-KR" altLang="en-US" sz="1400" dirty="0"/>
          </a:p>
          <a:p>
            <a:r>
              <a:rPr lang="en-US" altLang="ko-KR" sz="1400" dirty="0"/>
              <a:t>&lt;/body&gt;</a:t>
            </a:r>
            <a:endParaRPr lang="ko-KR" altLang="en-US" sz="1400" dirty="0"/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990224" y="1679469"/>
            <a:ext cx="3616815" cy="10772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float</a:t>
            </a:r>
            <a:r>
              <a:rPr lang="ko-KR" altLang="en-US" sz="1600" dirty="0"/>
              <a:t>는 뉴스의 단신 같은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웹 페이지 우측에 표시된다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em</a:t>
            </a:r>
            <a:r>
              <a:rPr lang="ko-KR" altLang="en-US" sz="1600" dirty="0"/>
              <a:t>은 글자크기 수를 나타낸다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ex) 7em : 7</a:t>
            </a:r>
            <a:r>
              <a:rPr lang="ko-KR" altLang="en-US" sz="1600" dirty="0"/>
              <a:t>개의 글자크기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4688377" y="2218078"/>
            <a:ext cx="230184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84110" y="1983901"/>
            <a:ext cx="3904267" cy="4683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14" y="3084120"/>
            <a:ext cx="4281834" cy="201201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058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724586"/>
            <a:ext cx="10086839" cy="28221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/>
              <a:t>[div </a:t>
            </a:r>
            <a:r>
              <a:rPr lang="ko-KR" altLang="en-US" sz="2000" b="1" dirty="0"/>
              <a:t>박스 꾸미기</a:t>
            </a:r>
            <a:r>
              <a:rPr lang="en-US" altLang="ko-KR" sz="2000" b="1" dirty="0"/>
              <a:t>] - </a:t>
            </a:r>
            <a:r>
              <a:rPr lang="en-US" altLang="ko-KR" sz="2000" b="1" dirty="0" err="1"/>
              <a:t>url</a:t>
            </a:r>
            <a:r>
              <a:rPr lang="en-US" altLang="ko-KR" sz="2000" b="1" dirty="0"/>
              <a:t>("../media/spongebob.png")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notokr"/>
              </a:rPr>
              <a:t>    \ </a:t>
            </a:r>
            <a:r>
              <a:rPr lang="ko-KR" altLang="en-US" sz="1600" dirty="0">
                <a:latin typeface="notokr"/>
              </a:rPr>
              <a:t>기호를 사용하여 경로를 지정하여 경로가 인식이 안되는 오류 발생</a:t>
            </a:r>
            <a:endParaRPr lang="en-US" altLang="ko-KR" sz="1600" dirty="0">
              <a:latin typeface="noto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notokr"/>
              </a:rPr>
              <a:t>    / </a:t>
            </a:r>
            <a:r>
              <a:rPr lang="ko-KR" altLang="en-US" sz="1600" dirty="0">
                <a:latin typeface="notokr"/>
              </a:rPr>
              <a:t>기호로 수정하였더니 문제없이 경로가 인식되었다</a:t>
            </a:r>
            <a:r>
              <a:rPr lang="en-US" altLang="ko-KR" sz="1600" dirty="0">
                <a:latin typeface="noto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속성 </a:t>
            </a:r>
            <a:r>
              <a:rPr lang="ko-KR" altLang="en-US" sz="2000" b="1" dirty="0" err="1"/>
              <a:t>선택자</a:t>
            </a:r>
            <a:r>
              <a:rPr lang="en-US" altLang="ko-KR" sz="2000" b="1" dirty="0"/>
              <a:t>1] - </a:t>
            </a:r>
            <a:r>
              <a:rPr lang="en-US" altLang="ko-KR" sz="2000" b="1" dirty="0" err="1"/>
              <a:t>a.flat</a:t>
            </a:r>
            <a:r>
              <a:rPr lang="en-US" altLang="ko-KR" sz="2000" b="1" dirty="0"/>
              <a:t> {background-color: blue; color: white;}</a:t>
            </a:r>
          </a:p>
          <a:p>
            <a:pPr>
              <a:lnSpc>
                <a:spcPct val="150000"/>
              </a:lnSpc>
            </a:pPr>
            <a:r>
              <a:rPr lang="en-US" altLang="ko-KR" sz="1600" i="0" dirty="0">
                <a:effectLst/>
                <a:latin typeface="notokr"/>
              </a:rPr>
              <a:t>    </a:t>
            </a:r>
            <a:r>
              <a:rPr lang="en-US" altLang="ko-KR" sz="1600" dirty="0">
                <a:latin typeface="notokr"/>
              </a:rPr>
              <a:t>.flat { }</a:t>
            </a:r>
            <a:r>
              <a:rPr lang="ko-KR" altLang="en-US" sz="1600" dirty="0">
                <a:latin typeface="notokr"/>
              </a:rPr>
              <a:t>을 사용 했을 때는 </a:t>
            </a:r>
            <a:r>
              <a:rPr lang="en-US" altLang="ko-KR" sz="1600" dirty="0">
                <a:latin typeface="notokr"/>
              </a:rPr>
              <a:t>&lt;a&gt;</a:t>
            </a:r>
            <a:r>
              <a:rPr lang="ko-KR" altLang="en-US" sz="1600" dirty="0">
                <a:latin typeface="notokr"/>
              </a:rPr>
              <a:t>태그 안의 </a:t>
            </a:r>
            <a:r>
              <a:rPr lang="en-US" altLang="ko-KR" sz="1600" dirty="0">
                <a:latin typeface="notokr"/>
              </a:rPr>
              <a:t>class</a:t>
            </a:r>
            <a:r>
              <a:rPr lang="ko-KR" altLang="en-US" sz="1600" dirty="0">
                <a:latin typeface="notokr"/>
              </a:rPr>
              <a:t>가</a:t>
            </a:r>
            <a:r>
              <a:rPr lang="en-US" altLang="ko-KR" sz="1600" dirty="0">
                <a:latin typeface="notokr"/>
              </a:rPr>
              <a:t> flat</a:t>
            </a:r>
            <a:r>
              <a:rPr lang="ko-KR" altLang="en-US" sz="1600" dirty="0">
                <a:latin typeface="notokr"/>
              </a:rPr>
              <a:t>인 곳에 스타일이 적용이 안되었다</a:t>
            </a:r>
            <a:r>
              <a:rPr lang="en-US" altLang="ko-KR" sz="1600" dirty="0">
                <a:latin typeface="noto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그 이유는 </a:t>
            </a:r>
            <a:r>
              <a:rPr lang="en-US" altLang="ko-KR" sz="1600" dirty="0"/>
              <a:t>a[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] { } </a:t>
            </a:r>
            <a:r>
              <a:rPr lang="ko-KR" altLang="en-US" sz="1600" dirty="0"/>
              <a:t>스타일의 우선순위가 </a:t>
            </a:r>
            <a:r>
              <a:rPr lang="en-US" altLang="ko-KR" sz="1600" dirty="0"/>
              <a:t>.flat</a:t>
            </a:r>
            <a:r>
              <a:rPr lang="ko-KR" altLang="en-US" sz="1600" dirty="0"/>
              <a:t>보다 높았기 때문이다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a.flat</a:t>
            </a:r>
            <a:r>
              <a:rPr lang="en-US" altLang="ko-KR" sz="1600" dirty="0"/>
              <a:t> { }</a:t>
            </a:r>
            <a:r>
              <a:rPr lang="ko-KR" altLang="en-US" sz="1600" dirty="0"/>
              <a:t>으로 변경해 줌으로써 </a:t>
            </a:r>
            <a:r>
              <a:rPr lang="en-US" altLang="ko-KR" sz="1600" dirty="0"/>
              <a:t>a[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] { }</a:t>
            </a:r>
            <a:r>
              <a:rPr lang="ko-KR" altLang="en-US" sz="1600" dirty="0"/>
              <a:t>와 우선순위가 동일 해져 </a:t>
            </a:r>
            <a:r>
              <a:rPr lang="en-US" altLang="ko-KR" sz="1600" dirty="0">
                <a:latin typeface="notokr"/>
              </a:rPr>
              <a:t>class</a:t>
            </a:r>
            <a:r>
              <a:rPr lang="ko-KR" altLang="en-US" sz="1600" dirty="0">
                <a:latin typeface="notokr"/>
              </a:rPr>
              <a:t>가</a:t>
            </a:r>
            <a:r>
              <a:rPr lang="en-US" altLang="ko-KR" sz="1600" dirty="0">
                <a:latin typeface="notokr"/>
              </a:rPr>
              <a:t> flat</a:t>
            </a:r>
            <a:r>
              <a:rPr lang="ko-KR" altLang="en-US" sz="1600" dirty="0">
                <a:latin typeface="notokr"/>
              </a:rPr>
              <a:t>인 곳에 스타일이</a:t>
            </a:r>
            <a:r>
              <a:rPr lang="ko-KR" altLang="en-US" sz="1600" dirty="0"/>
              <a:t> 적용되었다</a:t>
            </a:r>
            <a:r>
              <a:rPr lang="en-US" altLang="ko-KR" sz="1600" dirty="0"/>
              <a:t>.</a:t>
            </a:r>
            <a:endParaRPr lang="en-US" altLang="ko-KR" sz="2000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div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박스 꾸미기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971010" cy="548061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804757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&lt;title&gt;div </a:t>
            </a:r>
            <a:r>
              <a:rPr lang="ko-KR" altLang="en-US" sz="1400" dirty="0"/>
              <a:t>박스에 배경 꾸미기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div{background-color: </a:t>
            </a:r>
            <a:r>
              <a:rPr lang="en-US" altLang="ko-KR" sz="1400" dirty="0" err="1"/>
              <a:t>skyblue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background-size: 100px </a:t>
            </a:r>
            <a:r>
              <a:rPr lang="en-US" altLang="ko-KR" sz="1400" dirty="0" err="1"/>
              <a:t>100px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background-image: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("../media/spongebob.png");</a:t>
            </a:r>
          </a:p>
          <a:p>
            <a:r>
              <a:rPr lang="en-US" altLang="ko-KR" sz="1400" dirty="0"/>
              <a:t>            background-repeat: repeat-y;</a:t>
            </a:r>
          </a:p>
          <a:p>
            <a:r>
              <a:rPr lang="en-US" altLang="ko-KR" sz="1400" dirty="0"/>
              <a:t>            background-position: center </a:t>
            </a:r>
            <a:r>
              <a:rPr lang="en-US" altLang="ko-KR" sz="1400" dirty="0" err="1"/>
              <a:t>center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    div{width: 200px;</a:t>
            </a:r>
          </a:p>
          <a:p>
            <a:r>
              <a:rPr lang="en-US" altLang="ko-KR" sz="1400" dirty="0"/>
              <a:t>            height: 200px;</a:t>
            </a:r>
          </a:p>
          <a:p>
            <a:r>
              <a:rPr lang="en-US" altLang="ko-KR" sz="1400" dirty="0"/>
              <a:t>            color: </a:t>
            </a:r>
            <a:r>
              <a:rPr lang="en-US" altLang="ko-KR" sz="1400" dirty="0" err="1"/>
              <a:t>blueviolet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font-size: 16px;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&lt;/style&gt;    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&lt;h3&gt;div </a:t>
            </a:r>
            <a:r>
              <a:rPr lang="ko-KR" altLang="en-US" sz="1400" dirty="0"/>
              <a:t>박스에 배경 꾸미기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&lt;div&gt;</a:t>
            </a:r>
            <a:r>
              <a:rPr lang="en-US" altLang="ko-KR" sz="1400" dirty="0" err="1"/>
              <a:t>SpngeBob</a:t>
            </a:r>
            <a:r>
              <a:rPr lang="en-US" altLang="ko-KR" sz="1400" dirty="0"/>
              <a:t> is an over-optimistic</a:t>
            </a:r>
          </a:p>
          <a:p>
            <a:r>
              <a:rPr lang="en-US" altLang="ko-KR" sz="1400" dirty="0"/>
              <a:t>        sponge that annoys other characters.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65660" y="912630"/>
            <a:ext cx="6699339" cy="26776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background-color</a:t>
            </a:r>
            <a:r>
              <a:rPr lang="en-US" altLang="ko-KR" sz="1600" dirty="0"/>
              <a:t>             </a:t>
            </a:r>
            <a:r>
              <a:rPr lang="en-US" altLang="ko-KR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배경색 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background-size             </a:t>
            </a:r>
            <a:r>
              <a:rPr lang="en-US" altLang="ko-KR" sz="1600" dirty="0"/>
              <a:t> </a:t>
            </a:r>
            <a:r>
              <a:rPr lang="en-US" altLang="ko-KR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배경 사이즈 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background-image :</a:t>
            </a:r>
            <a:r>
              <a:rPr lang="en-US" altLang="ko-KR" b="1" dirty="0" err="1"/>
              <a:t>url</a:t>
            </a:r>
            <a:r>
              <a:rPr lang="en-US" altLang="ko-KR" b="1" dirty="0"/>
              <a:t>()</a:t>
            </a:r>
            <a:r>
              <a:rPr lang="en-US" altLang="ko-KR" sz="2000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sz="1600" dirty="0"/>
              <a:t>배경 이미지 지정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background-repeat</a:t>
            </a:r>
            <a:r>
              <a:rPr lang="en-US" altLang="ko-KR" sz="2000" b="1" dirty="0"/>
              <a:t>         </a:t>
            </a:r>
            <a:r>
              <a:rPr lang="en-US" altLang="ko-KR" b="1" dirty="0"/>
              <a:t>: </a:t>
            </a:r>
            <a:r>
              <a:rPr lang="ko-KR" altLang="en-US" sz="1600" dirty="0"/>
              <a:t>배경 이미지 연속해서 출력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background-position       : </a:t>
            </a:r>
            <a:r>
              <a:rPr lang="ko-KR" altLang="en-US" sz="1600" dirty="0"/>
              <a:t>배경 이미지 기본 위치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width: 200px; height: 200px; : </a:t>
            </a:r>
            <a:r>
              <a:rPr lang="en-US" altLang="ko-KR" sz="1600" dirty="0"/>
              <a:t>200x200 </a:t>
            </a:r>
            <a:r>
              <a:rPr lang="ko-KR" altLang="en-US" sz="1600" dirty="0"/>
              <a:t>크기의 틀 생성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070763" y="2251458"/>
            <a:ext cx="294897" cy="79862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60904" y="1769227"/>
            <a:ext cx="4509859" cy="256170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17" y="3964698"/>
            <a:ext cx="2983824" cy="206168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7739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박스에 그림자 만들기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796443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63019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&lt;title&gt;div</a:t>
            </a:r>
            <a:r>
              <a:rPr lang="ko-KR" altLang="en-US" sz="1400" dirty="0"/>
              <a:t>에 박스 그림자 만들기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.</a:t>
            </a:r>
            <a:r>
              <a:rPr lang="en-US" altLang="ko-KR" sz="1400" dirty="0" err="1"/>
              <a:t>redbox</a:t>
            </a:r>
            <a:r>
              <a:rPr lang="en-US" altLang="ko-KR" sz="1400" dirty="0"/>
              <a:t>{box-shadow: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red;}</a:t>
            </a:r>
          </a:p>
          <a:p>
            <a:r>
              <a:rPr lang="en-US" altLang="ko-KR" sz="1400" dirty="0"/>
              <a:t>        .</a:t>
            </a:r>
            <a:r>
              <a:rPr lang="en-US" altLang="ko-KR" sz="1400" dirty="0" err="1"/>
              <a:t>blurbox</a:t>
            </a:r>
            <a:r>
              <a:rPr lang="en-US" altLang="ko-KR" sz="1400" dirty="0"/>
              <a:t>{box-shadow: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5px </a:t>
            </a:r>
            <a:r>
              <a:rPr lang="en-US" altLang="ko-KR" sz="1400" dirty="0" err="1"/>
              <a:t>skyblue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    .</a:t>
            </a:r>
            <a:r>
              <a:rPr lang="en-US" altLang="ko-KR" sz="1400" dirty="0" err="1"/>
              <a:t>multieffet</a:t>
            </a:r>
            <a:r>
              <a:rPr lang="en-US" altLang="ko-KR" sz="1400" dirty="0"/>
              <a:t>{box-shadow: 2px </a:t>
            </a:r>
            <a:r>
              <a:rPr lang="en-US" altLang="ko-KR" sz="1400" dirty="0" err="1"/>
              <a:t>2px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2px</a:t>
            </a:r>
            <a:r>
              <a:rPr lang="en-US" altLang="ko-KR" sz="1400" dirty="0"/>
              <a:t> black,</a:t>
            </a:r>
          </a:p>
          <a:p>
            <a:r>
              <a:rPr lang="en-US" altLang="ko-KR" sz="1400" dirty="0"/>
              <a:t>                    0 0 25px blue,</a:t>
            </a:r>
          </a:p>
          <a:p>
            <a:r>
              <a:rPr lang="en-US" altLang="ko-KR" sz="1400" dirty="0"/>
              <a:t>                    0 0 5px </a:t>
            </a:r>
            <a:r>
              <a:rPr lang="en-US" altLang="ko-KR" sz="1400" dirty="0" err="1"/>
              <a:t>darkblue</a:t>
            </a:r>
            <a:r>
              <a:rPr lang="en-US" altLang="ko-KR" sz="1400" dirty="0"/>
              <a:t>; }</a:t>
            </a:r>
          </a:p>
          <a:p>
            <a:r>
              <a:rPr lang="en-US" altLang="ko-KR" sz="1400" dirty="0"/>
              <a:t>        div{width: 150px; height: 70px; padding: 10px;</a:t>
            </a:r>
          </a:p>
          <a:p>
            <a:r>
              <a:rPr lang="en-US" altLang="ko-KR" sz="1400" dirty="0"/>
              <a:t>            border: 10px solid </a:t>
            </a:r>
            <a:r>
              <a:rPr lang="en-US" altLang="ko-KR" sz="1400" dirty="0" err="1"/>
              <a:t>lightgray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background-image: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</a:t>
            </a:r>
            <a:r>
              <a:rPr lang="en-US" altLang="ko-KR" sz="1400" i="1" dirty="0"/>
              <a:t>../media/spongebob.png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        background-size: 150px 100px;</a:t>
            </a:r>
          </a:p>
          <a:p>
            <a:r>
              <a:rPr lang="en-US" altLang="ko-KR" sz="1400" dirty="0"/>
              <a:t>            background-repeat: no-repeat; 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박스 그림자 만들기</a:t>
            </a:r>
            <a:r>
              <a:rPr lang="en-US" altLang="ko-KR" sz="1400" dirty="0"/>
              <a:t>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&lt;div class="</a:t>
            </a:r>
            <a:r>
              <a:rPr lang="en-US" altLang="ko-KR" sz="1400" dirty="0" err="1"/>
              <a:t>redbox</a:t>
            </a:r>
            <a:r>
              <a:rPr lang="en-US" altLang="ko-KR" sz="1400" dirty="0"/>
              <a:t>"&gt;</a:t>
            </a:r>
            <a:r>
              <a:rPr lang="ko-KR" altLang="en-US" sz="1400" dirty="0" err="1"/>
              <a:t>뚱이와</a:t>
            </a:r>
            <a:r>
              <a:rPr lang="ko-KR" altLang="en-US" sz="1400" dirty="0"/>
              <a:t> 함께</a:t>
            </a:r>
            <a:r>
              <a:rPr lang="en-US" altLang="ko-KR" sz="1400" dirty="0"/>
              <a:t>&lt;/div&gt;&lt;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&lt;div class="</a:t>
            </a:r>
            <a:r>
              <a:rPr lang="en-US" altLang="ko-KR" sz="1400" dirty="0" err="1"/>
              <a:t>blurbox</a:t>
            </a:r>
            <a:r>
              <a:rPr lang="en-US" altLang="ko-KR" sz="1400" dirty="0"/>
              <a:t>"&gt;</a:t>
            </a:r>
            <a:r>
              <a:rPr lang="ko-KR" altLang="en-US" sz="1400" dirty="0" err="1"/>
              <a:t>뚱이와</a:t>
            </a:r>
            <a:r>
              <a:rPr lang="ko-KR" altLang="en-US" sz="1400" dirty="0"/>
              <a:t> 함께</a:t>
            </a:r>
            <a:r>
              <a:rPr lang="en-US" altLang="ko-KR" sz="1400" dirty="0"/>
              <a:t>&lt;/div&gt;&lt;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&lt;div class="</a:t>
            </a:r>
            <a:r>
              <a:rPr lang="en-US" altLang="ko-KR" sz="1400" dirty="0" err="1"/>
              <a:t>multieffet</a:t>
            </a:r>
            <a:r>
              <a:rPr lang="en-US" altLang="ko-KR" sz="1400" dirty="0"/>
              <a:t>"&gt;</a:t>
            </a:r>
            <a:r>
              <a:rPr lang="ko-KR" altLang="en-US" sz="1400" dirty="0" err="1"/>
              <a:t>뚱이와</a:t>
            </a:r>
            <a:r>
              <a:rPr lang="ko-KR" altLang="en-US" sz="1400" dirty="0"/>
              <a:t> 함께</a:t>
            </a:r>
            <a:r>
              <a:rPr lang="en-US" altLang="ko-KR" sz="1400" dirty="0"/>
              <a:t>&lt;/div&gt;&lt;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17272" y="882439"/>
            <a:ext cx="6428859" cy="133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.red box       : </a:t>
            </a:r>
            <a:r>
              <a:rPr lang="ko-KR" altLang="en-US" sz="1600" dirty="0"/>
              <a:t>그림자 </a:t>
            </a:r>
            <a:r>
              <a:rPr lang="en-US" altLang="ko-KR" sz="1600" dirty="0"/>
              <a:t>x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</a:t>
            </a:r>
            <a:r>
              <a:rPr lang="en-US" altLang="ko-KR" sz="1600" dirty="0"/>
              <a:t>y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색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.blur box      : </a:t>
            </a:r>
            <a:r>
              <a:rPr lang="ko-KR" altLang="en-US" sz="1600" dirty="0"/>
              <a:t>그림자 </a:t>
            </a:r>
            <a:r>
              <a:rPr lang="en-US" altLang="ko-KR" sz="1600" dirty="0"/>
              <a:t>x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</a:t>
            </a:r>
            <a:r>
              <a:rPr lang="en-US" altLang="ko-KR" sz="1600" dirty="0"/>
              <a:t>y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번짐 정도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.multi effect :</a:t>
            </a:r>
            <a:r>
              <a:rPr lang="ko-KR" altLang="en-US" b="1" dirty="0"/>
              <a:t> </a:t>
            </a:r>
            <a:r>
              <a:rPr lang="ko-KR" altLang="en-US" sz="1600" dirty="0"/>
              <a:t>여러 개의 그림자 번짐과 색 효과를 추가할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871257" y="1551853"/>
            <a:ext cx="346015" cy="9666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9758" y="3058882"/>
            <a:ext cx="4141499" cy="10808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997" y="3823147"/>
            <a:ext cx="2163072" cy="247941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9758" y="1978026"/>
            <a:ext cx="4141499" cy="10808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4871257" y="3022207"/>
            <a:ext cx="346015" cy="57710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17272" y="2352793"/>
            <a:ext cx="6428859" cy="133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width, height       : </a:t>
            </a:r>
            <a:r>
              <a:rPr lang="en-US" altLang="ko-KR" sz="1600" dirty="0"/>
              <a:t>div</a:t>
            </a:r>
            <a:r>
              <a:rPr lang="ko-KR" altLang="en-US" sz="1600" dirty="0"/>
              <a:t>박스의 크기 설정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padding, border : </a:t>
            </a:r>
            <a:r>
              <a:rPr lang="en-US" altLang="ko-KR" sz="1600" dirty="0"/>
              <a:t>border</a:t>
            </a:r>
            <a:r>
              <a:rPr lang="ko-KR" altLang="en-US" sz="1600" dirty="0"/>
              <a:t>안에 여유 공간과</a:t>
            </a:r>
            <a:r>
              <a:rPr lang="en-US" altLang="ko-KR" sz="1600" dirty="0"/>
              <a:t> border</a:t>
            </a:r>
            <a:r>
              <a:rPr lang="ko-KR" altLang="en-US" sz="1600" dirty="0"/>
              <a:t>의 모양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background -      :</a:t>
            </a:r>
            <a:r>
              <a:rPr lang="ko-KR" altLang="en-US" b="1" dirty="0"/>
              <a:t> </a:t>
            </a:r>
            <a:r>
              <a:rPr lang="ko-KR" altLang="en-US" sz="1600" dirty="0"/>
              <a:t>배경 이미지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사이즈</a:t>
            </a:r>
            <a:r>
              <a:rPr lang="en-US" altLang="ko-KR" sz="1600" dirty="0"/>
              <a:t>, </a:t>
            </a:r>
            <a:r>
              <a:rPr lang="ko-KR" altLang="en-US" sz="1600" dirty="0"/>
              <a:t>반복 여부를 결정</a:t>
            </a:r>
          </a:p>
        </p:txBody>
      </p:sp>
    </p:spTree>
    <p:extLst>
      <p:ext uri="{BB962C8B-B14F-4D97-AF65-F5344CB8AC3E}">
        <p14:creationId xmlns:p14="http://schemas.microsoft.com/office/powerpoint/2010/main" val="130119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inline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419264" cy="546330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261957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&lt;title&gt;display&lt;/title&gt;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    &lt;style&gt;</a:t>
            </a:r>
          </a:p>
          <a:p>
            <a:r>
              <a:rPr lang="en-US" altLang="ko-KR" sz="1600" dirty="0"/>
              <a:t>        div{border : 2px solid </a:t>
            </a:r>
            <a:r>
              <a:rPr lang="en-US" altLang="ko-KR" sz="1600" dirty="0" err="1"/>
              <a:t>yellowgreen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            color : blue; background: </a:t>
            </a:r>
            <a:r>
              <a:rPr lang="en-US" altLang="ko-KR" sz="1600" dirty="0" err="1"/>
              <a:t>aliceblue</a:t>
            </a:r>
            <a:r>
              <a:rPr lang="en-US" altLang="ko-KR" sz="1600" dirty="0"/>
              <a:t>;}</a:t>
            </a:r>
          </a:p>
          <a:p>
            <a:r>
              <a:rPr lang="en-US" altLang="ko-KR" sz="1600" dirty="0"/>
              <a:t>        span{border: 3px dotted red; background : yellow;}</a:t>
            </a:r>
          </a:p>
          <a:p>
            <a:r>
              <a:rPr lang="en-US" altLang="ko-KR" sz="1600" dirty="0"/>
              <a:t>    &lt;/style&gt;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&lt;h3&gt;</a:t>
            </a:r>
            <a:r>
              <a:rPr lang="ko-KR" altLang="en-US" sz="1600" dirty="0"/>
              <a:t>인라인</a:t>
            </a:r>
            <a:r>
              <a:rPr lang="en-US" altLang="ko-KR" sz="1600" dirty="0"/>
              <a:t>, </a:t>
            </a:r>
            <a:r>
              <a:rPr lang="ko-KR" altLang="en-US" sz="1600" dirty="0"/>
              <a:t>인라인 블록</a:t>
            </a:r>
            <a:r>
              <a:rPr lang="en-US" altLang="ko-KR" sz="1600" dirty="0"/>
              <a:t>, </a:t>
            </a:r>
            <a:r>
              <a:rPr lang="ko-KR" altLang="en-US" sz="1600" dirty="0"/>
              <a:t>블록</a:t>
            </a:r>
            <a:r>
              <a:rPr lang="en-US" altLang="ko-KR" sz="1600" dirty="0"/>
              <a:t>&lt;/h3&gt;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나는 </a:t>
            </a:r>
            <a:r>
              <a:rPr lang="en-US" altLang="ko-KR" sz="1600" dirty="0"/>
              <a:t>&lt;div style="</a:t>
            </a:r>
            <a:r>
              <a:rPr lang="en-US" altLang="ko-KR" sz="1600" dirty="0" err="1"/>
              <a:t>display:none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            div(none)&lt;/div&gt;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나는 </a:t>
            </a:r>
            <a:r>
              <a:rPr lang="en-US" altLang="ko-KR" sz="1600" dirty="0"/>
              <a:t>&lt;div style="</a:t>
            </a:r>
            <a:r>
              <a:rPr lang="en-US" altLang="ko-KR" sz="1600" dirty="0" err="1"/>
              <a:t>display:inline</a:t>
            </a:r>
            <a:r>
              <a:rPr lang="en-US" altLang="ko-KR" sz="1600" dirty="0"/>
              <a:t>;"&gt;</a:t>
            </a:r>
          </a:p>
          <a:p>
            <a:r>
              <a:rPr lang="en-US" altLang="ko-KR" sz="1600" dirty="0"/>
              <a:t>            div(inline)&lt;/div&gt;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나는 </a:t>
            </a:r>
            <a:r>
              <a:rPr lang="en-US" altLang="ko-KR" sz="1600" dirty="0"/>
              <a:t>&lt;div style="</a:t>
            </a:r>
            <a:r>
              <a:rPr lang="en-US" altLang="ko-KR" sz="1600" dirty="0" err="1"/>
              <a:t>display:inline-block</a:t>
            </a:r>
            <a:r>
              <a:rPr lang="en-US" altLang="ko-KR" sz="1600" dirty="0"/>
              <a:t>; height: 50px;"&gt;</a:t>
            </a:r>
          </a:p>
          <a:p>
            <a:r>
              <a:rPr lang="en-US" altLang="ko-KR" sz="1600" dirty="0"/>
              <a:t>            div(inline-block)&lt;/div&gt;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나는 </a:t>
            </a:r>
            <a:r>
              <a:rPr lang="en-US" altLang="ko-KR" sz="1600" dirty="0"/>
              <a:t>&lt;div&gt;div&lt;span style="</a:t>
            </a:r>
            <a:r>
              <a:rPr lang="en-US" altLang="ko-KR" sz="1600" dirty="0" err="1"/>
              <a:t>display:block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            div(block)&lt;/span&gt;&lt;/div&gt;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  <a:p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72522" y="1145370"/>
            <a:ext cx="6023529" cy="20261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display:none</a:t>
            </a:r>
            <a:r>
              <a:rPr lang="en-US" altLang="ko-KR" b="1" dirty="0"/>
              <a:t> : </a:t>
            </a:r>
            <a:r>
              <a:rPr lang="ko-KR" altLang="en-US" sz="1400" dirty="0"/>
              <a:t>출력되지 않음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display:inline</a:t>
            </a:r>
            <a:r>
              <a:rPr lang="en-US" altLang="ko-KR" b="1" dirty="0"/>
              <a:t> : </a:t>
            </a:r>
            <a:r>
              <a:rPr lang="ko-KR" altLang="en-US" sz="1400" i="0" dirty="0">
                <a:effectLst/>
                <a:latin typeface="AppleSDGothicNeo"/>
              </a:rPr>
              <a:t>컨텐츠를 딱 감쌀 정도의 크기</a:t>
            </a:r>
            <a:r>
              <a:rPr lang="en-US" altLang="ko-KR" sz="14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display:inline-block</a:t>
            </a:r>
            <a:r>
              <a:rPr lang="en-US" altLang="ko-KR" b="1" dirty="0"/>
              <a:t> :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inline과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block의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특성을 합쳐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놓은 속성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Unicode MS"/>
              </a:rPr>
              <a:t> 	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기본적으로는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inline의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속성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이지만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크기를 바꿔줄 수 있</a:t>
            </a:r>
            <a:r>
              <a:rPr lang="ko-KR" altLang="en-US" sz="1400" dirty="0">
                <a:latin typeface="Arial Unicode MS"/>
              </a:rPr>
              <a:t>음</a:t>
            </a:r>
            <a:endParaRPr lang="en-US" altLang="ko-KR" sz="140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b="1" dirty="0" err="1"/>
              <a:t>display:block</a:t>
            </a:r>
            <a:r>
              <a:rPr lang="en-US" altLang="ko-KR" b="1" dirty="0"/>
              <a:t> :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div가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갖게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되는 기본값</a:t>
            </a:r>
            <a:r>
              <a:rPr lang="en-US" altLang="ko-KR" sz="1400" dirty="0">
                <a:latin typeface="Arial Unicode MS"/>
              </a:rPr>
              <a:t>,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가로 한 줄을 다 차지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58786" y="2158468"/>
            <a:ext cx="4777738" cy="11998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46" y="3355212"/>
            <a:ext cx="3334934" cy="256509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443645-FF89-58BF-92EC-36B6DFDF9456}"/>
              </a:ext>
            </a:extLst>
          </p:cNvPr>
          <p:cNvSpPr/>
          <p:nvPr/>
        </p:nvSpPr>
        <p:spPr>
          <a:xfrm>
            <a:off x="514406" y="3851883"/>
            <a:ext cx="4922117" cy="19633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586A8D2-05C6-9CBF-14CA-32611AD5572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5436523" y="2158468"/>
            <a:ext cx="435999" cy="2675105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7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32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(attribute selector)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7" y="931489"/>
            <a:ext cx="9830166" cy="49950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/>
              <a:t>속성 </a:t>
            </a:r>
            <a:r>
              <a:rPr lang="ko-KR" altLang="en-US" sz="2000" b="1" dirty="0" err="1"/>
              <a:t>선택자는</a:t>
            </a:r>
            <a:r>
              <a:rPr lang="ko-KR" altLang="en-US" sz="2000" b="1" dirty="0"/>
              <a:t> 특정 속성을 가지고 있거나 특정 값을 가지고 있는 요소를 선택한다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</a:t>
            </a:r>
            <a:r>
              <a:rPr lang="en-US" altLang="ko-KR" sz="1400" dirty="0"/>
              <a:t>                    </a:t>
            </a:r>
            <a:r>
              <a:rPr lang="en-US" altLang="ko-KR" sz="1600" b="1" dirty="0"/>
              <a:t>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속성이 포함된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과 일치하는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~=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단어로 포함하는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|=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이거나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로 시작하는 태그를 선택한다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                                                                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로 시작하는 값은 뒤에 이어지는 단어가 하이픈</a:t>
            </a:r>
            <a:r>
              <a:rPr lang="en-US" altLang="ko-KR" sz="1400" dirty="0"/>
              <a:t>(-)</a:t>
            </a:r>
            <a:r>
              <a:rPr lang="ko-KR" altLang="en-US" sz="1400" dirty="0"/>
              <a:t>으로 연결되어야 한다</a:t>
            </a:r>
            <a:r>
              <a:rPr lang="en-US" altLang="ko-KR" sz="1400" dirty="0"/>
              <a:t>.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^=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로 시작하는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*=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포함하는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$=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로 끝나는 태그를 선택한다</a:t>
            </a:r>
            <a:r>
              <a:rPr lang="en-US" altLang="ko-KR" sz="1400" dirty="0"/>
              <a:t>.</a:t>
            </a:r>
            <a:br>
              <a:rPr lang="ko-KR" altLang="en-US" sz="1050" dirty="0"/>
            </a:b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0536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32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(attribute selector)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32507" y="1113077"/>
            <a:ext cx="10196354" cy="463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 </a:t>
            </a:r>
            <a:r>
              <a:rPr lang="ko-KR" altLang="en-US" sz="2000" b="1" dirty="0"/>
              <a:t>태그는 다른 문서로의 이동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또는 같은 문서내의 이동을 위해 사용한다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="#"</a:t>
            </a:r>
            <a:r>
              <a:rPr lang="ko-KR" altLang="en-US" sz="1600" b="1" dirty="0"/>
              <a:t>을 쓰는 경우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1. 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클릭 이벤트 발생 시 페이지 전환을 하지 않도록 하기 위해서 쓰인다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원래는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"# + id"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를 사용해서 같은 문서내의 해당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로 이동하도록 하는 것인데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현재는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으로 의미 없는 링크를 주어 페이징이 안되도록 하는 것이다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&lt;a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:;" onclick="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()"&gt;&lt;/a&gt;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와 같은 방법도 있다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2. 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화면 최상단으로 이동을 목적으로 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을 쓴다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다음 코드와 같이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window.scrollTo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를 쓰는게 더 좋은 방식이다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&lt;input id="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btnTop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" type ="button" onclick="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window.scrollTo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(0,0);" value="TOP"&gt;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3.href="#" 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400" b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="#;"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의 차이는 세미콜론이 붙으면 화면 최상단으로 이동하지 않는다는 점이다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# :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아무것도 실행하지는 않지만 페이지상단으로 이동한다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&lt;a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="#none"&gt; : 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아무것도 실행하지 않으며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페이지 상단으로도 이동하지 않는다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으로 하면 이벤트가 발생하기 전 화면 최상단으로 이동한 후 이벤트가 수행</a:t>
            </a:r>
            <a:endParaRPr lang="en-US" altLang="ko-KR" sz="1200" b="0" dirty="0">
              <a:solidFill>
                <a:srgbClr val="4A4A4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="#;"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으로 하면 최상단으로 이동없이 이벤트가 수행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또한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#;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:;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의 차이는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뒤에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이 붙고 안 </a:t>
            </a:r>
            <a:r>
              <a:rPr lang="ko-KR" altLang="en-US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붙고의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차이이다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39"/>
            <a:ext cx="5120639" cy="548062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954387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속성 </a:t>
            </a:r>
            <a:r>
              <a:rPr lang="ko-KR" altLang="en-US" sz="1400" dirty="0" err="1"/>
              <a:t>선택자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{list-style: none;}</a:t>
            </a:r>
          </a:p>
          <a:p>
            <a:r>
              <a:rPr lang="en-US" altLang="ko-KR" sz="1400" dirty="0"/>
              <a:t>        li {width: 100px; display: inline; </a:t>
            </a:r>
          </a:p>
          <a:p>
            <a:r>
              <a:rPr lang="en-US" altLang="ko-KR" sz="1400" dirty="0"/>
              <a:t>            float: left; margin: 10px;}</a:t>
            </a:r>
          </a:p>
          <a:p>
            <a:r>
              <a:rPr lang="en-US" altLang="ko-KR" sz="1400" dirty="0"/>
              <a:t>        li a {padding: 5px 20px; font-size: 11px; </a:t>
            </a:r>
          </a:p>
          <a:p>
            <a:r>
              <a:rPr lang="en-US" altLang="ko-KR" sz="1400" dirty="0"/>
              <a:t>              color: blue; text-decoration: none;}</a:t>
            </a:r>
          </a:p>
          <a:p>
            <a:r>
              <a:rPr lang="en-US" altLang="ko-KR" sz="1400" dirty="0"/>
              <a:t>        a[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] {background-color: yellow;}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a.flat</a:t>
            </a:r>
            <a:r>
              <a:rPr lang="en-US" altLang="ko-KR" sz="1400" dirty="0"/>
              <a:t> {background-color: blue; color: white;}</a:t>
            </a:r>
          </a:p>
          <a:p>
            <a:r>
              <a:rPr lang="en-US" altLang="ko-KR" sz="1400" dirty="0"/>
              <a:t>        [class ~="button"] {border: 2px solid black;</a:t>
            </a:r>
          </a:p>
          <a:p>
            <a:r>
              <a:rPr lang="en-US" altLang="ko-KR" sz="1400" dirty="0"/>
              <a:t>                            box-shadow: </a:t>
            </a:r>
            <a:r>
              <a:rPr lang="en-US" altLang="ko-KR" sz="1400" dirty="0" err="1"/>
              <a:t>rgb</a:t>
            </a:r>
            <a:r>
              <a:rPr lang="en-US" altLang="ko-KR" sz="1400" dirty="0"/>
              <a:t>(0,0,0,0.3) 5px 5px;}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</a:t>
            </a:r>
            <a:r>
              <a:rPr lang="ko-KR" altLang="en-US" sz="1400" dirty="0"/>
              <a:t>메인 메뉴</a:t>
            </a:r>
            <a:r>
              <a:rPr lang="en-US" altLang="ko-KR" sz="1400" dirty="0"/>
              <a:t>1&lt;/a&gt;&lt;/li&gt;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</a:t>
            </a:r>
            <a:r>
              <a:rPr lang="ko-KR" altLang="en-US" sz="1400" dirty="0"/>
              <a:t>메인 메뉴</a:t>
            </a:r>
            <a:r>
              <a:rPr lang="en-US" altLang="ko-KR" sz="1400" dirty="0"/>
              <a:t>2&lt;/a&gt;&lt;/li&gt;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class="button"&gt;</a:t>
            </a:r>
            <a:r>
              <a:rPr lang="ko-KR" altLang="en-US" sz="1400" dirty="0"/>
              <a:t>메인 메뉴</a:t>
            </a:r>
            <a:r>
              <a:rPr lang="en-US" altLang="ko-KR" sz="1400" dirty="0"/>
              <a:t>3&lt;/a&gt;&lt;/li&gt;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class="flat button"&gt;</a:t>
            </a:r>
            <a:r>
              <a:rPr lang="ko-KR" altLang="en-US" sz="1400" dirty="0"/>
              <a:t>메인 메뉴</a:t>
            </a:r>
            <a:r>
              <a:rPr lang="en-US" altLang="ko-KR" sz="1400" dirty="0"/>
              <a:t>4&lt;/a&gt;&lt;/li&gt;</a:t>
            </a:r>
          </a:p>
          <a:p>
            <a:r>
              <a:rPr lang="en-US" altLang="ko-KR" sz="1400" dirty="0"/>
              <a:t>   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738253" y="2956151"/>
            <a:ext cx="714894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67980" y="1797504"/>
            <a:ext cx="4170273" cy="23172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18" y="4307501"/>
            <a:ext cx="4427913" cy="12594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53147" y="1871238"/>
            <a:ext cx="6434053" cy="21698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ul</a:t>
            </a:r>
            <a:r>
              <a:rPr lang="en-US" altLang="ko-KR" b="1" dirty="0"/>
              <a:t> { }, li { } : </a:t>
            </a:r>
            <a:r>
              <a:rPr lang="ko-KR" altLang="en-US" sz="1600" dirty="0"/>
              <a:t>일반 </a:t>
            </a:r>
            <a:r>
              <a:rPr lang="ko-KR" altLang="en-US" sz="1600" dirty="0" err="1"/>
              <a:t>선택자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li</a:t>
            </a:r>
            <a:r>
              <a:rPr lang="ko-KR" altLang="en-US" b="1" dirty="0"/>
              <a:t> </a:t>
            </a:r>
            <a:r>
              <a:rPr lang="en-US" altLang="ko-KR" b="1" dirty="0"/>
              <a:t>a { } : </a:t>
            </a:r>
            <a:r>
              <a:rPr lang="ko-KR" altLang="en-US" sz="1600" dirty="0"/>
              <a:t>후손 </a:t>
            </a:r>
            <a:r>
              <a:rPr lang="ko-KR" altLang="en-US" sz="1600" dirty="0" err="1"/>
              <a:t>선택자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a[</a:t>
            </a:r>
            <a:r>
              <a:rPr lang="en-US" altLang="ko-KR" b="1" dirty="0" err="1"/>
              <a:t>href</a:t>
            </a:r>
            <a:r>
              <a:rPr lang="en-US" altLang="ko-KR" b="1" dirty="0"/>
              <a:t>] { } :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 </a:t>
            </a:r>
            <a:r>
              <a:rPr lang="ko-KR" altLang="en-US" sz="1600" dirty="0"/>
              <a:t>속성이 포함된 태그를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a.flat</a:t>
            </a:r>
            <a:r>
              <a:rPr lang="en-US" altLang="ko-KR" b="1" dirty="0"/>
              <a:t> { } :</a:t>
            </a:r>
            <a:r>
              <a:rPr lang="ko-KR" altLang="en-US" b="1" dirty="0"/>
              <a:t> </a:t>
            </a:r>
            <a:r>
              <a:rPr lang="ko-KR" altLang="en-US" sz="1600" dirty="0"/>
              <a:t>클래스가 </a:t>
            </a:r>
            <a:r>
              <a:rPr lang="en-US" altLang="ko-KR" sz="1600" dirty="0"/>
              <a:t>flat</a:t>
            </a:r>
            <a:r>
              <a:rPr lang="ko-KR" altLang="en-US" sz="1600" dirty="0"/>
              <a:t>으로 시작하는 요소 선택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[class ~="button"] { } : </a:t>
            </a:r>
            <a:r>
              <a:rPr lang="en-US" altLang="ko-KR" sz="1600" dirty="0"/>
              <a:t>class</a:t>
            </a:r>
            <a:r>
              <a:rPr lang="ko-KR" altLang="en-US" sz="1600" dirty="0"/>
              <a:t>가 </a:t>
            </a:r>
            <a:r>
              <a:rPr lang="en-US" altLang="ko-KR" sz="1600" dirty="0"/>
              <a:t>"button“ </a:t>
            </a:r>
            <a:r>
              <a:rPr lang="ko-KR" altLang="en-US" sz="1600" dirty="0"/>
              <a:t>포함하는 태그를 선택 </a:t>
            </a:r>
          </a:p>
        </p:txBody>
      </p:sp>
    </p:spTree>
    <p:extLst>
      <p:ext uri="{BB962C8B-B14F-4D97-AF65-F5344CB8AC3E}">
        <p14:creationId xmlns:p14="http://schemas.microsoft.com/office/powerpoint/2010/main" val="132541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793970" cy="548061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27717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 err="1"/>
              <a:t>하이폰으로</a:t>
            </a:r>
            <a:r>
              <a:rPr lang="ko-KR" altLang="en-US" sz="1400" dirty="0"/>
              <a:t> 연결한 단어에 스타일 적용된다 </a:t>
            </a:r>
            <a:r>
              <a:rPr lang="en-US" altLang="ko-KR" sz="1400" dirty="0"/>
              <a:t>|= </a:t>
            </a:r>
            <a:r>
              <a:rPr lang="ko-KR" altLang="en-US" sz="1400" dirty="0"/>
              <a:t>값은 </a:t>
            </a:r>
            <a:r>
              <a:rPr lang="ko-KR" altLang="en-US" sz="1400" dirty="0" err="1"/>
              <a:t>한단어로</a:t>
            </a:r>
            <a:r>
              <a:rPr lang="ko-KR" altLang="en-US" sz="1400" dirty="0"/>
              <a:t> 일치해야 한다</a:t>
            </a:r>
            <a:r>
              <a:rPr lang="en-US" altLang="ko-KR" sz="1400" dirty="0"/>
              <a:t>.&lt;/title&gt;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{list-style: none;}</a:t>
            </a:r>
          </a:p>
          <a:p>
            <a:r>
              <a:rPr lang="en-US" altLang="ko-KR" sz="1400" dirty="0"/>
              <a:t>        li {display: inline; float: left; margin: 10px;}</a:t>
            </a:r>
          </a:p>
          <a:p>
            <a:r>
              <a:rPr lang="en-US" altLang="ko-KR" sz="1400" dirty="0"/>
              <a:t>        li a {padding: 5px 20px; font-size: 14px;</a:t>
            </a:r>
          </a:p>
          <a:p>
            <a:r>
              <a:rPr lang="en-US" altLang="ko-KR" sz="1400" dirty="0"/>
              <a:t>              color: blue; text-decoration: none;}</a:t>
            </a:r>
          </a:p>
          <a:p>
            <a:r>
              <a:rPr lang="en-US" altLang="ko-KR" sz="1400" dirty="0"/>
              <a:t>        a[title |="us"] {background: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(../../media/us.png) no-repeat </a:t>
            </a:r>
          </a:p>
          <a:p>
            <a:r>
              <a:rPr lang="en-US" altLang="ko-KR" sz="1400" dirty="0"/>
              <a:t>                         left center; padding: 5px 25px;}</a:t>
            </a:r>
          </a:p>
          <a:p>
            <a:r>
              <a:rPr lang="en-US" altLang="ko-KR" sz="1400" dirty="0"/>
              <a:t>        a[title |="jap"] {background: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(../../media/jp.png) no-repeat </a:t>
            </a:r>
          </a:p>
          <a:p>
            <a:r>
              <a:rPr lang="en-US" altLang="ko-KR" sz="1400" dirty="0"/>
              <a:t>                          left center; padding: 5px 25px;}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&lt;li&gt;</a:t>
            </a:r>
            <a:r>
              <a:rPr lang="ko-KR" altLang="en-US" sz="1400" dirty="0"/>
              <a:t>외국어 서비스 </a:t>
            </a:r>
            <a:r>
              <a:rPr lang="en-US" altLang="ko-KR" sz="1400" dirty="0"/>
              <a:t>: 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title="us"&gt;</a:t>
            </a:r>
            <a:r>
              <a:rPr lang="ko-KR" altLang="en-US" sz="1400" dirty="0"/>
              <a:t>영어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title="us-</a:t>
            </a:r>
            <a:r>
              <a:rPr lang="en-US" altLang="ko-KR" sz="1400" dirty="0" err="1"/>
              <a:t>english</a:t>
            </a:r>
            <a:r>
              <a:rPr lang="en-US" altLang="ko-KR" sz="1400" dirty="0"/>
              <a:t>"&gt;</a:t>
            </a:r>
            <a:r>
              <a:rPr lang="ko-KR" altLang="en-US" sz="1400" dirty="0"/>
              <a:t>영어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title="jap-</a:t>
            </a:r>
            <a:r>
              <a:rPr lang="en-US" altLang="ko-KR" sz="1400" dirty="0" err="1"/>
              <a:t>anese</a:t>
            </a:r>
            <a:r>
              <a:rPr lang="en-US" altLang="ko-KR" sz="1400" dirty="0"/>
              <a:t>"&gt;</a:t>
            </a:r>
            <a:r>
              <a:rPr lang="ko-KR" altLang="en-US" sz="1400" dirty="0"/>
              <a:t>일본어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14553" y="1998064"/>
            <a:ext cx="5115448" cy="8617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b="1" dirty="0"/>
              <a:t>a[title |= “us”] : </a:t>
            </a:r>
            <a:r>
              <a:rPr lang="en-US" altLang="ko-KR" sz="1600" dirty="0"/>
              <a:t>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title</a:t>
            </a:r>
            <a:r>
              <a:rPr lang="ko-KR" altLang="en-US" sz="1600" dirty="0"/>
              <a:t>속성 값이 </a:t>
            </a:r>
            <a:r>
              <a:rPr lang="en-US" altLang="ko-KR" sz="1600" dirty="0"/>
              <a:t>“us”</a:t>
            </a:r>
            <a:r>
              <a:rPr lang="ko-KR" altLang="en-US" sz="1600" dirty="0"/>
              <a:t>이거나</a:t>
            </a:r>
            <a:r>
              <a:rPr lang="en-US" altLang="ko-KR" sz="1600" dirty="0"/>
              <a:t>,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r>
              <a:rPr lang="en-US" altLang="ko-KR" sz="1600" dirty="0"/>
              <a:t>                              “us”</a:t>
            </a:r>
            <a:r>
              <a:rPr lang="ko-KR" altLang="en-US" sz="1600" dirty="0"/>
              <a:t>로 시작되는 요소를 선택</a:t>
            </a:r>
          </a:p>
          <a:p>
            <a:r>
              <a:rPr lang="ko-KR" altLang="en-US" sz="1600" dirty="0"/>
              <a:t>     </a:t>
            </a:r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“us”</a:t>
            </a:r>
            <a:r>
              <a:rPr lang="ko-KR" altLang="en-US" sz="1600" dirty="0"/>
              <a:t>뒤에는</a:t>
            </a:r>
            <a:r>
              <a:rPr lang="en-US" altLang="ko-KR" sz="1600" dirty="0"/>
              <a:t> </a:t>
            </a:r>
            <a:r>
              <a:rPr lang="ko-KR" altLang="en-US" sz="1600" dirty="0"/>
              <a:t>하이픈</a:t>
            </a:r>
            <a:r>
              <a:rPr lang="en-US" altLang="ko-KR" sz="1600" dirty="0"/>
              <a:t>(-)</a:t>
            </a:r>
            <a:r>
              <a:rPr lang="ko-KR" altLang="en-US" sz="1600" dirty="0"/>
              <a:t>으로 연결되어야 한다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509952" y="2428951"/>
            <a:ext cx="804601" cy="8440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6527" y="3046330"/>
            <a:ext cx="4893425" cy="4533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39" y="3306343"/>
            <a:ext cx="4486275" cy="13239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1786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42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824749" cy="504973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6"/>
            <a:ext cx="6658497" cy="5047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어디 있든 해당 값이 포함되어 있다면 스타일 적용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body {background-color: linen;}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{list-style: circle;}</a:t>
            </a:r>
          </a:p>
          <a:p>
            <a:r>
              <a:rPr lang="en-US" altLang="ko-KR" sz="1400" dirty="0"/>
              <a:t>        li {padding: 5px 30px;}</a:t>
            </a:r>
          </a:p>
          <a:p>
            <a:r>
              <a:rPr lang="en-US" altLang="ko-KR" sz="1400" dirty="0"/>
              <a:t>        li a {font-size: 16px; color: blue; text-decoration: none;}</a:t>
            </a:r>
          </a:p>
          <a:p>
            <a:r>
              <a:rPr lang="en-US" altLang="ko-KR" sz="1400" dirty="0"/>
              <a:t>        [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*="w3"] {background-color: blue; color: white;}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&lt;h1&gt;HTML5 </a:t>
            </a:r>
            <a:r>
              <a:rPr lang="ko-KR" altLang="en-US" sz="1400" dirty="0"/>
              <a:t>참고 사이트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    &lt;p&gt;</a:t>
            </a:r>
            <a:r>
              <a:rPr lang="ko-KR" altLang="en-US" sz="1400" dirty="0"/>
              <a:t>아래 </a:t>
            </a:r>
            <a:r>
              <a:rPr lang="ko-KR" altLang="en-US" sz="1400" dirty="0" err="1"/>
              <a:t>링크중</a:t>
            </a:r>
            <a:r>
              <a:rPr lang="ko-KR" altLang="en-US" sz="1400" dirty="0"/>
              <a:t> 파란색 </a:t>
            </a:r>
            <a:r>
              <a:rPr lang="ko-KR" altLang="en-US" sz="1400" dirty="0" err="1"/>
              <a:t>패경의</a:t>
            </a:r>
            <a:r>
              <a:rPr lang="ko-KR" altLang="en-US" sz="1400" dirty="0"/>
              <a:t> 링크는 </a:t>
            </a:r>
            <a:r>
              <a:rPr lang="en-US" altLang="ko-KR" sz="1400" dirty="0"/>
              <a:t>W3C </a:t>
            </a:r>
            <a:r>
              <a:rPr lang="ko-KR" altLang="en-US" sz="1400" dirty="0"/>
              <a:t>사이트로 연결됩니다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="http://www.w3c.org/TR/hrml"&gt;HRML </a:t>
            </a:r>
            <a:r>
              <a:rPr lang="ko-KR" altLang="en-US" sz="1400" dirty="0"/>
              <a:t>표준안 사이트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="http://www.webplatform.org"&gt;</a:t>
            </a:r>
            <a:r>
              <a:rPr lang="ko-KR" altLang="en-US" sz="1400" dirty="0" err="1"/>
              <a:t>튜토리얼과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아티클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="http://www.caniuse.com"&gt;HTML </a:t>
            </a:r>
            <a:r>
              <a:rPr lang="ko-KR" altLang="en-US" sz="1400" dirty="0"/>
              <a:t>지원 여부 체크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="http://www.w3c.org/TR/css3-mediaqueries"&gt;</a:t>
            </a:r>
            <a:r>
              <a:rPr lang="ko-KR" altLang="en-US" sz="1400" dirty="0" err="1"/>
              <a:t>미디어쿼리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680989" y="1004426"/>
            <a:ext cx="3857110" cy="3385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600" dirty="0" err="1"/>
              <a:t>href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w3</a:t>
            </a:r>
            <a:r>
              <a:rPr lang="ko-KR" altLang="en-US" sz="1600" dirty="0"/>
              <a:t>을 포함하는 모든 태그를 선택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813067" y="1173703"/>
            <a:ext cx="2867922" cy="17899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84110" y="2851267"/>
            <a:ext cx="4028957" cy="2246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07" y="1551501"/>
            <a:ext cx="4333875" cy="32861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157254" y="5000685"/>
            <a:ext cx="4921140" cy="584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600" dirty="0"/>
              <a:t>첫 번째와 네 번째 </a:t>
            </a:r>
            <a:r>
              <a:rPr lang="en-US" altLang="ko-KR" sz="1600" dirty="0"/>
              <a:t>&lt;li&gt; 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w3</a:t>
            </a:r>
            <a:r>
              <a:rPr lang="ko-KR" altLang="en-US" sz="1600" dirty="0"/>
              <a:t>이 포함되기 때문에</a:t>
            </a:r>
            <a:endParaRPr lang="en-US" altLang="ko-KR" sz="1600" dirty="0"/>
          </a:p>
          <a:p>
            <a:r>
              <a:rPr lang="ko-KR" altLang="en-US" sz="1600" dirty="0"/>
              <a:t>배경 색은 파란색</a:t>
            </a:r>
            <a:r>
              <a:rPr lang="en-US" altLang="ko-KR" sz="1600" dirty="0"/>
              <a:t>, </a:t>
            </a:r>
            <a:r>
              <a:rPr lang="ko-KR" altLang="en-US" sz="1600" dirty="0"/>
              <a:t>글자 색은 흰색이 적용되었다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089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2980</Words>
  <Application>Microsoft Office PowerPoint</Application>
  <PresentationFormat>와이드스크린</PresentationFormat>
  <Paragraphs>333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AppleSDGothicNeo</vt:lpstr>
      <vt:lpstr>Arial Unicode MS</vt:lpstr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158</cp:revision>
  <dcterms:created xsi:type="dcterms:W3CDTF">2019-12-23T00:32:35Z</dcterms:created>
  <dcterms:modified xsi:type="dcterms:W3CDTF">2022-07-22T13:19:24Z</dcterms:modified>
</cp:coreProperties>
</file>