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6" r:id="rId3"/>
    <p:sldId id="410" r:id="rId4"/>
    <p:sldId id="412" r:id="rId5"/>
    <p:sldId id="419" r:id="rId6"/>
    <p:sldId id="425" r:id="rId7"/>
    <p:sldId id="413" r:id="rId8"/>
    <p:sldId id="420" r:id="rId9"/>
    <p:sldId id="426" r:id="rId10"/>
    <p:sldId id="382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266561" y="2490281"/>
            <a:ext cx="7658893" cy="1969770"/>
            <a:chOff x="2266561" y="1767838"/>
            <a:chExt cx="7658893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2022-07-22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266561" y="2537279"/>
              <a:ext cx="76588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 &amp; 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203218"/>
            <a:ext cx="9332860" cy="9654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i="0" dirty="0">
                <a:effectLst/>
                <a:latin typeface="notokr"/>
              </a:rPr>
              <a:t>Style</a:t>
            </a:r>
            <a:r>
              <a:rPr lang="ko-KR" altLang="en-US" sz="2000" i="0" dirty="0">
                <a:effectLst/>
                <a:latin typeface="notokr"/>
              </a:rPr>
              <a:t>태그는 </a:t>
            </a:r>
            <a:r>
              <a:rPr lang="ko-KR" altLang="en-US" sz="2000" dirty="0">
                <a:latin typeface="notokr"/>
              </a:rPr>
              <a:t>중괄호 </a:t>
            </a:r>
            <a:r>
              <a:rPr lang="en-US" altLang="ko-KR" sz="2000" dirty="0">
                <a:latin typeface="notokr"/>
              </a:rPr>
              <a:t>{ }</a:t>
            </a:r>
            <a:r>
              <a:rPr lang="ko-KR" altLang="en-US" sz="2000" dirty="0">
                <a:latin typeface="notokr"/>
              </a:rPr>
              <a:t>를 사용하고</a:t>
            </a:r>
            <a:r>
              <a:rPr lang="en-US" altLang="ko-KR" sz="2000" dirty="0">
                <a:latin typeface="notokr"/>
              </a:rPr>
              <a:t>, Script</a:t>
            </a:r>
            <a:r>
              <a:rPr lang="ko-KR" altLang="en-US" sz="2000" dirty="0">
                <a:latin typeface="notokr"/>
              </a:rPr>
              <a:t>태그 내에서는 소괄호</a:t>
            </a:r>
            <a:r>
              <a:rPr lang="en-US" altLang="ko-KR" sz="2000" dirty="0">
                <a:latin typeface="notokr"/>
              </a:rPr>
              <a:t>()</a:t>
            </a:r>
            <a:r>
              <a:rPr lang="ko-KR" altLang="en-US" sz="2000" dirty="0">
                <a:latin typeface="notokr"/>
              </a:rPr>
              <a:t>를 사용하다 보니</a:t>
            </a:r>
            <a:r>
              <a:rPr lang="en-US" altLang="ko-KR" sz="2000" dirty="0">
                <a:latin typeface="notokr"/>
              </a:rPr>
              <a:t> </a:t>
            </a:r>
            <a:r>
              <a:rPr lang="ko-KR" altLang="en-US" sz="2000" dirty="0">
                <a:latin typeface="notokr"/>
              </a:rPr>
              <a:t>혼동이 생겨 </a:t>
            </a:r>
            <a:r>
              <a:rPr lang="en-US" altLang="ko-KR" sz="2000" dirty="0">
                <a:latin typeface="notokr"/>
              </a:rPr>
              <a:t>Script</a:t>
            </a:r>
            <a:r>
              <a:rPr lang="ko-KR" altLang="en-US" sz="2000" dirty="0">
                <a:latin typeface="notokr"/>
              </a:rPr>
              <a:t>태그를 작성시 중괄호를 사용하여 오류가 발생하였습니다</a:t>
            </a:r>
            <a:r>
              <a:rPr lang="en-US" altLang="ko-KR" sz="2000" dirty="0"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자바스크립트 파일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7281342" cy="289529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7115088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&lt;title&gt;Document&lt;/title&gt;</a:t>
            </a:r>
          </a:p>
          <a:p>
            <a:r>
              <a:rPr lang="en-US" altLang="ko-KR" sz="1400" dirty="0"/>
              <a:t>   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="./mjs1.js"&gt;&lt;/script&gt;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="../mjs.js"&gt;&lt;/script&gt;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document.write("&lt;div style='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; font-size: 20px;'&gt;</a:t>
            </a:r>
            <a:r>
              <a:rPr lang="ko-KR" altLang="en-US" sz="1400" dirty="0"/>
              <a:t>내부 자바스크립트</a:t>
            </a:r>
            <a:r>
              <a:rPr lang="en-US" altLang="ko-KR" sz="1400" dirty="0"/>
              <a:t>&lt;/div&gt;");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8" y="4419854"/>
            <a:ext cx="5552904" cy="9233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./</a:t>
            </a:r>
            <a:r>
              <a:rPr lang="ko-KR" altLang="en-US" b="1" dirty="0"/>
              <a:t>는 </a:t>
            </a:r>
            <a:r>
              <a:rPr lang="ko-KR" altLang="en-US" sz="1600" dirty="0"/>
              <a:t>현재 파일과 같은 위치에 있는 </a:t>
            </a:r>
            <a:r>
              <a:rPr lang="en-US" altLang="ko-KR" sz="1600" dirty="0"/>
              <a:t>mjs1.js</a:t>
            </a:r>
            <a:r>
              <a:rPr lang="ko-KR" altLang="en-US" sz="1600" dirty="0"/>
              <a:t>파일을 불러옴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../</a:t>
            </a:r>
            <a:r>
              <a:rPr lang="ko-KR" altLang="en-US" b="1" dirty="0"/>
              <a:t>는 </a:t>
            </a:r>
            <a:r>
              <a:rPr lang="ko-KR" altLang="en-US" sz="1600" dirty="0"/>
              <a:t>현재 파일의 상위 폴더에 있는 </a:t>
            </a:r>
            <a:r>
              <a:rPr lang="en-US" altLang="ko-KR" sz="1600" dirty="0"/>
              <a:t>mjs.js</a:t>
            </a:r>
            <a:r>
              <a:rPr lang="ko-KR" altLang="en-US" sz="1600" dirty="0"/>
              <a:t>파일을 불러옴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936865" y="2624667"/>
            <a:ext cx="9497" cy="179518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505123" y="1740626"/>
            <a:ext cx="882477" cy="8840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50" y="940628"/>
            <a:ext cx="3738004" cy="314923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52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 변수와 전역 변수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006735" cy="46188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3840480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 err="1"/>
              <a:t>지역변수와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전역변수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 err="1"/>
              <a:t>지역변수와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전역변수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x=100; 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function f() {</a:t>
            </a:r>
          </a:p>
          <a:p>
            <a:r>
              <a:rPr lang="en-US" altLang="ko-KR" sz="1400" dirty="0"/>
              <a:t>    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x=1; </a:t>
            </a:r>
          </a:p>
          <a:p>
            <a:r>
              <a:rPr lang="en-US" altLang="ko-KR" sz="1400" dirty="0"/>
              <a:t>            document.write("</a:t>
            </a:r>
            <a:r>
              <a:rPr lang="ko-KR" altLang="en-US" sz="1400" dirty="0"/>
              <a:t>지역변수 </a:t>
            </a:r>
            <a:r>
              <a:rPr lang="en-US" altLang="ko-KR" sz="1400" dirty="0"/>
              <a:t>x=" + x);</a:t>
            </a:r>
          </a:p>
          <a:p>
            <a:r>
              <a:rPr lang="en-US" altLang="ko-KR" sz="1400" dirty="0"/>
              <a:t>            document.write("&lt;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    document.write("</a:t>
            </a:r>
            <a:r>
              <a:rPr lang="ko-KR" altLang="en-US" sz="1400" dirty="0" err="1"/>
              <a:t>전역변수</a:t>
            </a:r>
            <a:r>
              <a:rPr lang="ko-KR" altLang="en-US" sz="1400" dirty="0"/>
              <a:t> </a:t>
            </a:r>
            <a:r>
              <a:rPr lang="en-US" altLang="ko-KR" sz="1400" dirty="0"/>
              <a:t>x="+ this.x);</a:t>
            </a:r>
          </a:p>
          <a:p>
            <a:r>
              <a:rPr lang="en-US" altLang="ko-KR" sz="1400" dirty="0"/>
              <a:t>        }</a:t>
            </a:r>
          </a:p>
          <a:p>
            <a:r>
              <a:rPr lang="en-US" altLang="ko-KR" sz="1400" dirty="0"/>
              <a:t>        </a:t>
            </a:r>
          </a:p>
          <a:p>
            <a:r>
              <a:rPr lang="en-US" altLang="ko-KR" sz="1400" dirty="0"/>
              <a:t>        f();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03480" y="1069214"/>
            <a:ext cx="5120356" cy="507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전역 변수 </a:t>
            </a:r>
            <a:r>
              <a:rPr lang="en-US" altLang="ko-KR" b="1" dirty="0"/>
              <a:t>: </a:t>
            </a:r>
            <a:r>
              <a:rPr lang="ko-KR" altLang="en-US" dirty="0"/>
              <a:t>해당 스크립트 문 내에서만 전역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1704110" y="1323130"/>
            <a:ext cx="3099370" cy="143724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55353" y="2661161"/>
            <a:ext cx="948757" cy="1984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36" y="3257725"/>
            <a:ext cx="2894558" cy="273693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65941" y="3289960"/>
            <a:ext cx="721543" cy="2096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03478" y="1850378"/>
            <a:ext cx="5120357" cy="5078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지역 변수 </a:t>
            </a:r>
            <a:r>
              <a:rPr lang="en-US" altLang="ko-KR" b="1" dirty="0"/>
              <a:t>: </a:t>
            </a:r>
            <a:r>
              <a:rPr lang="ko-KR" altLang="en-US" dirty="0"/>
              <a:t> 함수가 실행될 때만 생성되고 소멸함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687484" y="2104294"/>
            <a:ext cx="3115994" cy="129051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03478" y="2528878"/>
            <a:ext cx="6478923" cy="5000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</a:rPr>
              <a:t>this.x</a:t>
            </a:r>
            <a:r>
              <a:rPr lang="ko-KR" altLang="en-US" sz="2000" b="1" dirty="0">
                <a:latin typeface="Consolas" panose="020B0609020204030204" pitchFamily="49" charset="0"/>
              </a:rPr>
              <a:t>는 </a:t>
            </a:r>
            <a:r>
              <a:rPr lang="ko-KR" altLang="en-US" dirty="0">
                <a:latin typeface="Consolas" panose="020B0609020204030204" pitchFamily="49" charset="0"/>
              </a:rPr>
              <a:t>스크립트문의 전역 변수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ko-KR" altLang="en-US" dirty="0">
                <a:latin typeface="Consolas" panose="020B0609020204030204" pitchFamily="49" charset="0"/>
              </a:rPr>
              <a:t>를 뜻함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451447" y="3929180"/>
            <a:ext cx="571913" cy="2096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4023360" y="2778915"/>
            <a:ext cx="780118" cy="12551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6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6197132" y="882439"/>
            <a:ext cx="5893723" cy="52606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3125" y="882439"/>
            <a:ext cx="5893723" cy="52606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066" y="884636"/>
            <a:ext cx="11950934" cy="5478423"/>
          </a:xfrm>
          <a:prstGeom prst="rect">
            <a:avLst/>
          </a:prstGeom>
          <a:noFill/>
        </p:spPr>
        <p:txBody>
          <a:bodyPr wrap="square" numCol="2" spcCol="252000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상수 </a:t>
            </a:r>
            <a:r>
              <a:rPr lang="en-US" altLang="ko-KR" sz="1400" dirty="0"/>
              <a:t>Literal&lt;/h3&gt;&lt;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oct</a:t>
            </a:r>
            <a:r>
              <a:rPr lang="en-US" altLang="ko-KR" sz="1400" dirty="0"/>
              <a:t> =0o15;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hex =0x15;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condition = true;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document.write("8</a:t>
            </a:r>
            <a:r>
              <a:rPr lang="ko-KR" altLang="en-US" sz="1400" dirty="0"/>
              <a:t>진수 </a:t>
            </a:r>
            <a:r>
              <a:rPr lang="en-US" altLang="ko-KR" sz="1400" dirty="0"/>
              <a:t>0o15</a:t>
            </a:r>
            <a:r>
              <a:rPr lang="ko-KR" altLang="en-US" sz="1400" dirty="0"/>
              <a:t>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진수로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oct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document.write("16</a:t>
            </a:r>
            <a:r>
              <a:rPr lang="ko-KR" altLang="en-US" sz="1400" dirty="0"/>
              <a:t>진수 </a:t>
            </a:r>
            <a:r>
              <a:rPr lang="en-US" altLang="ko-KR" sz="1400" dirty="0"/>
              <a:t>0x15sms 10</a:t>
            </a:r>
            <a:r>
              <a:rPr lang="ko-KR" altLang="en-US" sz="1400" dirty="0"/>
              <a:t>진수로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hex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document.write("condition</a:t>
            </a:r>
            <a:r>
              <a:rPr lang="ko-KR" altLang="en-US" sz="1400" dirty="0"/>
              <a:t>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condition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document.write('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ko-KR" altLang="en-US" sz="1400" dirty="0"/>
              <a:t>단일 인용부호로도 표현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</a:t>
            </a:r>
            <a:r>
              <a:rPr lang="ko-KR" altLang="en-US" sz="1400" dirty="0"/>
              <a:t>그녀는 </a:t>
            </a:r>
            <a:r>
              <a:rPr lang="en-US" altLang="ko-KR" sz="1400" dirty="0"/>
              <a:t>\"</a:t>
            </a:r>
            <a:r>
              <a:rPr lang="ko-KR" altLang="en-US" sz="1400" dirty="0"/>
              <a:t>누구세요</a:t>
            </a:r>
            <a:r>
              <a:rPr lang="en-US" altLang="ko-KR" sz="1400" dirty="0"/>
              <a:t>\"</a:t>
            </a:r>
            <a:r>
              <a:rPr lang="ko-KR" altLang="en-US" sz="1400" dirty="0"/>
              <a:t>라고 했습니다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 = 32;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total = 100+x*2/4-3;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div = x/10;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mod = x%2;</a:t>
            </a:r>
          </a:p>
          <a:p>
            <a:r>
              <a:rPr lang="en-US" altLang="ko-KR" sz="1400" dirty="0"/>
              <a:t>        document.write("x : " + 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document.write("100 + x*2/4 - 3 = " + total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document.write("x/10 = " + div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document.write("x%2 = " + mod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x=13, y=7;</a:t>
            </a:r>
          </a:p>
          <a:p>
            <a:r>
              <a:rPr lang="en-US" altLang="ko-KR" sz="1400" dirty="0"/>
              <a:t>        document.write("x : " + x + ",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== y : " + (x ==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!= y : " + (x !=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&gt;= y : " + (x &gt;=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&gt; y : " + (x &gt;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&lt;= y : " + (x &lt;=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&lt; y : " + (x &lt;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a=3, b=5;</a:t>
            </a:r>
          </a:p>
          <a:p>
            <a:r>
              <a:rPr lang="en-US" altLang="ko-KR" sz="1400" dirty="0"/>
              <a:t>        document.write("a=" + a + ", b=" + b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</a:t>
            </a:r>
            <a:r>
              <a:rPr lang="ko-KR" altLang="en-US" sz="1400" dirty="0"/>
              <a:t>두 수의 차이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((a&gt;b)?(a-b):(b-a))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        document.write(name ==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        document.write("&lt;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document.write(name &gt; "park");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5814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77207C63-E2E5-596E-40FB-AC8BD2F00905}"/>
              </a:ext>
            </a:extLst>
          </p:cNvPr>
          <p:cNvSpPr/>
          <p:nvPr/>
        </p:nvSpPr>
        <p:spPr>
          <a:xfrm>
            <a:off x="166256" y="3585552"/>
            <a:ext cx="5496608" cy="180817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69" y="882439"/>
            <a:ext cx="2600325" cy="12954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48" y="3590646"/>
            <a:ext cx="2600325" cy="10382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D8D318FC-CB6C-42DA-6783-27AECDF18AD6}"/>
              </a:ext>
            </a:extLst>
          </p:cNvPr>
          <p:cNvSpPr/>
          <p:nvPr/>
        </p:nvSpPr>
        <p:spPr>
          <a:xfrm>
            <a:off x="166255" y="882440"/>
            <a:ext cx="6507261" cy="206930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4B977-0F7B-A1C5-1EF9-D8A4C0BA1DCC}"/>
              </a:ext>
            </a:extLst>
          </p:cNvPr>
          <p:cNvSpPr txBox="1"/>
          <p:nvPr/>
        </p:nvSpPr>
        <p:spPr>
          <a:xfrm>
            <a:off x="332509" y="884636"/>
            <a:ext cx="6341007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oct =0o15;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hex =0x15;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condition = true;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("8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0o15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oct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("16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0x15sms 10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hex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("condition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은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condition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단일 인용부호로도 표현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그녀는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누구세요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라고 했습니다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53B5A0-54E4-69D3-8B6C-79008985A3E4}"/>
              </a:ext>
            </a:extLst>
          </p:cNvPr>
          <p:cNvSpPr/>
          <p:nvPr/>
        </p:nvSpPr>
        <p:spPr>
          <a:xfrm>
            <a:off x="166254" y="882439"/>
            <a:ext cx="6507261" cy="20693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15056-3234-5841-AF1B-FDC0A99B8A1B}"/>
              </a:ext>
            </a:extLst>
          </p:cNvPr>
          <p:cNvSpPr txBox="1"/>
          <p:nvPr/>
        </p:nvSpPr>
        <p:spPr>
          <a:xfrm>
            <a:off x="166256" y="3585552"/>
            <a:ext cx="5496608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x = 32;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total = 100+x*2/4-3;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div = x/10;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mod = x%2;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: " + x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("100 + x*2/4 - 3 = " + total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("x/10 = " + div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("x%2 = " + mod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C67EB2-1B8E-7BF7-2DD1-BD39D23DDBD8}"/>
              </a:ext>
            </a:extLst>
          </p:cNvPr>
          <p:cNvSpPr/>
          <p:nvPr/>
        </p:nvSpPr>
        <p:spPr>
          <a:xfrm>
            <a:off x="166254" y="3574180"/>
            <a:ext cx="5496608" cy="18272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2EE54C-F23F-B072-8CB4-E1667B9E6DF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673515" y="1917092"/>
            <a:ext cx="16625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33AFA0-E799-E7F9-3C78-02BD8766D14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662862" y="4487807"/>
            <a:ext cx="116888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9DF1BA-E22C-8564-7493-35114AF476EF}"/>
              </a:ext>
            </a:extLst>
          </p:cNvPr>
          <p:cNvSpPr txBox="1"/>
          <p:nvPr/>
        </p:nvSpPr>
        <p:spPr>
          <a:xfrm>
            <a:off x="6831748" y="2300715"/>
            <a:ext cx="3988652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0o15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0x15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16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 내에 큰 따옴표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("")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표현 시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\＂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사용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BFC08-B2A0-891A-62CB-23A1CAEFE8FA}"/>
              </a:ext>
            </a:extLst>
          </p:cNvPr>
          <p:cNvSpPr txBox="1"/>
          <p:nvPr/>
        </p:nvSpPr>
        <p:spPr>
          <a:xfrm>
            <a:off x="6831747" y="4755458"/>
            <a:ext cx="2504757" cy="3808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나누기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%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는 나머지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2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6">
            <a:extLst>
              <a:ext uri="{FF2B5EF4-FFF2-40B4-BE49-F238E27FC236}">
                <a16:creationId xmlns:a16="http://schemas.microsoft.com/office/drawing/2014/main" id="{2E733A95-C878-FA6B-F6F2-1B8FD9AE2DB3}"/>
              </a:ext>
            </a:extLst>
          </p:cNvPr>
          <p:cNvSpPr/>
          <p:nvPr/>
        </p:nvSpPr>
        <p:spPr>
          <a:xfrm>
            <a:off x="166254" y="4244062"/>
            <a:ext cx="3483325" cy="92855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BEF7762D-58CE-DE31-FF51-E6D223AABC2A}"/>
              </a:ext>
            </a:extLst>
          </p:cNvPr>
          <p:cNvSpPr/>
          <p:nvPr/>
        </p:nvSpPr>
        <p:spPr>
          <a:xfrm>
            <a:off x="166254" y="3168318"/>
            <a:ext cx="7036651" cy="74595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41" y="1007640"/>
            <a:ext cx="2600325" cy="16287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601" y="3228723"/>
            <a:ext cx="2600325" cy="6572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432" y="4395282"/>
            <a:ext cx="2600325" cy="6000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D8D318FC-CB6C-42DA-6783-27AECDF18AD6}"/>
              </a:ext>
            </a:extLst>
          </p:cNvPr>
          <p:cNvSpPr/>
          <p:nvPr/>
        </p:nvSpPr>
        <p:spPr>
          <a:xfrm>
            <a:off x="166255" y="882440"/>
            <a:ext cx="5204370" cy="186075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4B977-0F7B-A1C5-1EF9-D8A4C0BA1DCC}"/>
              </a:ext>
            </a:extLst>
          </p:cNvPr>
          <p:cNvSpPr txBox="1"/>
          <p:nvPr/>
        </p:nvSpPr>
        <p:spPr>
          <a:xfrm>
            <a:off x="332510" y="884636"/>
            <a:ext cx="503811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x=13, y=7;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: " + x + ", y=" + y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== y : " + (x == 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!= y : " + (x != 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&gt;= y : " + (x &gt;= 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&gt; y : " + (x &gt; 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&lt;= y : " + (x &lt;= 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&lt; y : " + (x &lt; 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141D35-B1E9-3AD2-ED31-03201BC2F3E6}"/>
              </a:ext>
            </a:extLst>
          </p:cNvPr>
          <p:cNvSpPr txBox="1"/>
          <p:nvPr/>
        </p:nvSpPr>
        <p:spPr>
          <a:xfrm>
            <a:off x="4543562" y="939080"/>
            <a:ext cx="687039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E967FF-2F90-6FB7-F1DC-13D2E11B82A9}"/>
              </a:ext>
            </a:extLst>
          </p:cNvPr>
          <p:cNvSpPr txBox="1"/>
          <p:nvPr/>
        </p:nvSpPr>
        <p:spPr>
          <a:xfrm>
            <a:off x="332510" y="4226532"/>
            <a:ext cx="331706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name =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kitae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(name ==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kitae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(name &gt; "park");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260B6-1664-3814-523F-252935D0DDBA}"/>
              </a:ext>
            </a:extLst>
          </p:cNvPr>
          <p:cNvSpPr txBox="1"/>
          <p:nvPr/>
        </p:nvSpPr>
        <p:spPr>
          <a:xfrm>
            <a:off x="332510" y="3174589"/>
            <a:ext cx="6870395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a=3, b=5;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("a=" + a + ", b=" + b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두 수의 차이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((a&gt;b)?(a-b):(b-a))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951498-ED90-D05B-4331-7AC00FA21F6F}"/>
              </a:ext>
            </a:extLst>
          </p:cNvPr>
          <p:cNvSpPr/>
          <p:nvPr/>
        </p:nvSpPr>
        <p:spPr>
          <a:xfrm>
            <a:off x="166255" y="882440"/>
            <a:ext cx="5204370" cy="18782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E37D53-5850-6353-E123-A0DDA4243975}"/>
              </a:ext>
            </a:extLst>
          </p:cNvPr>
          <p:cNvSpPr/>
          <p:nvPr/>
        </p:nvSpPr>
        <p:spPr>
          <a:xfrm>
            <a:off x="166254" y="3184355"/>
            <a:ext cx="7036650" cy="7459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4063B5-7467-9D5F-9B2E-0FA53E575DAB}"/>
              </a:ext>
            </a:extLst>
          </p:cNvPr>
          <p:cNvSpPr/>
          <p:nvPr/>
        </p:nvSpPr>
        <p:spPr>
          <a:xfrm>
            <a:off x="185105" y="4243141"/>
            <a:ext cx="3464474" cy="9043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90F7CA-7131-BCE8-4218-852C0ED886B3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5370625" y="1821584"/>
            <a:ext cx="532116" cy="4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B155F4-B779-AD85-5DFE-46BAAB0E8EDA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7202904" y="3557333"/>
            <a:ext cx="419697" cy="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073D6-93E1-7AE3-9034-08047A486AE7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3649579" y="4695320"/>
            <a:ext cx="23485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E6B197-4FDE-A799-0F99-C0E4A51A347B}"/>
              </a:ext>
            </a:extLst>
          </p:cNvPr>
          <p:cNvSpPr txBox="1"/>
          <p:nvPr/>
        </p:nvSpPr>
        <p:spPr>
          <a:xfrm>
            <a:off x="6484757" y="2652409"/>
            <a:ext cx="1436291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ko-KR" altLang="en-US" sz="1400" dirty="0">
                <a:latin typeface="Consolas" panose="020B0609020204030204" pitchFamily="49" charset="0"/>
              </a:rPr>
              <a:t>논리 연산자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3E26B-4726-8787-A5EB-5338C867E935}"/>
              </a:ext>
            </a:extLst>
          </p:cNvPr>
          <p:cNvSpPr txBox="1"/>
          <p:nvPr/>
        </p:nvSpPr>
        <p:spPr>
          <a:xfrm>
            <a:off x="7622601" y="3993866"/>
            <a:ext cx="3948170" cy="8102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&lt;3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항 연산자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(a&gt;b)?(a-b):(b-a)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a&gt;b)</a:t>
            </a:r>
            <a:r>
              <a:rPr lang="ko-KR" altLang="en-US" sz="1400" dirty="0">
                <a:latin typeface="Consolas" panose="020B0609020204030204" pitchFamily="49" charset="0"/>
              </a:rPr>
              <a:t>가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(a-b), false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(b-a)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7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6097384" y="882439"/>
            <a:ext cx="5964382" cy="546330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33003" y="882439"/>
            <a:ext cx="5278581" cy="546330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9257" y="884637"/>
            <a:ext cx="11762509" cy="56938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x=3, y=3, z=3;</a:t>
            </a:r>
          </a:p>
          <a:p>
            <a:r>
              <a:rPr lang="en-US" altLang="ko-KR" sz="1400" dirty="0"/>
              <a:t>        document.write("x=" + x + ", y=" + y);</a:t>
            </a:r>
          </a:p>
          <a:p>
            <a:r>
              <a:rPr lang="en-US" altLang="ko-KR" sz="1400" dirty="0"/>
              <a:t>        document.write(", z=" + z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x += 3;</a:t>
            </a:r>
          </a:p>
          <a:p>
            <a:r>
              <a:rPr lang="en-US" altLang="ko-KR" sz="1400" dirty="0"/>
              <a:t>        y *= 3;</a:t>
            </a:r>
          </a:p>
          <a:p>
            <a:r>
              <a:rPr lang="en-US" altLang="ko-KR" sz="1400" dirty="0"/>
              <a:t>        z %= 2;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document.write("x +=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x=" + 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document.write("y *=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%= 2;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z=" + z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x=13, y=7;</a:t>
            </a:r>
          </a:p>
          <a:p>
            <a:r>
              <a:rPr lang="en-US" altLang="ko-KR" sz="1400" dirty="0"/>
              <a:t>        document.write("x=" + x + ",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== y : " + (x ==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!= y : " + (x != 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x=true, y=false;</a:t>
            </a:r>
          </a:p>
          <a:p>
            <a:r>
              <a:rPr lang="en-US" altLang="ko-KR" sz="1400" dirty="0"/>
              <a:t>        document.write("x=" + x + ", y"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&amp;&amp; y : " + (x&amp;&amp;y)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document.write("x || y : " + (x||y)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document.write("!x : " + (!x)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document.write("(3&gt;2) &amp;&amp; (3&lt;4) : " + ((3&gt;2)&amp;&amp;(3&lt;4))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document.write("(3==-2) || (-1&lt;0) : " + ((3==-2)||(-1&lt;0))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num1 = 35;</a:t>
            </a:r>
          </a:p>
          <a:p>
            <a:r>
              <a:rPr lang="en-US" altLang="ko-KR" sz="1400" dirty="0"/>
              <a:t>        document.write("num1=" + num1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num2 = num1++;</a:t>
            </a:r>
          </a:p>
          <a:p>
            <a:r>
              <a:rPr lang="en-US" altLang="ko-KR" sz="1400" dirty="0"/>
              <a:t>        document.write("num2=" + num2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num3 = ++num1;</a:t>
            </a:r>
          </a:p>
          <a:p>
            <a:r>
              <a:rPr lang="en-US" altLang="ko-KR" sz="1400" dirty="0"/>
              <a:t>        document.write("num3=" + num3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       document.write("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+ 23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document.write(23 +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document.write(23 + "35"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document.write(23 + 35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document.write("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+ 23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document.write(23 + 35 +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    document.write("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+ 23 + 35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428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4" y="1164359"/>
            <a:ext cx="2114550" cy="13144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4" y="3148819"/>
            <a:ext cx="2114550" cy="10477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34" y="4604743"/>
            <a:ext cx="2114550" cy="12858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5CE9F6B1-9176-5237-9292-9B2F323054B9}"/>
              </a:ext>
            </a:extLst>
          </p:cNvPr>
          <p:cNvSpPr/>
          <p:nvPr/>
        </p:nvSpPr>
        <p:spPr>
          <a:xfrm>
            <a:off x="166254" y="4572923"/>
            <a:ext cx="5247957" cy="136746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9A698DD7-4F03-1BE6-F229-DCCCA7DCA46A}"/>
              </a:ext>
            </a:extLst>
          </p:cNvPr>
          <p:cNvSpPr/>
          <p:nvPr/>
        </p:nvSpPr>
        <p:spPr>
          <a:xfrm>
            <a:off x="166255" y="3192380"/>
            <a:ext cx="5488588" cy="92855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D866125E-3360-2207-A8B9-7325E5475954}"/>
              </a:ext>
            </a:extLst>
          </p:cNvPr>
          <p:cNvSpPr/>
          <p:nvPr/>
        </p:nvSpPr>
        <p:spPr>
          <a:xfrm>
            <a:off x="166254" y="882440"/>
            <a:ext cx="5689113" cy="186075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88DC0-F516-4BCC-CEDB-B963255708F0}"/>
              </a:ext>
            </a:extLst>
          </p:cNvPr>
          <p:cNvSpPr txBox="1"/>
          <p:nvPr/>
        </p:nvSpPr>
        <p:spPr>
          <a:xfrm>
            <a:off x="332510" y="884636"/>
            <a:ext cx="5522858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x=3, y=3, z=3;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("x=" + x + ", y=" + y);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(", z=" + z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x += 3; y *= 3; z %= 2;</a:t>
            </a:r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+= 3;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실행 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x=" + x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("y *= 3;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실행 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y=" + y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%= 2;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실행 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z=" + z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4F1B0-B13D-F9F6-6DDD-B142751973D4}"/>
              </a:ext>
            </a:extLst>
          </p:cNvPr>
          <p:cNvSpPr txBox="1"/>
          <p:nvPr/>
        </p:nvSpPr>
        <p:spPr>
          <a:xfrm>
            <a:off x="332510" y="4555393"/>
            <a:ext cx="508170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x=true, y=false;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("x=" + x + ", y" + y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&amp;&amp; y : " + (x&amp;&amp;y)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 || y : " + (x||y)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("!x : " + (!x)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45D6A-0C5F-DE70-1781-F8ABE5FE068B}"/>
              </a:ext>
            </a:extLst>
          </p:cNvPr>
          <p:cNvSpPr txBox="1"/>
          <p:nvPr/>
        </p:nvSpPr>
        <p:spPr>
          <a:xfrm>
            <a:off x="332510" y="3198652"/>
            <a:ext cx="52501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altLang="ko-KR" sz="1400" b="0" dirty="0">
                <a:effectLst/>
                <a:latin typeface="Consolas" panose="020B0609020204030204" pitchFamily="49" charset="0"/>
              </a:rPr>
              <a:t>var x=13, y=7;</a:t>
            </a:r>
          </a:p>
          <a:p>
            <a:r>
              <a:rPr lang="es-ES" altLang="ko-KR" sz="1400" b="0" dirty="0">
                <a:effectLst/>
                <a:latin typeface="Consolas" panose="020B0609020204030204" pitchFamily="49" charset="0"/>
              </a:rPr>
              <a:t>document.write("x=" + x + ", y=" + y + "&lt;br&gt;&lt;br&gt;");</a:t>
            </a:r>
          </a:p>
          <a:p>
            <a:r>
              <a:rPr lang="es-ES" altLang="ko-KR" sz="1400" b="0" dirty="0">
                <a:effectLst/>
                <a:latin typeface="Consolas" panose="020B0609020204030204" pitchFamily="49" charset="0"/>
              </a:rPr>
              <a:t>document.write("x == y : " + (x == y) + "&lt;br&gt;");</a:t>
            </a:r>
          </a:p>
          <a:p>
            <a:r>
              <a:rPr lang="es-ES" altLang="ko-KR" sz="1400" b="0" dirty="0">
                <a:effectLst/>
                <a:latin typeface="Consolas" panose="020B0609020204030204" pitchFamily="49" charset="0"/>
              </a:rPr>
              <a:t>document.write("x != y : " + (x != y) + "&lt;br&gt;&lt;hr&gt;");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A6B09-78CE-EB6A-1463-7942EFA01B67}"/>
              </a:ext>
            </a:extLst>
          </p:cNvPr>
          <p:cNvSpPr/>
          <p:nvPr/>
        </p:nvSpPr>
        <p:spPr>
          <a:xfrm>
            <a:off x="166255" y="882440"/>
            <a:ext cx="5689112" cy="18782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B237C-EC7A-9BC7-6E35-D655B9918F30}"/>
              </a:ext>
            </a:extLst>
          </p:cNvPr>
          <p:cNvSpPr/>
          <p:nvPr/>
        </p:nvSpPr>
        <p:spPr>
          <a:xfrm>
            <a:off x="166254" y="3208417"/>
            <a:ext cx="5488588" cy="9285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EAC18-1BFB-AA98-647E-C4C8C1C35911}"/>
              </a:ext>
            </a:extLst>
          </p:cNvPr>
          <p:cNvSpPr/>
          <p:nvPr/>
        </p:nvSpPr>
        <p:spPr>
          <a:xfrm>
            <a:off x="185105" y="4572002"/>
            <a:ext cx="5229106" cy="13513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BE4F7-199A-4B7C-0942-C1DAE766C7CC}"/>
              </a:ext>
            </a:extLst>
          </p:cNvPr>
          <p:cNvSpPr txBox="1"/>
          <p:nvPr/>
        </p:nvSpPr>
        <p:spPr>
          <a:xfrm>
            <a:off x="8649257" y="4891536"/>
            <a:ext cx="2291459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a &amp;&amp; b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논리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AND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a || b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논리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!a    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논리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NOT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 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09916-7E78-0E6C-5FB2-3ED1C91CBD8A}"/>
              </a:ext>
            </a:extLst>
          </p:cNvPr>
          <p:cNvSpPr txBox="1"/>
          <p:nvPr/>
        </p:nvSpPr>
        <p:spPr>
          <a:xfrm>
            <a:off x="8649256" y="3303362"/>
            <a:ext cx="1216639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==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같</a:t>
            </a:r>
            <a:r>
              <a:rPr lang="ko-KR" altLang="en-US" sz="1400" dirty="0">
                <a:latin typeface="Consolas" panose="020B0609020204030204" pitchFamily="49" charset="0"/>
              </a:rPr>
              <a:t>다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!= : </a:t>
            </a:r>
            <a:r>
              <a:rPr lang="ko-KR" altLang="en-US" sz="1400" dirty="0">
                <a:latin typeface="Consolas" panose="020B0609020204030204" pitchFamily="49" charset="0"/>
              </a:rPr>
              <a:t>다르다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2CEFD-E34C-53FB-689D-642AF79C4DDD}"/>
              </a:ext>
            </a:extLst>
          </p:cNvPr>
          <p:cNvSpPr txBox="1"/>
          <p:nvPr/>
        </p:nvSpPr>
        <p:spPr>
          <a:xfrm>
            <a:off x="8649256" y="1344530"/>
            <a:ext cx="2636365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a += b : a = a+b 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a *= b : a = a*b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a /= b : a = a/b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a %= b : a = a%b </a:t>
            </a:r>
          </a:p>
        </p:txBody>
      </p:sp>
    </p:spTree>
    <p:extLst>
      <p:ext uri="{BB962C8B-B14F-4D97-AF65-F5344CB8AC3E}">
        <p14:creationId xmlns:p14="http://schemas.microsoft.com/office/powerpoint/2010/main" val="407916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002" y="807010"/>
            <a:ext cx="2114550" cy="6762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14" y="2410142"/>
            <a:ext cx="2114550" cy="8382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14" y="4163736"/>
            <a:ext cx="2114550" cy="15335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2F34D77B-B67E-3786-6FAE-561578C9EED4}"/>
              </a:ext>
            </a:extLst>
          </p:cNvPr>
          <p:cNvSpPr/>
          <p:nvPr/>
        </p:nvSpPr>
        <p:spPr>
          <a:xfrm>
            <a:off x="166254" y="4147810"/>
            <a:ext cx="4309493" cy="157579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D088DBC2-23E4-6356-F052-657D6A611D1D}"/>
              </a:ext>
            </a:extLst>
          </p:cNvPr>
          <p:cNvSpPr/>
          <p:nvPr/>
        </p:nvSpPr>
        <p:spPr>
          <a:xfrm>
            <a:off x="166254" y="2133609"/>
            <a:ext cx="4550125" cy="13912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51B86335-8799-38B6-03CB-F5AA662A2C2D}"/>
              </a:ext>
            </a:extLst>
          </p:cNvPr>
          <p:cNvSpPr/>
          <p:nvPr/>
        </p:nvSpPr>
        <p:spPr>
          <a:xfrm>
            <a:off x="166255" y="882440"/>
            <a:ext cx="7357492" cy="53168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5AEAA-DB8E-334D-83E8-E37E3601D397}"/>
              </a:ext>
            </a:extLst>
          </p:cNvPr>
          <p:cNvSpPr txBox="1"/>
          <p:nvPr/>
        </p:nvSpPr>
        <p:spPr>
          <a:xfrm>
            <a:off x="332510" y="884636"/>
            <a:ext cx="719123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("(3&gt;2) &amp;&amp; (3&lt;4) : " + ((3&gt;2)&amp;&amp;(3&lt;4))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("(3==-2) || (-1&lt;0) : " + ((3==-2)||(-1&lt;0))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0FBE6-5145-482E-108F-D7DE0594766A}"/>
              </a:ext>
            </a:extLst>
          </p:cNvPr>
          <p:cNvSpPr txBox="1"/>
          <p:nvPr/>
        </p:nvSpPr>
        <p:spPr>
          <a:xfrm>
            <a:off x="332510" y="4130280"/>
            <a:ext cx="4143237" cy="16004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abc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+ 23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(23 +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abc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(23 + "35"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(23 + 35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abc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+ 23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(23 + 35 +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abc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abc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+ 23 + 35 + "&lt;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&gt;")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2CB16-F982-90FE-AD6B-9AAB9676088D}"/>
              </a:ext>
            </a:extLst>
          </p:cNvPr>
          <p:cNvSpPr txBox="1"/>
          <p:nvPr/>
        </p:nvSpPr>
        <p:spPr>
          <a:xfrm>
            <a:off x="332510" y="2139880"/>
            <a:ext cx="438386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var num1 = 35;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document.write("num1=" + num1 + "&lt;br&gt;")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var num2 = num1++;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document.write("num2=" + num2 + "&lt;br&gt;")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var num3 = ++num1;</a:t>
            </a:r>
          </a:p>
          <a:p>
            <a:r>
              <a:rPr lang="pt-BR" altLang="ko-KR" sz="1400" b="0" dirty="0">
                <a:effectLst/>
                <a:latin typeface="Consolas" panose="020B0609020204030204" pitchFamily="49" charset="0"/>
              </a:rPr>
              <a:t>document.write("num3=" + num3 + "&lt;br&gt;&lt;hr&gt;")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AA8A73-F03A-27C7-8C5D-091EF5A57EAE}"/>
              </a:ext>
            </a:extLst>
          </p:cNvPr>
          <p:cNvSpPr/>
          <p:nvPr/>
        </p:nvSpPr>
        <p:spPr>
          <a:xfrm>
            <a:off x="166255" y="882440"/>
            <a:ext cx="7357492" cy="5254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F1D288-6B27-7FD0-57C7-0D5DB78BA491}"/>
              </a:ext>
            </a:extLst>
          </p:cNvPr>
          <p:cNvSpPr/>
          <p:nvPr/>
        </p:nvSpPr>
        <p:spPr>
          <a:xfrm>
            <a:off x="166254" y="2149645"/>
            <a:ext cx="4550125" cy="13752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839A8-FC34-606B-15AB-0BC91BF8A612}"/>
              </a:ext>
            </a:extLst>
          </p:cNvPr>
          <p:cNvSpPr/>
          <p:nvPr/>
        </p:nvSpPr>
        <p:spPr>
          <a:xfrm>
            <a:off x="185105" y="4146889"/>
            <a:ext cx="4290642" cy="15757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FD787-EA71-6D08-5AA4-22ECB9402D8A}"/>
              </a:ext>
            </a:extLst>
          </p:cNvPr>
          <p:cNvSpPr txBox="1"/>
          <p:nvPr/>
        </p:nvSpPr>
        <p:spPr>
          <a:xfrm>
            <a:off x="7523747" y="2316377"/>
            <a:ext cx="2530365" cy="10257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effectLst/>
                <a:latin typeface="Consolas" panose="020B0609020204030204" pitchFamily="49" charset="0"/>
              </a:rPr>
              <a:t>전향 후향 연산자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sz="1400" b="0" dirty="0">
                <a:effectLst/>
                <a:latin typeface="Consolas" panose="020B0609020204030204" pitchFamily="49" charset="0"/>
              </a:rPr>
              <a:t>a = b++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선 출력 후 연산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sz="1400" b="0" dirty="0">
                <a:effectLst/>
                <a:latin typeface="Consolas" panose="020B0609020204030204" pitchFamily="49" charset="0"/>
              </a:rPr>
              <a:t>a = ++b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선 연산 후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C39D2-7FE5-D1E1-55BF-686AE0EA8B34}"/>
              </a:ext>
            </a:extLst>
          </p:cNvPr>
          <p:cNvSpPr txBox="1"/>
          <p:nvPr/>
        </p:nvSpPr>
        <p:spPr>
          <a:xfrm>
            <a:off x="7523747" y="4579215"/>
            <a:ext cx="4088203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Consolas" panose="020B0609020204030204" pitchFamily="49" charset="0"/>
              </a:rPr>
              <a:t>문자열이 먼저 나오면 </a:t>
            </a:r>
            <a:r>
              <a:rPr lang="en-US" altLang="ko-KR" sz="1400" b="1" dirty="0">
                <a:latin typeface="Consolas" panose="020B0609020204030204" pitchFamily="49" charset="0"/>
              </a:rPr>
              <a:t>+ </a:t>
            </a:r>
            <a:r>
              <a:rPr lang="ko-KR" altLang="en-US" sz="1400" b="1" dirty="0">
                <a:latin typeface="Consolas" panose="020B0609020204030204" pitchFamily="49" charset="0"/>
              </a:rPr>
              <a:t>뒤에도 문자열로 연산</a:t>
            </a:r>
            <a:endParaRPr lang="en-US" altLang="ko-KR" sz="14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Consolas" panose="020B0609020204030204" pitchFamily="49" charset="0"/>
              </a:rPr>
              <a:t>숫자가 먼저 나오면 </a:t>
            </a:r>
            <a:r>
              <a:rPr lang="en-US" altLang="ko-KR" sz="1400" b="1" dirty="0">
                <a:latin typeface="Consolas" panose="020B0609020204030204" pitchFamily="49" charset="0"/>
              </a:rPr>
              <a:t>+ </a:t>
            </a:r>
            <a:r>
              <a:rPr lang="ko-KR" altLang="en-US" sz="1400" b="1" dirty="0">
                <a:latin typeface="Consolas" panose="020B0609020204030204" pitchFamily="49" charset="0"/>
              </a:rPr>
              <a:t>뒤에는 더하기 연산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9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2380</Words>
  <Application>Microsoft Office PowerPoint</Application>
  <PresentationFormat>와이드스크린</PresentationFormat>
  <Paragraphs>220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238</cp:revision>
  <dcterms:created xsi:type="dcterms:W3CDTF">2019-12-23T00:32:35Z</dcterms:created>
  <dcterms:modified xsi:type="dcterms:W3CDTF">2022-07-22T13:17:01Z</dcterms:modified>
</cp:coreProperties>
</file>