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478" r:id="rId3"/>
    <p:sldId id="619" r:id="rId4"/>
    <p:sldId id="621" r:id="rId5"/>
    <p:sldId id="603" r:id="rId6"/>
    <p:sldId id="622" r:id="rId7"/>
    <p:sldId id="628" r:id="rId8"/>
    <p:sldId id="624" r:id="rId9"/>
    <p:sldId id="616" r:id="rId10"/>
    <p:sldId id="623" r:id="rId11"/>
    <p:sldId id="625" r:id="rId12"/>
    <p:sldId id="626" r:id="rId13"/>
    <p:sldId id="629" r:id="rId14"/>
    <p:sldId id="627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171"/>
    <a:srgbClr val="FFFFFF"/>
    <a:srgbClr val="E7E6E6"/>
    <a:srgbClr val="1282B0"/>
    <a:srgbClr val="2600B0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221201_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558680" y="2537279"/>
              <a:ext cx="30746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(1)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633" y="956172"/>
            <a:ext cx="5783832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Ex04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최종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max, min, average =======================================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OptionalInt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최솟값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OptionalInt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최댓값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OptionalDouble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평균값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ifPresent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최종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sum,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 ==============================================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2"/>
            <a:endParaRPr lang="ko-KR" altLang="en-US" sz="1000" dirty="0">
              <a:solidFill>
                <a:srgbClr val="E3E6E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개수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sumEmpty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 스트림의 합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sumEmpty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countEmpty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 스트림의 개수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countEmpty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73375B-A298-18BE-1FEB-80C786E6717E}"/>
              </a:ext>
            </a:extLst>
          </p:cNvPr>
          <p:cNvSpPr/>
          <p:nvPr/>
        </p:nvSpPr>
        <p:spPr>
          <a:xfrm>
            <a:off x="6329116" y="947623"/>
            <a:ext cx="5447251" cy="17647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max( ), min( ), average(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요소 중 최댓값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min()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최솟값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average()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평균값을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반환형은 모두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Optional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비어 있을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Optional Empty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Optional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반환하기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따로 저장하지 않고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ifPresent(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println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참조로 바로 출력해볼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CF22C-DB94-721C-487A-C9D29C7E4626}"/>
              </a:ext>
            </a:extLst>
          </p:cNvPr>
          <p:cNvSpPr/>
          <p:nvPr/>
        </p:nvSpPr>
        <p:spPr>
          <a:xfrm>
            <a:off x="1461842" y="1464859"/>
            <a:ext cx="4452398" cy="156356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37">
            <a:extLst>
              <a:ext uri="{FF2B5EF4-FFF2-40B4-BE49-F238E27FC236}">
                <a16:creationId xmlns:a16="http://schemas.microsoft.com/office/drawing/2014/main" id="{C2F02AAE-935F-F32D-58F0-DC13E88E826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914240" y="1830012"/>
            <a:ext cx="414876" cy="41663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9513BAE-B4FC-C3C5-FB28-AD668EED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44" y="2762321"/>
            <a:ext cx="2828925" cy="914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16D53C4-ADDA-9E66-461B-795ABDAF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44" y="5124047"/>
            <a:ext cx="2085975" cy="9239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FAD4D7-94EE-AFA5-0F12-BF91EB75AA11}"/>
              </a:ext>
            </a:extLst>
          </p:cNvPr>
          <p:cNvSpPr/>
          <p:nvPr/>
        </p:nvSpPr>
        <p:spPr>
          <a:xfrm>
            <a:off x="6324544" y="3864558"/>
            <a:ext cx="5447251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sum( ), count(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sum()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요소들의 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count()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개수를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반환형은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int, count()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비어 있을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sum()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5F054D-A507-6AF0-F6C6-245FC67953D7}"/>
              </a:ext>
            </a:extLst>
          </p:cNvPr>
          <p:cNvSpPr/>
          <p:nvPr/>
        </p:nvSpPr>
        <p:spPr>
          <a:xfrm>
            <a:off x="1461842" y="3287475"/>
            <a:ext cx="3605108" cy="169558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37">
            <a:extLst>
              <a:ext uri="{FF2B5EF4-FFF2-40B4-BE49-F238E27FC236}">
                <a16:creationId xmlns:a16="http://schemas.microsoft.com/office/drawing/2014/main" id="{9BBBBC0C-6618-625F-1627-3FBA3A5CC36E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5066950" y="4135268"/>
            <a:ext cx="1257594" cy="3346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4101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632" y="956172"/>
            <a:ext cx="5825777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 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최종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Match ===================================================</a:t>
            </a:r>
            <a:endParaRPr lang="ko-KR" altLang="en-US" sz="1000" dirty="0">
              <a:solidFill>
                <a:srgbClr val="E3E6E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이미자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000" dirty="0">
              <a:solidFill>
                <a:srgbClr val="E3E6E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anyMatch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anyMatch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"anyMatch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anyMatch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allMatch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allMatch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"allMatch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allMatch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boolean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noneMatch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noneMatch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"noneMatch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noneMatch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하루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lvl="2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        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마루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000" dirty="0">
              <a:solidFill>
                <a:srgbClr val="E3E6E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        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노루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최종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collect ==================================================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1. toList :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작업 결과를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nameList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6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6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List type :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출력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4D73B-69E0-798F-FAEC-8C2ADD4B21FC}"/>
              </a:ext>
            </a:extLst>
          </p:cNvPr>
          <p:cNvSpPr/>
          <p:nvPr/>
        </p:nvSpPr>
        <p:spPr>
          <a:xfrm>
            <a:off x="6425212" y="956173"/>
            <a:ext cx="5447251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Match – anyMatch( ), allMatch( ), noneMatch(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anyMatch(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요소라도 조건을 만족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allMatch(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요소가 조건을 만족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noneMatch(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요소가 조건을 만족하지 않으면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A053E7-7A20-97C6-9DB3-8BB0C3C975B3}"/>
              </a:ext>
            </a:extLst>
          </p:cNvPr>
          <p:cNvSpPr/>
          <p:nvPr/>
        </p:nvSpPr>
        <p:spPr>
          <a:xfrm>
            <a:off x="1453453" y="1160793"/>
            <a:ext cx="4720844" cy="154885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49ADE634-C55C-359A-C488-5BBF9745CBAF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6174297" y="1561564"/>
            <a:ext cx="250915" cy="3736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38C7E11-7778-7077-52EE-01438471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211" y="2194504"/>
            <a:ext cx="1828800" cy="685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3F5685-F6F9-5113-FB3C-34E4E33A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53" y="4093279"/>
            <a:ext cx="2638425" cy="9620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76F30A-8319-B43C-A396-D5572565EEE9}"/>
              </a:ext>
            </a:extLst>
          </p:cNvPr>
          <p:cNvSpPr/>
          <p:nvPr/>
        </p:nvSpPr>
        <p:spPr>
          <a:xfrm>
            <a:off x="6425211" y="3159497"/>
            <a:ext cx="5447251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- toList(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파라미터로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Collectors 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구현된 메서드들을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toList(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결과를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597756-838C-1D20-D1DB-50F80C8559DE}"/>
              </a:ext>
            </a:extLst>
          </p:cNvPr>
          <p:cNvSpPr/>
          <p:nvPr/>
        </p:nvSpPr>
        <p:spPr>
          <a:xfrm>
            <a:off x="1453453" y="3588711"/>
            <a:ext cx="3932279" cy="94211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73B6655C-F6F2-F49E-3526-723328BD92C2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5385732" y="3626388"/>
            <a:ext cx="1039479" cy="4333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5128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(3)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632" y="956172"/>
            <a:ext cx="604389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2. joining :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작업 결과를 문자열로 </a:t>
            </a:r>
            <a:r>
              <a:rPr lang="ko-KR" altLang="en-US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이어줌</a:t>
            </a:r>
            <a:endParaRPr lang="ko-KR" altLang="en-US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2-1. joining() </a:t>
            </a:r>
          </a:p>
          <a:p>
            <a:pPr lvl="1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strOne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5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이어줌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1)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사이에 공백없이 출력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strOne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strOne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2-2. joining("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구분자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</a:p>
          <a:p>
            <a:pPr lvl="1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strTwo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5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- 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이어줌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2)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사이에 구분자 추가하여 출력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strTwo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strTwo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2-3. joining("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구분자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시작문자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끝문자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") 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strThree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5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"-"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"]"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이어줌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3)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구분자와 시작과 끝에 문자 추가하여 출력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strThree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strThree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FC3DE9-4851-D0C6-F620-CFE305834271}"/>
              </a:ext>
            </a:extLst>
          </p:cNvPr>
          <p:cNvSpPr/>
          <p:nvPr/>
        </p:nvSpPr>
        <p:spPr>
          <a:xfrm>
            <a:off x="6551802" y="994003"/>
            <a:ext cx="5598253" cy="6567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joining(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joining(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결과를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없이 이어준다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8ACCD4-FAE9-A41F-A243-BFFDBC8F627A}"/>
              </a:ext>
            </a:extLst>
          </p:cNvPr>
          <p:cNvSpPr/>
          <p:nvPr/>
        </p:nvSpPr>
        <p:spPr>
          <a:xfrm>
            <a:off x="1017225" y="1290128"/>
            <a:ext cx="4544676" cy="81550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EC70299F-E4C4-E91E-91E2-07EA3FA5061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5561901" y="1322395"/>
            <a:ext cx="989901" cy="3754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EF509-45F1-9480-0DCE-0AF8CCEF46EB}"/>
              </a:ext>
            </a:extLst>
          </p:cNvPr>
          <p:cNvSpPr/>
          <p:nvPr/>
        </p:nvSpPr>
        <p:spPr>
          <a:xfrm>
            <a:off x="6551802" y="2246986"/>
            <a:ext cx="5598253" cy="6567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joining(“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joining(“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결과 사이에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구분자를 추가하여 이어준다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16B09D-B5D9-003D-781F-2BF5A116254E}"/>
              </a:ext>
            </a:extLst>
          </p:cNvPr>
          <p:cNvSpPr/>
          <p:nvPr/>
        </p:nvSpPr>
        <p:spPr>
          <a:xfrm>
            <a:off x="1017224" y="2360231"/>
            <a:ext cx="4980903" cy="81550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90CB89D3-1660-51A1-73BA-800EA4DC0E0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998127" y="2575378"/>
            <a:ext cx="553675" cy="1926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C2CD6-D988-B110-E9E8-71479B992DDC}"/>
              </a:ext>
            </a:extLst>
          </p:cNvPr>
          <p:cNvSpPr/>
          <p:nvPr/>
        </p:nvSpPr>
        <p:spPr>
          <a:xfrm>
            <a:off x="6551802" y="3774442"/>
            <a:ext cx="5447251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joining(“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 문자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joining(“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문자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”, 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 문자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결과 사이에는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시작 문자와 마지막에 끝 문자를 추가하여 이어준다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6FF521-5DFB-FAC5-8411-3A82FA4EB198}"/>
              </a:ext>
            </a:extLst>
          </p:cNvPr>
          <p:cNvSpPr/>
          <p:nvPr/>
        </p:nvSpPr>
        <p:spPr>
          <a:xfrm>
            <a:off x="1017225" y="3430334"/>
            <a:ext cx="5442298" cy="81550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B4EB5172-57CF-FB6B-2844-7EEC2775FCB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459523" y="3838089"/>
            <a:ext cx="92279" cy="4032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FDE803D-C357-03AC-CD50-9F3EBA10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02" y="1722093"/>
            <a:ext cx="3793577" cy="3902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342686C-72EB-50F7-5A9E-5E27D5E5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2" y="2978691"/>
            <a:ext cx="4332171" cy="3836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EE3D05C-AC35-D112-A024-3F7F67CF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802" y="4777354"/>
            <a:ext cx="5447251" cy="3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968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(4)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632" y="956172"/>
            <a:ext cx="6178115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3. averagingInt :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작업 결과 평균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averageAge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averagingInt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평균 나이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averageAge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4. summingInt :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작업 결과 합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summingInt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합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sumAge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b="1" dirty="0">
              <a:solidFill>
                <a:srgbClr val="E9EBE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5. summarizingInt :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요약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모든 통계 값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IntSummaryStatistics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1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summarizingInt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"summary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개수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getCount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총합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getSum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최소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getMin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getMax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평균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summary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getAverage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FC3DE9-4851-D0C6-F620-CFE305834271}"/>
              </a:ext>
            </a:extLst>
          </p:cNvPr>
          <p:cNvSpPr/>
          <p:nvPr/>
        </p:nvSpPr>
        <p:spPr>
          <a:xfrm>
            <a:off x="6744749" y="999819"/>
            <a:ext cx="5447251" cy="6567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averagingInt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averagingInt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값의 평균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8ACCD4-FAE9-A41F-A243-BFFDBC8F627A}"/>
              </a:ext>
            </a:extLst>
          </p:cNvPr>
          <p:cNvSpPr/>
          <p:nvPr/>
        </p:nvSpPr>
        <p:spPr>
          <a:xfrm>
            <a:off x="1017225" y="1139126"/>
            <a:ext cx="5576522" cy="36181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EC70299F-E4C4-E91E-91E2-07EA3FA5061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6593747" y="1320032"/>
            <a:ext cx="151002" cy="81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EF509-45F1-9480-0DCE-0AF8CCEF46EB}"/>
              </a:ext>
            </a:extLst>
          </p:cNvPr>
          <p:cNvSpPr/>
          <p:nvPr/>
        </p:nvSpPr>
        <p:spPr>
          <a:xfrm>
            <a:off x="6744749" y="2164774"/>
            <a:ext cx="5447251" cy="6567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summingInt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summingInt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값의 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16B09D-B5D9-003D-781F-2BF5A116254E}"/>
              </a:ext>
            </a:extLst>
          </p:cNvPr>
          <p:cNvSpPr/>
          <p:nvPr/>
        </p:nvSpPr>
        <p:spPr>
          <a:xfrm>
            <a:off x="1017225" y="1767063"/>
            <a:ext cx="5232573" cy="48118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90CB89D3-1660-51A1-73BA-800EA4DC0E0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249798" y="2007657"/>
            <a:ext cx="494951" cy="4855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C2CD6-D988-B110-E9E8-71479B992DDC}"/>
              </a:ext>
            </a:extLst>
          </p:cNvPr>
          <p:cNvSpPr/>
          <p:nvPr/>
        </p:nvSpPr>
        <p:spPr>
          <a:xfrm>
            <a:off x="6744748" y="3398539"/>
            <a:ext cx="5447251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summarizingInt(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summarizingInt(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 값 모음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IntSummaryStatics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최솟값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최댓값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정보가 포함되어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골라서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6FF521-5DFB-FAC5-8411-3A82FA4EB198}"/>
              </a:ext>
            </a:extLst>
          </p:cNvPr>
          <p:cNvSpPr/>
          <p:nvPr/>
        </p:nvSpPr>
        <p:spPr>
          <a:xfrm>
            <a:off x="1017225" y="2539544"/>
            <a:ext cx="4695678" cy="135211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B4EB5172-57CF-FB6B-2844-7EEC2775FCB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712903" y="3215602"/>
            <a:ext cx="1031845" cy="78832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AF1BBA98-0E56-97FF-3978-C5154FF9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49" y="1724474"/>
            <a:ext cx="1450879" cy="2608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ABFDA54-15CC-DE60-71A4-ABE33148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49" y="2890876"/>
            <a:ext cx="1149292" cy="24453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C67DF8F-1AC4-B065-C3A7-96DA8D76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748" y="4679988"/>
            <a:ext cx="5044176" cy="8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8300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(5)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633" y="956172"/>
            <a:ext cx="5447251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// 6. groupingBy :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그룹화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2"/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Collectors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groupingBy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"group &gt;&gt; "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"key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추출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keySet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"value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추출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과제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group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가지고 이름만 추출</a:t>
            </a:r>
          </a:p>
          <a:p>
            <a:pPr lvl="2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keySet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"[%d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살 그룹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]\n"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8B0D3-45A0-F515-108D-A5852B3F6104}"/>
              </a:ext>
            </a:extLst>
          </p:cNvPr>
          <p:cNvSpPr/>
          <p:nvPr/>
        </p:nvSpPr>
        <p:spPr>
          <a:xfrm>
            <a:off x="6095999" y="1013129"/>
            <a:ext cx="5447251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 – groupingBy(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Collectors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groupingBy(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조건으로 요소들을 그룹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짓는다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groupingBy(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그룹을 나눈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그룹핑된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2C6BF4-2858-56A5-6C47-C5521A0C3F13}"/>
              </a:ext>
            </a:extLst>
          </p:cNvPr>
          <p:cNvSpPr/>
          <p:nvPr/>
        </p:nvSpPr>
        <p:spPr>
          <a:xfrm>
            <a:off x="1428286" y="1164961"/>
            <a:ext cx="4041336" cy="90711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FDBB3052-7DC2-E591-00A0-D1CCA7F7D4B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5469622" y="1618520"/>
            <a:ext cx="62637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2300AC-8259-2D53-9BA9-4102E1038755}"/>
              </a:ext>
            </a:extLst>
          </p:cNvPr>
          <p:cNvSpPr/>
          <p:nvPr/>
        </p:nvSpPr>
        <p:spPr>
          <a:xfrm>
            <a:off x="6095998" y="3269926"/>
            <a:ext cx="5882475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grouping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결과에서 이름 출력하기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keySet(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그룹을 나눈 조건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돌린다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나이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다시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forEach(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돌린다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forEach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DCA29-CEB2-4EA0-53EE-CE6A0774FF10}"/>
              </a:ext>
            </a:extLst>
          </p:cNvPr>
          <p:cNvSpPr/>
          <p:nvPr/>
        </p:nvSpPr>
        <p:spPr>
          <a:xfrm>
            <a:off x="1428286" y="2363980"/>
            <a:ext cx="4284617" cy="6567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CFEBDA5E-B590-94D9-6D0C-4A5BCC4C97E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5712903" y="2692372"/>
            <a:ext cx="383095" cy="13214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049E717-1FFF-BEF7-AA74-07786EC3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89941"/>
            <a:ext cx="5882475" cy="41557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18B4BA5-9305-AA6C-C142-091F3217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827777"/>
            <a:ext cx="11811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061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Stream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84239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JDK1.8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지원되는 스트림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방식으로 저장된 데이터를 읽고 쓰기 위한 방법을 제공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람다식과 함께 컬렉션에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저장된 데이터 처리를 간결하게 표현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복사본을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원본의 데이터는 변경되지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일회용으로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재사용이 불가능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반복자를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처리가 쉽다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흐름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스트림 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중간 연산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최종 연산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7525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Stream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2" y="844957"/>
            <a:ext cx="6001946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Ex01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FC5E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1.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 생성 후 출력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하나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셋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넷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solidFill>
                <a:srgbClr val="118BB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[1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차원 배열 출력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: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en-US" altLang="ko-KR" sz="1000" b="1" dirty="0">
              <a:solidFill>
                <a:srgbClr val="E9EBE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2.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배열을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변환 후 출력</a:t>
            </a:r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reverseOrder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[List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: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내림차순 정렬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3.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배열을 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생성 후 출력</a:t>
            </a:r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strStream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//Stream&lt;String&gt;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sortedStream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strStream.sorted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sortedStream.forEach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(str -&gt;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(str));</a:t>
            </a:r>
          </a:p>
          <a:p>
            <a:pPr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sortedStream.forEach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::println);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[stream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: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"\n&lt;&lt; [stream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: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내림차순 정렬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reverseOrder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30ADE-9A98-0CFC-7F9D-54395BE50981}"/>
              </a:ext>
            </a:extLst>
          </p:cNvPr>
          <p:cNvSpPr/>
          <p:nvPr/>
        </p:nvSpPr>
        <p:spPr>
          <a:xfrm>
            <a:off x="6534098" y="1221270"/>
            <a:ext cx="5567362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생성 후 출력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Arrays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sort(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배열을 정렬한다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정렬된 배열을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6F36DA-76B2-FB7F-7596-82229E7F24CA}"/>
              </a:ext>
            </a:extLst>
          </p:cNvPr>
          <p:cNvSpPr/>
          <p:nvPr/>
        </p:nvSpPr>
        <p:spPr>
          <a:xfrm>
            <a:off x="1394730" y="1346187"/>
            <a:ext cx="4007780" cy="108662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26F892-6FAC-1224-AF4A-EEC7FA83417E}"/>
              </a:ext>
            </a:extLst>
          </p:cNvPr>
          <p:cNvSpPr/>
          <p:nvPr/>
        </p:nvSpPr>
        <p:spPr>
          <a:xfrm>
            <a:off x="6534098" y="2330799"/>
            <a:ext cx="5567362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 후 출력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Arrays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asList(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배열을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sort(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(Comparator.reverseOrder(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내림 차순으로 정렬한다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정렬된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58CA82-9772-C6C4-FEFD-B04C1130BB47}"/>
              </a:ext>
            </a:extLst>
          </p:cNvPr>
          <p:cNvSpPr/>
          <p:nvPr/>
        </p:nvSpPr>
        <p:spPr>
          <a:xfrm>
            <a:off x="1394730" y="2724665"/>
            <a:ext cx="3739332" cy="108662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37">
            <a:extLst>
              <a:ext uri="{FF2B5EF4-FFF2-40B4-BE49-F238E27FC236}">
                <a16:creationId xmlns:a16="http://schemas.microsoft.com/office/drawing/2014/main" id="{C265E583-B3A4-B39D-48B4-C427AEF605F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134062" y="3074689"/>
            <a:ext cx="1400036" cy="1932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0D865-E644-F022-D27B-117C1F29F593}"/>
              </a:ext>
            </a:extLst>
          </p:cNvPr>
          <p:cNvSpPr/>
          <p:nvPr/>
        </p:nvSpPr>
        <p:spPr>
          <a:xfrm>
            <a:off x="6534098" y="3994326"/>
            <a:ext cx="5567362" cy="2041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출력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Arrays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sorted(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정렬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(sorted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중간 연산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forEach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최종 연산이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파라미터로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Consumer&lt;T&gt;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함수형 인터페이스를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Consumer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람다식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 -&gt;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구현할 수 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참조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::println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구현할 수 도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1EAF6A-1A40-0758-A5F6-E7E3AAC343FE}"/>
              </a:ext>
            </a:extLst>
          </p:cNvPr>
          <p:cNvSpPr/>
          <p:nvPr/>
        </p:nvSpPr>
        <p:spPr>
          <a:xfrm>
            <a:off x="1394729" y="4096818"/>
            <a:ext cx="4930569" cy="184258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연결선: 꺾임 37">
            <a:extLst>
              <a:ext uri="{FF2B5EF4-FFF2-40B4-BE49-F238E27FC236}">
                <a16:creationId xmlns:a16="http://schemas.microsoft.com/office/drawing/2014/main" id="{02F390D8-718E-C473-D2F0-60BE4A1419B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325298" y="5015215"/>
            <a:ext cx="208800" cy="289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E820AD-1BAB-C326-2670-CAC39FFB0C1B}"/>
              </a:ext>
            </a:extLst>
          </p:cNvPr>
          <p:cNvSpPr/>
          <p:nvPr/>
        </p:nvSpPr>
        <p:spPr>
          <a:xfrm>
            <a:off x="1394730" y="4382687"/>
            <a:ext cx="3529608" cy="652204"/>
          </a:xfrm>
          <a:prstGeom prst="rect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88234F-0610-CB1E-F3B0-D2F4C943E017}"/>
              </a:ext>
            </a:extLst>
          </p:cNvPr>
          <p:cNvSpPr/>
          <p:nvPr/>
        </p:nvSpPr>
        <p:spPr>
          <a:xfrm>
            <a:off x="1394729" y="5149194"/>
            <a:ext cx="3881945" cy="326102"/>
          </a:xfrm>
          <a:prstGeom prst="rect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E259279-7C39-5B57-0D4B-11566FCD8BB7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V="1">
            <a:off x="1394730" y="4708789"/>
            <a:ext cx="1" cy="603456"/>
          </a:xfrm>
          <a:prstGeom prst="curvedConnector3">
            <a:avLst>
              <a:gd name="adj1" fmla="val 2286010000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D467C8-91D6-CBF5-7318-D063D224E3F6}"/>
              </a:ext>
            </a:extLst>
          </p:cNvPr>
          <p:cNvSpPr txBox="1"/>
          <p:nvPr/>
        </p:nvSpPr>
        <p:spPr>
          <a:xfrm>
            <a:off x="730009" y="4879712"/>
            <a:ext cx="4819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축약</a:t>
            </a:r>
            <a:endParaRPr lang="en-US" altLang="ko-KR" sz="11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연결선: 꺾임 37">
            <a:extLst>
              <a:ext uri="{FF2B5EF4-FFF2-40B4-BE49-F238E27FC236}">
                <a16:creationId xmlns:a16="http://schemas.microsoft.com/office/drawing/2014/main" id="{745C5C5F-86E7-BA34-0E3E-F261E33D7E2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402510" y="1688161"/>
            <a:ext cx="1131588" cy="2013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3371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105211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이어서 메서드를 호출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체이닝이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 메서드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peek(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distinct(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mapTo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sorted(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950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2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2" y="956173"/>
            <a:ext cx="529727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Ex03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하루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하늘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타조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나루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중간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filter ===================================================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\"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루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포함된 문자열 추출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contains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루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중간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map ======================================================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요소에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\"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~\"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concat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975318-FCC1-D91D-E1C8-639BBF96373B}"/>
              </a:ext>
            </a:extLst>
          </p:cNvPr>
          <p:cNvSpPr/>
          <p:nvPr/>
        </p:nvSpPr>
        <p:spPr>
          <a:xfrm>
            <a:off x="5962280" y="989729"/>
            <a:ext cx="6139179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스트림내 요소에 대해서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필터링하는 작업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filter(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매개변수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Predicate&lt;T&gt;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filter(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요소를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6793C9-692E-635A-EA17-6CE300198FF9}"/>
              </a:ext>
            </a:extLst>
          </p:cNvPr>
          <p:cNvSpPr/>
          <p:nvPr/>
        </p:nvSpPr>
        <p:spPr>
          <a:xfrm>
            <a:off x="941724" y="1897270"/>
            <a:ext cx="4712455" cy="3593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D9C2C7B2-A29A-EB12-C725-854E612BF09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654179" y="1595120"/>
            <a:ext cx="308101" cy="48183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FA5B51-3987-0F6B-DFC9-2CB27DE69243}"/>
              </a:ext>
            </a:extLst>
          </p:cNvPr>
          <p:cNvSpPr/>
          <p:nvPr/>
        </p:nvSpPr>
        <p:spPr>
          <a:xfrm>
            <a:off x="5962280" y="3299049"/>
            <a:ext cx="6139179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요소들을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매개변수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타입을 반환하는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Function&lt;T,R&gt;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결과 값들로 요소로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7CA120-75A8-6BFA-E0D7-8BA3D60D1F29}"/>
              </a:ext>
            </a:extLst>
          </p:cNvPr>
          <p:cNvSpPr/>
          <p:nvPr/>
        </p:nvSpPr>
        <p:spPr>
          <a:xfrm>
            <a:off x="941725" y="2517303"/>
            <a:ext cx="4427230" cy="3593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12F93F3E-F189-D55F-23BF-3A89EF35A06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368955" y="2696988"/>
            <a:ext cx="593325" cy="12074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697303-A820-634E-6B04-48BE6FEF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80" y="2314505"/>
            <a:ext cx="2605460" cy="609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982FA6-4878-6B1D-4BFA-1C15C659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80" y="4603328"/>
            <a:ext cx="1987497" cy="10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871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2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3" y="956173"/>
            <a:ext cx="512110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중간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peek ==================================================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요소에 변화 없이 특정 연산 수행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peek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b="1" dirty="0">
              <a:solidFill>
                <a:srgbClr val="E9EBE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중간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distinct ==============================================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중복 제거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distinct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4A7B02-6315-512B-6A2C-8D444A99BC05}"/>
              </a:ext>
            </a:extLst>
          </p:cNvPr>
          <p:cNvSpPr/>
          <p:nvPr/>
        </p:nvSpPr>
        <p:spPr>
          <a:xfrm>
            <a:off x="5962280" y="971619"/>
            <a:ext cx="6229720" cy="17647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peek(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peek(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요소의 변화 없이 특정 연산을 수행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 중 출력을 해보고자 할 때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peek(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매개변수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반환형이 없는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Consumer&lt;T&gt;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IntStrem.of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숫자 요소로 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생성할 수 있고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sum(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 사이에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peek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요소를 출력해 볼 수 있다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E4607-BF1F-4080-A84E-858085D8BDBD}"/>
              </a:ext>
            </a:extLst>
          </p:cNvPr>
          <p:cNvSpPr/>
          <p:nvPr/>
        </p:nvSpPr>
        <p:spPr>
          <a:xfrm>
            <a:off x="941724" y="1157532"/>
            <a:ext cx="4502731" cy="45315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연결선: 꺾임 37">
            <a:extLst>
              <a:ext uri="{FF2B5EF4-FFF2-40B4-BE49-F238E27FC236}">
                <a16:creationId xmlns:a16="http://schemas.microsoft.com/office/drawing/2014/main" id="{57EA51E1-F943-7881-2F58-04A5805FD466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444455" y="1384108"/>
            <a:ext cx="517825" cy="4699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39852B3-F9F2-3017-EABA-21623410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80" y="2736397"/>
            <a:ext cx="2164775" cy="9767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6291E9-CBF9-FE29-9196-DFE11FFC7E4A}"/>
              </a:ext>
            </a:extLst>
          </p:cNvPr>
          <p:cNvSpPr/>
          <p:nvPr/>
        </p:nvSpPr>
        <p:spPr>
          <a:xfrm>
            <a:off x="5949437" y="3990114"/>
            <a:ext cx="5264431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distinct(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distinct(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요소를 제거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중복을 제거하기 위해서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중복 저장을 방지하는 것 처럼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equals(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hashCode(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메서드를 재정의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0374FD-A527-C855-4612-8FD2437C229A}"/>
              </a:ext>
            </a:extLst>
          </p:cNvPr>
          <p:cNvSpPr/>
          <p:nvPr/>
        </p:nvSpPr>
        <p:spPr>
          <a:xfrm>
            <a:off x="941724" y="1914619"/>
            <a:ext cx="4360117" cy="3273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37">
            <a:extLst>
              <a:ext uri="{FF2B5EF4-FFF2-40B4-BE49-F238E27FC236}">
                <a16:creationId xmlns:a16="http://schemas.microsoft.com/office/drawing/2014/main" id="{2989F554-D054-4C25-89CE-FB952E06179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301841" y="2078269"/>
            <a:ext cx="647596" cy="25172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8038B5C2-ACA9-7952-754B-9155B3A4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80" y="5200895"/>
            <a:ext cx="1485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469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(3)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1" y="956173"/>
            <a:ext cx="624522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중간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mapTo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=============================================================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en-US" altLang="ko-KR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MapToObject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IntStream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mapToObj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숫자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중간 연산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 sorted ==================================================================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오름차순 정렬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내림차순 정렬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Comparator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reverseOrder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lang="en-US" altLang="ko-KR" sz="10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C3FA0-B53C-31FB-AE60-B06946B7C959}"/>
              </a:ext>
            </a:extLst>
          </p:cNvPr>
          <p:cNvSpPr/>
          <p:nvPr/>
        </p:nvSpPr>
        <p:spPr>
          <a:xfrm>
            <a:off x="6736360" y="939395"/>
            <a:ext cx="5264431" cy="17647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mapToObj(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mapToObj(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원시 객체로 변환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mapToLong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mapToDouble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매개변수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타입을 반환하는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IntFunction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&lt;R&gt;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range(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mapToObj(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135057-C6E5-BC9B-9405-6B9BDF026C3D}"/>
              </a:ext>
            </a:extLst>
          </p:cNvPr>
          <p:cNvSpPr/>
          <p:nvPr/>
        </p:nvSpPr>
        <p:spPr>
          <a:xfrm>
            <a:off x="941725" y="1157411"/>
            <a:ext cx="5603426" cy="3273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FFF5B7C6-934A-5D53-0747-4E260E59F9E0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545151" y="1321061"/>
            <a:ext cx="191209" cy="5007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947881-E378-1623-0E73-4BA6C1A0A096}"/>
              </a:ext>
            </a:extLst>
          </p:cNvPr>
          <p:cNvSpPr/>
          <p:nvPr/>
        </p:nvSpPr>
        <p:spPr>
          <a:xfrm>
            <a:off x="6736360" y="3762704"/>
            <a:ext cx="5447251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sorted( 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sorted(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정렬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정렬 방식은 오름차순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내림차순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정렬하고자 할 때는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Comparator.reverseOrder(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Collections.reverseOrder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3D40C-4DF0-F043-33D5-AA226329169C}"/>
              </a:ext>
            </a:extLst>
          </p:cNvPr>
          <p:cNvSpPr/>
          <p:nvPr/>
        </p:nvSpPr>
        <p:spPr>
          <a:xfrm>
            <a:off x="941724" y="1769668"/>
            <a:ext cx="4922181" cy="78897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39BC777A-4727-0FEA-7A0D-836D4472057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863905" y="2164155"/>
            <a:ext cx="872455" cy="22039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AE87944-1222-CCB9-8B7F-20456726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59" y="2720951"/>
            <a:ext cx="1487017" cy="10417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DA86A00-6334-C16B-4BD1-8AFE2EAB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0" y="4970201"/>
            <a:ext cx="1857375" cy="11334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E59980-64BB-B7E1-01C6-7088D9A1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341" y="4970201"/>
            <a:ext cx="1794618" cy="11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312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10521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결과 값을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연산 사이에 최종 연산이 올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체이닝이 불가능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연산 메서드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max( ), min( ), average(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sum( ), count( 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collect(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2D09-9BA2-E55F-E0F4-AD9F55AD213F}"/>
              </a:ext>
            </a:extLst>
          </p:cNvPr>
          <p:cNvSpPr txBox="1"/>
          <p:nvPr/>
        </p:nvSpPr>
        <p:spPr>
          <a:xfrm>
            <a:off x="4962311" y="4109063"/>
            <a:ext cx="3443457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Collectors.toList(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Collectors.joining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Collectors.averagingInt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Collectors.summingInt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Collectors.summarizingInt(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Collectors.groupingBy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44F3-A547-562C-4BC8-6119521B723F}"/>
              </a:ext>
            </a:extLst>
          </p:cNvPr>
          <p:cNvSpPr txBox="1"/>
          <p:nvPr/>
        </p:nvSpPr>
        <p:spPr>
          <a:xfrm>
            <a:off x="4962311" y="2881413"/>
            <a:ext cx="184675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anyMatch(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allMatch(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noneMatch( )</a:t>
            </a:r>
          </a:p>
        </p:txBody>
      </p:sp>
      <p:cxnSp>
        <p:nvCxnSpPr>
          <p:cNvPr id="7" name="연결선: 꺾임 37">
            <a:extLst>
              <a:ext uri="{FF2B5EF4-FFF2-40B4-BE49-F238E27FC236}">
                <a16:creationId xmlns:a16="http://schemas.microsoft.com/office/drawing/2014/main" id="{09DF7084-6CD0-7F96-4EB4-6CA60D4CA62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17739" y="3391521"/>
            <a:ext cx="3544572" cy="9837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37">
            <a:extLst>
              <a:ext uri="{FF2B5EF4-FFF2-40B4-BE49-F238E27FC236}">
                <a16:creationId xmlns:a16="http://schemas.microsoft.com/office/drawing/2014/main" id="{AACB9306-DF5D-BDB9-53F9-514967C5143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60352" y="4805348"/>
            <a:ext cx="3401959" cy="29857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3821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35929</TotalTime>
  <Words>2856</Words>
  <Application>Microsoft Office PowerPoint</Application>
  <PresentationFormat>와이드스크린</PresentationFormat>
  <Paragraphs>304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1551</cp:revision>
  <dcterms:created xsi:type="dcterms:W3CDTF">2019-12-23T00:32:35Z</dcterms:created>
  <dcterms:modified xsi:type="dcterms:W3CDTF">2022-12-02T14:13:28Z</dcterms:modified>
</cp:coreProperties>
</file>