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2" r:id="rId2"/>
    <p:sldId id="478" r:id="rId3"/>
    <p:sldId id="573" r:id="rId4"/>
    <p:sldId id="574" r:id="rId5"/>
    <p:sldId id="578" r:id="rId6"/>
    <p:sldId id="579" r:id="rId7"/>
    <p:sldId id="580" r:id="rId8"/>
    <p:sldId id="576" r:id="rId9"/>
    <p:sldId id="577" r:id="rId10"/>
    <p:sldId id="533" r:id="rId11"/>
    <p:sldId id="25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1282B0"/>
    <a:srgbClr val="2600B0"/>
    <a:srgbClr val="C3B171"/>
    <a:srgbClr val="7030A0"/>
    <a:srgbClr val="A7C6E5"/>
    <a:srgbClr val="FFFFFF"/>
    <a:srgbClr val="FFCCCC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15" autoAdjust="0"/>
    <p:restoredTop sz="96400" autoAdjust="0"/>
  </p:normalViewPr>
  <p:slideViewPr>
    <p:cSldViewPr snapToGrid="0" showGuides="1">
      <p:cViewPr varScale="1">
        <p:scale>
          <a:sx n="114" d="100"/>
          <a:sy n="114" d="100"/>
        </p:scale>
        <p:origin x="600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605E-4EE3-44BB-B612-5F80701AE4C5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71211-A1FF-4825-87AD-47D41544B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7" y="2490281"/>
            <a:ext cx="3296095" cy="1969770"/>
            <a:chOff x="4447957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221116_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4653160" y="2537279"/>
              <a:ext cx="288572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Spring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jar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빌드 및 배포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6068293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jar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파일로 빌드하여 배포하기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명령 프롬프트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(cmd)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프로젝트가 있는 주소로 이동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gradlew.bat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build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build/libs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이동하여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jar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생성되었는지 확인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-0.0.1-SNAPSHOT.jar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복사하여 서버에 넣고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jar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실행시키면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이클립스가 없어도 실행이 가능하다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빌드가 잘 안될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※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[gradlew.bat clean build]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삭제한 후 다시 빌드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736" y="1154841"/>
            <a:ext cx="3566408" cy="2237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736" y="1628926"/>
            <a:ext cx="3566408" cy="2246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736" y="2103890"/>
            <a:ext cx="3791054" cy="15539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1736" y="3908182"/>
            <a:ext cx="4119134" cy="2309610"/>
          </a:xfrm>
          <a:prstGeom prst="rect">
            <a:avLst/>
          </a:prstGeom>
        </p:spPr>
      </p:pic>
      <p:cxnSp>
        <p:nvCxnSpPr>
          <p:cNvPr id="23" name="연결선: 꺾임 37">
            <a:extLst>
              <a:ext uri="{FF2B5EF4-FFF2-40B4-BE49-F238E27FC236}">
                <a16:creationId xmlns:a16="http://schemas.microsoft.com/office/drawing/2014/main" id="{F5D7426A-73BC-8AD7-1D00-EB70D08FAB80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5636029" y="1266703"/>
            <a:ext cx="1325707" cy="358713"/>
          </a:xfrm>
          <a:prstGeom prst="bentConnector3">
            <a:avLst>
              <a:gd name="adj1" fmla="val 7947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37">
            <a:extLst>
              <a:ext uri="{FF2B5EF4-FFF2-40B4-BE49-F238E27FC236}">
                <a16:creationId xmlns:a16="http://schemas.microsoft.com/office/drawing/2014/main" id="{F5D7426A-73BC-8AD7-1D00-EB70D08FAB80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316779" y="1741227"/>
            <a:ext cx="3644957" cy="311152"/>
          </a:xfrm>
          <a:prstGeom prst="bentConnector3">
            <a:avLst>
              <a:gd name="adj1" fmla="val 9196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7">
            <a:extLst>
              <a:ext uri="{FF2B5EF4-FFF2-40B4-BE49-F238E27FC236}">
                <a16:creationId xmlns:a16="http://schemas.microsoft.com/office/drawing/2014/main" id="{F5D7426A-73BC-8AD7-1D00-EB70D08FAB8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84175" y="2467408"/>
            <a:ext cx="577561" cy="41344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7">
            <a:extLst>
              <a:ext uri="{FF2B5EF4-FFF2-40B4-BE49-F238E27FC236}">
                <a16:creationId xmlns:a16="http://schemas.microsoft.com/office/drawing/2014/main" id="{F5D7426A-73BC-8AD7-1D00-EB70D08FAB8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906366" y="3144662"/>
            <a:ext cx="1055370" cy="1918325"/>
          </a:xfrm>
          <a:prstGeom prst="bentConnector3">
            <a:avLst>
              <a:gd name="adj1" fmla="val 7047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7DDFB2F-B983-0A06-88BA-D873ADDCF087}"/>
              </a:ext>
            </a:extLst>
          </p:cNvPr>
          <p:cNvSpPr/>
          <p:nvPr/>
        </p:nvSpPr>
        <p:spPr>
          <a:xfrm>
            <a:off x="8113222" y="1160170"/>
            <a:ext cx="2414922" cy="223888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7DDFB2F-B983-0A06-88BA-D873ADDCF087}"/>
              </a:ext>
            </a:extLst>
          </p:cNvPr>
          <p:cNvSpPr/>
          <p:nvPr/>
        </p:nvSpPr>
        <p:spPr>
          <a:xfrm>
            <a:off x="9177250" y="1632030"/>
            <a:ext cx="1350893" cy="223888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7DDFB2F-B983-0A06-88BA-D873ADDCF087}"/>
              </a:ext>
            </a:extLst>
          </p:cNvPr>
          <p:cNvSpPr/>
          <p:nvPr/>
        </p:nvSpPr>
        <p:spPr>
          <a:xfrm>
            <a:off x="8570422" y="2105351"/>
            <a:ext cx="806236" cy="130773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7DDFB2F-B983-0A06-88BA-D873ADDCF087}"/>
              </a:ext>
            </a:extLst>
          </p:cNvPr>
          <p:cNvSpPr/>
          <p:nvPr/>
        </p:nvSpPr>
        <p:spPr>
          <a:xfrm>
            <a:off x="6961736" y="3161287"/>
            <a:ext cx="3791054" cy="252381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DDFB2F-B983-0A06-88BA-D873ADDCF087}"/>
              </a:ext>
            </a:extLst>
          </p:cNvPr>
          <p:cNvSpPr/>
          <p:nvPr/>
        </p:nvSpPr>
        <p:spPr>
          <a:xfrm>
            <a:off x="9177250" y="3914105"/>
            <a:ext cx="1769302" cy="175757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7DDFB2F-B983-0A06-88BA-D873ADDCF087}"/>
              </a:ext>
            </a:extLst>
          </p:cNvPr>
          <p:cNvSpPr/>
          <p:nvPr/>
        </p:nvSpPr>
        <p:spPr>
          <a:xfrm>
            <a:off x="6961736" y="4212979"/>
            <a:ext cx="4119134" cy="1942291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89335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8406" y="875239"/>
            <a:ext cx="5392190" cy="5375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동작 구조 복습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정적 컨텐츠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 컨텐츠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템플릿 엔진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jar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빌드 및 배포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Spring Boot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구조 복습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881149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구조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패턴으로 개발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MVC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패턴은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Model, View, 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요소가 서로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역할을 분담하여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요청을 처리하는 구조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요청하는 페이지에 따라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정적 컨텐츠와 동적 컨텐츠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나뉘어진다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요청은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“localhost:8080/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요청할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005051" y="3013586"/>
            <a:ext cx="0" cy="3530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219498" y="3005272"/>
            <a:ext cx="1571106" cy="83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7333C5-0F7D-B488-185B-906BADA7445D}"/>
              </a:ext>
            </a:extLst>
          </p:cNvPr>
          <p:cNvSpPr/>
          <p:nvPr/>
        </p:nvSpPr>
        <p:spPr>
          <a:xfrm>
            <a:off x="465513" y="3366655"/>
            <a:ext cx="50790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기본적으로는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localhost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자리에는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오고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포트 번호는 숨긴다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뒤에 데이터를 붙여 전송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방식을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( get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“localhost:8080/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950162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정적 컨텐츠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56173"/>
            <a:ext cx="902333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정적 컨텐츠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정적 컨텐츠 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Client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요청을 받아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미리 저장된 웹 페이지를 그대로 응답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 보여주는 것이다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들의 요청에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결과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보여준다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정적 컨텐츠 처리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“localhost:8080/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페이지 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.html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요청한다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내장 톰캣이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Container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있는지 확인한다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없을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/resources/static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하위에 요청한 웹 페이지 명과 일치하는 파일을 찾아 반환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5" y="4815662"/>
            <a:ext cx="3374970" cy="10028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DDFB2F-B983-0A06-88BA-D873ADDCF087}"/>
              </a:ext>
            </a:extLst>
          </p:cNvPr>
          <p:cNvSpPr/>
          <p:nvPr/>
        </p:nvSpPr>
        <p:spPr>
          <a:xfrm>
            <a:off x="1594528" y="4887884"/>
            <a:ext cx="1472868" cy="19622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7333C5-0F7D-B488-185B-906BADA7445D}"/>
              </a:ext>
            </a:extLst>
          </p:cNvPr>
          <p:cNvSpPr/>
          <p:nvPr/>
        </p:nvSpPr>
        <p:spPr>
          <a:xfrm>
            <a:off x="3956173" y="4887884"/>
            <a:ext cx="7182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localhost:8080/index.html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요청을 하면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/resource/static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하위의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index.html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보여준다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 index.html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별도로 요청하지 않아도 기본 페이지로 보여진다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10" name="연결선: 꺾임 37">
            <a:extLst>
              <a:ext uri="{FF2B5EF4-FFF2-40B4-BE49-F238E27FC236}">
                <a16:creationId xmlns:a16="http://schemas.microsoft.com/office/drawing/2014/main" id="{F5D7426A-73BC-8AD7-1D00-EB70D08FAB8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067396" y="4985998"/>
            <a:ext cx="888777" cy="22505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761778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동적 컨텐츠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5" y="956173"/>
            <a:ext cx="8938090" cy="445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동적 컨텐츠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동적 컨텐츠 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마다 각기 다른 결과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보여지는 것이다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동적 컨텐츠는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템플릿 엔진을 사용하는 방식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사용하는 방식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나뉘어진다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어노테이션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@Controller	  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인식하도록 하기 위해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어노테이션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@GetMapping( )	   : get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요청에 해당하는 메서드를 매핑할 때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어노테이션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4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: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Annotation Value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 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명시한다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@RequestParam( )   : 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 파라미터를 받을 때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어노테이션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: @RequestParam(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“[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가져올 데이터 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]” [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type]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저장할 변수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837384148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1.2.1 MVC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템플릿 엔진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3" y="981340"/>
            <a:ext cx="8535419" cy="3532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템플릿 엔진을 사용하는 방식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요청을 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톰캣이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Container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요청과 관련된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찾는다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요청을 받아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(@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GetMapping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“))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일치하는 메서드를 실행시킨다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메서드에서는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 파라미터 값을 받아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(@RequestParam(“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이름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담을 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))      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key, value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(model.addAttribue)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                      View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viewResolver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전달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(return 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페이지 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viewResolver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전달 받은 템플릿을 찾아서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Thymeleaf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처리해달라고 넘기고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  Thymeleaf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 데이터를 가져와 값을 변환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변환된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HTML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에게 반환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68668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1.2.1 MVC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템플릿 엔진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A7A342-B848-368A-03E6-79362A1EA865}"/>
              </a:ext>
            </a:extLst>
          </p:cNvPr>
          <p:cNvSpPr txBox="1"/>
          <p:nvPr/>
        </p:nvSpPr>
        <p:spPr>
          <a:xfrm>
            <a:off x="415633" y="981339"/>
            <a:ext cx="5203271" cy="19143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@Controller</a:t>
            </a: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HelloController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lvl="1">
              <a:lnSpc>
                <a:spcPct val="150000"/>
              </a:lnSpc>
            </a:pP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@GetMapping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"third-mvc"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D2525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thirdMvc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@RequestParam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"count"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D197D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pPr lvl="2">
              <a:lnSpc>
                <a:spcPct val="150000"/>
              </a:lnSpc>
            </a:pP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model</a:t>
            </a:r>
            <a:r>
              <a:rPr lang="en-US" altLang="ko-KR" sz="1000" dirty="0" err="1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addAttribute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"count"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>
              <a:lnSpc>
                <a:spcPct val="150000"/>
              </a:lnSpc>
            </a:pPr>
            <a:r>
              <a:rPr lang="en-US" altLang="ko-KR" sz="1000" dirty="0">
                <a:solidFill>
                  <a:srgbClr val="8DCBE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"third"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EED6A2-1E7C-7533-6510-A4E04D0F85EA}"/>
              </a:ext>
            </a:extLst>
          </p:cNvPr>
          <p:cNvSpPr txBox="1"/>
          <p:nvPr/>
        </p:nvSpPr>
        <p:spPr>
          <a:xfrm>
            <a:off x="415633" y="3348977"/>
            <a:ext cx="3684864" cy="26068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DOCTYPE </a:t>
            </a:r>
            <a:r>
              <a:rPr lang="en-US" altLang="ko-KR" sz="1000" dirty="0">
                <a:solidFill>
                  <a:srgbClr val="FFFF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html&gt;</a:t>
            </a: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xmlns:th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"http://www.thymeleaf.org"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 charset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"UTF-8"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Insert title here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third.html </a:t>
            </a:r>
            <a:r>
              <a:rPr lang="ko-KR" altLang="en-US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파일입니다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 </a:t>
            </a:r>
            <a:r>
              <a:rPr lang="en-US" altLang="ko-KR" sz="1000" dirty="0" err="1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th:text</a:t>
            </a:r>
            <a:r>
              <a:rPr lang="en-US" altLang="ko-KR" sz="1000" dirty="0">
                <a:solidFill>
                  <a:srgbClr val="D8D8D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"'</a:t>
            </a:r>
            <a:r>
              <a:rPr lang="ko-KR" altLang="en-US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개수는 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 + ${count} + </a:t>
            </a:r>
            <a:r>
              <a:rPr lang="ko-KR" altLang="en-US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이다</a:t>
            </a:r>
            <a:r>
              <a:rPr lang="en-US" altLang="ko-KR" sz="1000" dirty="0">
                <a:solidFill>
                  <a:srgbClr val="FFC6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000" dirty="0">
                <a:solidFill>
                  <a:srgbClr val="BED6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663EC35-15BD-AA36-2E33-E33C7DAC7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453" y="981339"/>
            <a:ext cx="3619500" cy="155257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01347A-D73B-B25D-53EF-2F053ACC0B14}"/>
              </a:ext>
            </a:extLst>
          </p:cNvPr>
          <p:cNvSpPr/>
          <p:nvPr/>
        </p:nvSpPr>
        <p:spPr>
          <a:xfrm>
            <a:off x="8162489" y="1055279"/>
            <a:ext cx="612396" cy="21123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BCFDDC-563A-A0F6-EA86-219C90A2CFC9}"/>
              </a:ext>
            </a:extLst>
          </p:cNvPr>
          <p:cNvSpPr/>
          <p:nvPr/>
        </p:nvSpPr>
        <p:spPr>
          <a:xfrm>
            <a:off x="2141572" y="2905360"/>
            <a:ext cx="17513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helloController.java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B6EBE1-BA56-ABC7-938D-2F6DFE72A3E0}"/>
              </a:ext>
            </a:extLst>
          </p:cNvPr>
          <p:cNvSpPr/>
          <p:nvPr/>
        </p:nvSpPr>
        <p:spPr>
          <a:xfrm>
            <a:off x="1382369" y="5955781"/>
            <a:ext cx="17513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third.html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2A9F8D-3947-EB3B-CA05-35EFF9015B44}"/>
              </a:ext>
            </a:extLst>
          </p:cNvPr>
          <p:cNvSpPr/>
          <p:nvPr/>
        </p:nvSpPr>
        <p:spPr>
          <a:xfrm>
            <a:off x="1382369" y="1971362"/>
            <a:ext cx="2283620" cy="21123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C23B8F-F3B2-1999-12D9-45D93953AB7B}"/>
              </a:ext>
            </a:extLst>
          </p:cNvPr>
          <p:cNvSpPr/>
          <p:nvPr/>
        </p:nvSpPr>
        <p:spPr>
          <a:xfrm>
            <a:off x="2457973" y="5259515"/>
            <a:ext cx="559293" cy="21123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70A6B149-9BA4-2461-519E-9C1D0DD67BC0}"/>
              </a:ext>
            </a:extLst>
          </p:cNvPr>
          <p:cNvCxnSpPr>
            <a:cxnSpLocks/>
            <a:stCxn id="27" idx="1"/>
            <a:endCxn id="28" idx="0"/>
          </p:cNvCxnSpPr>
          <p:nvPr/>
        </p:nvCxnSpPr>
        <p:spPr>
          <a:xfrm rot="10800000" flipH="1" flipV="1">
            <a:off x="1382368" y="2076977"/>
            <a:ext cx="1355251" cy="3182537"/>
          </a:xfrm>
          <a:prstGeom prst="curvedConnector4">
            <a:avLst>
              <a:gd name="adj1" fmla="val -86815"/>
              <a:gd name="adj2" fmla="val 830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7EB58AF-4336-D555-0C8A-BB5743FED2EB}"/>
              </a:ext>
            </a:extLst>
          </p:cNvPr>
          <p:cNvSpPr/>
          <p:nvPr/>
        </p:nvSpPr>
        <p:spPr>
          <a:xfrm>
            <a:off x="453998" y="3655438"/>
            <a:ext cx="2767373" cy="211232"/>
          </a:xfrm>
          <a:prstGeom prst="rect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85FF7FD-7090-F015-42FA-91421815C943}"/>
              </a:ext>
            </a:extLst>
          </p:cNvPr>
          <p:cNvSpPr/>
          <p:nvPr/>
        </p:nvSpPr>
        <p:spPr>
          <a:xfrm>
            <a:off x="961988" y="3874364"/>
            <a:ext cx="17513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사용할 템플릿 명시</a:t>
            </a:r>
            <a:endParaRPr lang="en-US" altLang="ko-KR" sz="1100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EE17534-685E-EBE8-B9F5-21413E87F8BE}"/>
              </a:ext>
            </a:extLst>
          </p:cNvPr>
          <p:cNvSpPr/>
          <p:nvPr/>
        </p:nvSpPr>
        <p:spPr>
          <a:xfrm>
            <a:off x="2374084" y="1728863"/>
            <a:ext cx="2926802" cy="21123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91FAF7-C92A-07AD-0241-9A39D812A57C}"/>
              </a:ext>
            </a:extLst>
          </p:cNvPr>
          <p:cNvSpPr/>
          <p:nvPr/>
        </p:nvSpPr>
        <p:spPr>
          <a:xfrm>
            <a:off x="8838516" y="1055279"/>
            <a:ext cx="612396" cy="21123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DB9D15FF-74A0-7546-5F56-2A314C089A16}"/>
              </a:ext>
            </a:extLst>
          </p:cNvPr>
          <p:cNvCxnSpPr>
            <a:cxnSpLocks/>
            <a:stCxn id="42" idx="2"/>
            <a:endCxn id="40" idx="3"/>
          </p:cNvCxnSpPr>
          <p:nvPr/>
        </p:nvCxnSpPr>
        <p:spPr>
          <a:xfrm rot="5400000">
            <a:off x="6938816" y="-371419"/>
            <a:ext cx="567968" cy="3843828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B00CCB-0CAD-585B-9BE3-694C0283055B}"/>
              </a:ext>
            </a:extLst>
          </p:cNvPr>
          <p:cNvSpPr/>
          <p:nvPr/>
        </p:nvSpPr>
        <p:spPr>
          <a:xfrm>
            <a:off x="919072" y="1495737"/>
            <a:ext cx="1606014" cy="211232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BE9CB3F0-0C73-B6C6-3708-3C44E9262F7E}"/>
              </a:ext>
            </a:extLst>
          </p:cNvPr>
          <p:cNvCxnSpPr>
            <a:cxnSpLocks/>
            <a:stCxn id="21" idx="1"/>
            <a:endCxn id="45" idx="3"/>
          </p:cNvCxnSpPr>
          <p:nvPr/>
        </p:nvCxnSpPr>
        <p:spPr>
          <a:xfrm rot="10800000" flipV="1">
            <a:off x="2525087" y="1160895"/>
            <a:ext cx="5637403" cy="4404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72CD9724-4144-F55F-5904-C8B086F86920}"/>
              </a:ext>
            </a:extLst>
          </p:cNvPr>
          <p:cNvSpPr/>
          <p:nvPr/>
        </p:nvSpPr>
        <p:spPr>
          <a:xfrm>
            <a:off x="5367234" y="1919876"/>
            <a:ext cx="251670" cy="2516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CB44D9A-69B0-6465-D15C-C51B1ABF7716}"/>
              </a:ext>
            </a:extLst>
          </p:cNvPr>
          <p:cNvSpPr/>
          <p:nvPr/>
        </p:nvSpPr>
        <p:spPr>
          <a:xfrm>
            <a:off x="2606590" y="1244066"/>
            <a:ext cx="251670" cy="2516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DF816D3-0C69-F412-4AAC-E0FD1AD11967}"/>
              </a:ext>
            </a:extLst>
          </p:cNvPr>
          <p:cNvSpPr/>
          <p:nvPr/>
        </p:nvSpPr>
        <p:spPr>
          <a:xfrm>
            <a:off x="2625772" y="4730846"/>
            <a:ext cx="251670" cy="2516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79BBBE4-29E9-F0D2-86D1-A546A26E9649}"/>
              </a:ext>
            </a:extLst>
          </p:cNvPr>
          <p:cNvSpPr/>
          <p:nvPr/>
        </p:nvSpPr>
        <p:spPr>
          <a:xfrm>
            <a:off x="4520877" y="3345818"/>
            <a:ext cx="6031646" cy="1510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요청이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third-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@GetMapping(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매핑 되는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찾아간다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 파라미터로 전달 되는 데이터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(count=12)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@RequestParam( 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받는다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addAttribute(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count, value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저장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 model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저장할 때 지정하는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 사용하는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14711505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1.2.2 API (1)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95807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완성된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아닌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요구하는 순수한 데이터를 전달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해주는 방식이다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차제를 전달하는 방법과 객체를 전달하는 방법으로 나뉘어진다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@ResponseBody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전달하는게 아니라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자체를 전달하기 위한 용도임을 알려주는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annotation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메서드의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 값을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 Body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직접 출력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API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viewResolver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HttpMessageConverter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동작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반환 값에 따라 처리 방식이 다르다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문자열인 경우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Converter,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객체인 경우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 Converter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동작한다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3738086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1.2.2 API (2)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74730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처리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String Converter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@ResponseBody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어노테이션이 명시된 메서드의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 값이 문자열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데이터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자체를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응답에 반환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5633" y="2279612"/>
            <a:ext cx="1812127" cy="8617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1000" i="1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GetMapping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i="1" dirty="0" err="1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yo</a:t>
            </a:r>
            <a:r>
              <a:rPr lang="en-US" altLang="ko-KR" sz="1000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ResponseBody</a:t>
            </a:r>
          </a:p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String 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yo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"test-code"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415633" y="4775879"/>
            <a:ext cx="3999313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1000" i="1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GetMapping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i="1" dirty="0" err="1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myfriend</a:t>
            </a:r>
            <a:r>
              <a:rPr lang="en-US" altLang="ko-KR" sz="1000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ResponseBody</a:t>
            </a:r>
          </a:p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Friend greeting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RequestParam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i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"name"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String name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i="1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i="1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Friend 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friend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Friend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friend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friend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916" y="2332615"/>
            <a:ext cx="2647950" cy="752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102" y="5003467"/>
            <a:ext cx="3781425" cy="7143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3" y="3329329"/>
            <a:ext cx="747300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처리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Json Converter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@ResponseBody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어노테이션이 명시된 메서드의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 값이 객체의 주소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객체에 저장된 데이터를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데이터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만들어서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응답에 반환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아래쪽 화살표 8"/>
          <p:cNvSpPr/>
          <p:nvPr/>
        </p:nvSpPr>
        <p:spPr>
          <a:xfrm rot="16200000">
            <a:off x="2562805" y="2218276"/>
            <a:ext cx="311066" cy="981156"/>
          </a:xfrm>
          <a:prstGeom prst="downArrow">
            <a:avLst>
              <a:gd name="adj1" fmla="val 50000"/>
              <a:gd name="adj2" fmla="val 8741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6200000">
            <a:off x="4749991" y="4870076"/>
            <a:ext cx="311066" cy="981156"/>
          </a:xfrm>
          <a:prstGeom prst="downArrow">
            <a:avLst>
              <a:gd name="adj1" fmla="val 50000"/>
              <a:gd name="adj2" fmla="val 8741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86047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31220</TotalTime>
  <Words>945</Words>
  <Application>Microsoft Office PowerPoint</Application>
  <PresentationFormat>와이드스크린</PresentationFormat>
  <Paragraphs>109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1266</cp:revision>
  <dcterms:created xsi:type="dcterms:W3CDTF">2019-12-23T00:32:35Z</dcterms:created>
  <dcterms:modified xsi:type="dcterms:W3CDTF">2022-11-16T12:36:12Z</dcterms:modified>
</cp:coreProperties>
</file>