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982023" y="2490281"/>
            <a:ext cx="6227988" cy="1969770"/>
            <a:chOff x="2982023" y="1767838"/>
            <a:chExt cx="6227988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2022-09-01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982023" y="2537279"/>
              <a:ext cx="6227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 </a:t>
              </a:r>
              <a:r>
                <a:rPr lang="ko-KR" altLang="en-US" sz="72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다이얼그램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6" y="917523"/>
            <a:ext cx="993371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요구사항에 맞게 생성된 최종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grpSp>
        <p:nvGrpSpPr>
          <p:cNvPr id="322" name="그룹 321"/>
          <p:cNvGrpSpPr/>
          <p:nvPr/>
        </p:nvGrpSpPr>
        <p:grpSpPr>
          <a:xfrm>
            <a:off x="1027835" y="1447101"/>
            <a:ext cx="9517471" cy="5224215"/>
            <a:chOff x="379442" y="1495690"/>
            <a:chExt cx="9517471" cy="5224215"/>
          </a:xfrm>
        </p:grpSpPr>
        <p:cxnSp>
          <p:nvCxnSpPr>
            <p:cNvPr id="90" name="직선 연결선 89"/>
            <p:cNvCxnSpPr>
              <a:stCxn id="89" idx="3"/>
              <a:endCxn id="67" idx="2"/>
            </p:cNvCxnSpPr>
            <p:nvPr/>
          </p:nvCxnSpPr>
          <p:spPr>
            <a:xfrm flipH="1" flipV="1">
              <a:off x="7948177" y="5664055"/>
              <a:ext cx="7372" cy="8053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805782" y="2191794"/>
              <a:ext cx="573786" cy="2841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교수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82384" y="3636459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2384" y="3143487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82384" y="2650515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82384" y="2156198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직위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82384" y="1656939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연구분야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>
              <a:stCxn id="35" idx="1"/>
              <a:endCxn id="36" idx="6"/>
            </p:cNvCxnSpPr>
            <p:nvPr/>
          </p:nvCxnSpPr>
          <p:spPr>
            <a:xfrm flipH="1">
              <a:off x="1378528" y="2333888"/>
              <a:ext cx="427254" cy="1484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5" idx="1"/>
              <a:endCxn id="37" idx="7"/>
            </p:cNvCxnSpPr>
            <p:nvPr/>
          </p:nvCxnSpPr>
          <p:spPr>
            <a:xfrm flipH="1">
              <a:off x="1232646" y="2333888"/>
              <a:ext cx="573136" cy="8629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5" idx="1"/>
              <a:endCxn id="38" idx="7"/>
            </p:cNvCxnSpPr>
            <p:nvPr/>
          </p:nvCxnSpPr>
          <p:spPr>
            <a:xfrm flipH="1">
              <a:off x="1232646" y="2333888"/>
              <a:ext cx="573136" cy="3699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5" idx="1"/>
              <a:endCxn id="39" idx="6"/>
            </p:cNvCxnSpPr>
            <p:nvPr/>
          </p:nvCxnSpPr>
          <p:spPr>
            <a:xfrm flipH="1">
              <a:off x="1378528" y="2333888"/>
              <a:ext cx="427254" cy="44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0" idx="6"/>
              <a:endCxn id="35" idx="1"/>
            </p:cNvCxnSpPr>
            <p:nvPr/>
          </p:nvCxnSpPr>
          <p:spPr>
            <a:xfrm>
              <a:off x="1378528" y="1839042"/>
              <a:ext cx="427254" cy="4948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/>
            <p:cNvSpPr/>
            <p:nvPr/>
          </p:nvSpPr>
          <p:spPr>
            <a:xfrm>
              <a:off x="3634786" y="1495690"/>
              <a:ext cx="1017336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</a:t>
              </a:r>
              <a:endPara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다이아몬드 46"/>
            <p:cNvSpPr/>
            <p:nvPr/>
          </p:nvSpPr>
          <p:spPr>
            <a:xfrm>
              <a:off x="3641050" y="2083391"/>
              <a:ext cx="1017336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근무</a:t>
              </a:r>
              <a:endPara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>
              <a:stCxn id="46" idx="1"/>
              <a:endCxn id="35" idx="3"/>
            </p:cNvCxnSpPr>
            <p:nvPr/>
          </p:nvCxnSpPr>
          <p:spPr>
            <a:xfrm flipH="1">
              <a:off x="2379568" y="1746153"/>
              <a:ext cx="1255218" cy="5877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7" idx="1"/>
              <a:endCxn id="35" idx="3"/>
            </p:cNvCxnSpPr>
            <p:nvPr/>
          </p:nvCxnSpPr>
          <p:spPr>
            <a:xfrm flipH="1">
              <a:off x="2379568" y="2333854"/>
              <a:ext cx="1261482" cy="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3535343" y="2668047"/>
              <a:ext cx="1228749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 백분율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/>
            <p:cNvCxnSpPr>
              <a:stCxn id="47" idx="2"/>
              <a:endCxn id="50" idx="0"/>
            </p:cNvCxnSpPr>
            <p:nvPr/>
          </p:nvCxnSpPr>
          <p:spPr>
            <a:xfrm>
              <a:off x="4149718" y="2584316"/>
              <a:ext cx="0" cy="83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466840" y="1662314"/>
              <a:ext cx="996144" cy="3642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학과장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655119" y="2215733"/>
              <a:ext cx="573786" cy="2841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학과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8717856" y="1625311"/>
              <a:ext cx="1167946" cy="4367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학과번호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728967" y="2126062"/>
              <a:ext cx="1167946" cy="4367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학과이름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8724471" y="2626987"/>
              <a:ext cx="1167946" cy="4367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학과사무실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>
              <a:stCxn id="54" idx="3"/>
              <a:endCxn id="55" idx="2"/>
            </p:cNvCxnSpPr>
            <p:nvPr/>
          </p:nvCxnSpPr>
          <p:spPr>
            <a:xfrm flipV="1">
              <a:off x="8228905" y="1843704"/>
              <a:ext cx="488951" cy="5141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4" idx="3"/>
              <a:endCxn id="56" idx="2"/>
            </p:cNvCxnSpPr>
            <p:nvPr/>
          </p:nvCxnSpPr>
          <p:spPr>
            <a:xfrm flipV="1">
              <a:off x="8228905" y="2344455"/>
              <a:ext cx="500062" cy="133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7" idx="2"/>
              <a:endCxn id="54" idx="3"/>
            </p:cNvCxnSpPr>
            <p:nvPr/>
          </p:nvCxnSpPr>
          <p:spPr>
            <a:xfrm flipH="1" flipV="1">
              <a:off x="8228905" y="2357827"/>
              <a:ext cx="495566" cy="4875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4" idx="1"/>
              <a:endCxn id="47" idx="3"/>
            </p:cNvCxnSpPr>
            <p:nvPr/>
          </p:nvCxnSpPr>
          <p:spPr>
            <a:xfrm flipH="1" flipV="1">
              <a:off x="4658386" y="2333854"/>
              <a:ext cx="2996733" cy="239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4" idx="1"/>
              <a:endCxn id="46" idx="3"/>
            </p:cNvCxnSpPr>
            <p:nvPr/>
          </p:nvCxnSpPr>
          <p:spPr>
            <a:xfrm flipH="1" flipV="1">
              <a:off x="4652122" y="1746153"/>
              <a:ext cx="3002997" cy="611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7570215" y="5379868"/>
              <a:ext cx="755924" cy="2841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대학원생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8717856" y="4351461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8725366" y="4844433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8732243" y="5337405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8717856" y="5827628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학위과정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/>
            <p:cNvCxnSpPr>
              <a:stCxn id="67" idx="3"/>
              <a:endCxn id="69" idx="2"/>
            </p:cNvCxnSpPr>
            <p:nvPr/>
          </p:nvCxnSpPr>
          <p:spPr>
            <a:xfrm flipV="1">
              <a:off x="8326139" y="5026536"/>
              <a:ext cx="399227" cy="4954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7" idx="3"/>
              <a:endCxn id="70" idx="2"/>
            </p:cNvCxnSpPr>
            <p:nvPr/>
          </p:nvCxnSpPr>
          <p:spPr>
            <a:xfrm flipV="1">
              <a:off x="8326139" y="5519508"/>
              <a:ext cx="406104" cy="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7" idx="0"/>
              <a:endCxn id="83" idx="2"/>
            </p:cNvCxnSpPr>
            <p:nvPr/>
          </p:nvCxnSpPr>
          <p:spPr>
            <a:xfrm flipV="1">
              <a:off x="7948177" y="4344849"/>
              <a:ext cx="6165" cy="10350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1" idx="2"/>
              <a:endCxn id="67" idx="3"/>
            </p:cNvCxnSpPr>
            <p:nvPr/>
          </p:nvCxnSpPr>
          <p:spPr>
            <a:xfrm flipH="1" flipV="1">
              <a:off x="8326139" y="5521962"/>
              <a:ext cx="391717" cy="4877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다이아몬드 82"/>
            <p:cNvSpPr/>
            <p:nvPr/>
          </p:nvSpPr>
          <p:spPr>
            <a:xfrm>
              <a:off x="7445674" y="3843924"/>
              <a:ext cx="1017336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전공학과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/>
            <p:cNvCxnSpPr>
              <a:stCxn id="68" idx="2"/>
              <a:endCxn id="67" idx="3"/>
            </p:cNvCxnSpPr>
            <p:nvPr/>
          </p:nvCxnSpPr>
          <p:spPr>
            <a:xfrm flipH="1">
              <a:off x="8326139" y="4533564"/>
              <a:ext cx="391717" cy="9883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54" idx="2"/>
              <a:endCxn id="83" idx="0"/>
            </p:cNvCxnSpPr>
            <p:nvPr/>
          </p:nvCxnSpPr>
          <p:spPr>
            <a:xfrm>
              <a:off x="7942012" y="2499920"/>
              <a:ext cx="12330" cy="13440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/>
            <p:cNvSpPr/>
            <p:nvPr/>
          </p:nvSpPr>
          <p:spPr>
            <a:xfrm>
              <a:off x="7765133" y="5854774"/>
              <a:ext cx="996144" cy="3642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선임 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대학원생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다이아몬드 88"/>
            <p:cNvSpPr/>
            <p:nvPr/>
          </p:nvSpPr>
          <p:spPr>
            <a:xfrm>
              <a:off x="6938213" y="6218980"/>
              <a:ext cx="1017336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조언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800952" y="5379868"/>
              <a:ext cx="573786" cy="2841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82384" y="4412276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6074" y="4876064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지원기관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79442" y="5334951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개시일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386074" y="5793838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379442" y="6252725"/>
              <a:ext cx="996144" cy="36420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예산액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/>
            <p:cNvCxnSpPr>
              <a:stCxn id="112" idx="1"/>
              <a:endCxn id="113" idx="6"/>
            </p:cNvCxnSpPr>
            <p:nvPr/>
          </p:nvCxnSpPr>
          <p:spPr>
            <a:xfrm flipH="1" flipV="1">
              <a:off x="1378528" y="4594379"/>
              <a:ext cx="422424" cy="9275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2" idx="1"/>
              <a:endCxn id="114" idx="5"/>
            </p:cNvCxnSpPr>
            <p:nvPr/>
          </p:nvCxnSpPr>
          <p:spPr>
            <a:xfrm flipH="1" flipV="1">
              <a:off x="1236336" y="5186933"/>
              <a:ext cx="564616" cy="3350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2" idx="1"/>
              <a:endCxn id="115" idx="6"/>
            </p:cNvCxnSpPr>
            <p:nvPr/>
          </p:nvCxnSpPr>
          <p:spPr>
            <a:xfrm flipH="1" flipV="1">
              <a:off x="1375586" y="5517054"/>
              <a:ext cx="425366" cy="490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2" idx="1"/>
              <a:endCxn id="116" idx="7"/>
            </p:cNvCxnSpPr>
            <p:nvPr/>
          </p:nvCxnSpPr>
          <p:spPr>
            <a:xfrm flipH="1">
              <a:off x="1236336" y="5521962"/>
              <a:ext cx="564616" cy="3252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117" idx="6"/>
              <a:endCxn id="112" idx="1"/>
            </p:cNvCxnSpPr>
            <p:nvPr/>
          </p:nvCxnSpPr>
          <p:spPr>
            <a:xfrm flipV="1">
              <a:off x="1375586" y="5521962"/>
              <a:ext cx="425366" cy="9128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다이아몬드 122"/>
            <p:cNvSpPr/>
            <p:nvPr/>
          </p:nvSpPr>
          <p:spPr>
            <a:xfrm>
              <a:off x="4047361" y="5208640"/>
              <a:ext cx="1602173" cy="617130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work-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prog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/>
            <p:cNvCxnSpPr>
              <a:stCxn id="123" idx="1"/>
              <a:endCxn id="112" idx="3"/>
            </p:cNvCxnSpPr>
            <p:nvPr/>
          </p:nvCxnSpPr>
          <p:spPr>
            <a:xfrm flipH="1">
              <a:off x="2374738" y="5517205"/>
              <a:ext cx="1672623" cy="47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7" idx="1"/>
              <a:endCxn id="123" idx="3"/>
            </p:cNvCxnSpPr>
            <p:nvPr/>
          </p:nvCxnSpPr>
          <p:spPr>
            <a:xfrm flipH="1" flipV="1">
              <a:off x="5649534" y="5517205"/>
              <a:ext cx="1920681" cy="47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다이아몬드 161"/>
            <p:cNvSpPr/>
            <p:nvPr/>
          </p:nvSpPr>
          <p:spPr>
            <a:xfrm>
              <a:off x="2727821" y="3843923"/>
              <a:ext cx="1319540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work-in</a:t>
              </a:r>
            </a:p>
          </p:txBody>
        </p:sp>
        <p:cxnSp>
          <p:nvCxnSpPr>
            <p:cNvPr id="163" name="직선 연결선 162"/>
            <p:cNvCxnSpPr>
              <a:stCxn id="162" idx="2"/>
              <a:endCxn id="112" idx="0"/>
            </p:cNvCxnSpPr>
            <p:nvPr/>
          </p:nvCxnSpPr>
          <p:spPr>
            <a:xfrm flipH="1">
              <a:off x="2087845" y="4344848"/>
              <a:ext cx="1299746" cy="10350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35" idx="2"/>
              <a:endCxn id="162" idx="0"/>
            </p:cNvCxnSpPr>
            <p:nvPr/>
          </p:nvCxnSpPr>
          <p:spPr>
            <a:xfrm>
              <a:off x="2092675" y="2475981"/>
              <a:ext cx="1294916" cy="1367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다이아몬드 166"/>
            <p:cNvSpPr/>
            <p:nvPr/>
          </p:nvSpPr>
          <p:spPr>
            <a:xfrm>
              <a:off x="1573599" y="3842701"/>
              <a:ext cx="1017336" cy="50092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endParaRPr lang="en-US" altLang="ko-KR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8" name="직선 연결선 167"/>
            <p:cNvCxnSpPr>
              <a:stCxn id="167" idx="2"/>
              <a:endCxn id="112" idx="0"/>
            </p:cNvCxnSpPr>
            <p:nvPr/>
          </p:nvCxnSpPr>
          <p:spPr>
            <a:xfrm>
              <a:off x="2082267" y="4343626"/>
              <a:ext cx="5578" cy="10362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35" idx="2"/>
              <a:endCxn id="167" idx="0"/>
            </p:cNvCxnSpPr>
            <p:nvPr/>
          </p:nvCxnSpPr>
          <p:spPr>
            <a:xfrm flipH="1">
              <a:off x="2082267" y="2475981"/>
              <a:ext cx="10408" cy="13667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89" idx="1"/>
            </p:cNvCxnSpPr>
            <p:nvPr/>
          </p:nvCxnSpPr>
          <p:spPr>
            <a:xfrm flipV="1">
              <a:off x="6938213" y="5664056"/>
              <a:ext cx="716906" cy="8053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6483044" y="5737572"/>
              <a:ext cx="996144" cy="3642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대학원생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3423998" y="1504396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628647" y="1504396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3432916" y="2091950"/>
              <a:ext cx="211441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4652600" y="2085684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7726752" y="4349165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7742701" y="3577365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3423998" y="3571820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3395096" y="4338335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2087471" y="3591948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2087471" y="4340850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657039" y="5258347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870194" y="5275224"/>
              <a:ext cx="213920" cy="241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2" name="직사각형 331"/>
          <p:cNvSpPr/>
          <p:nvPr/>
        </p:nvSpPr>
        <p:spPr>
          <a:xfrm>
            <a:off x="8603942" y="6420853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7377215" y="6417395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7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061349" y="2146238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79798" y="243042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67438" y="296566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850170" y="3510538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35135" y="296566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804019" y="243042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연구분야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>
            <a:stCxn id="3" idx="2"/>
            <a:endCxn id="4" idx="6"/>
          </p:cNvCxnSpPr>
          <p:nvPr/>
        </p:nvCxnSpPr>
        <p:spPr>
          <a:xfrm flipH="1">
            <a:off x="1875942" y="2430425"/>
            <a:ext cx="472300" cy="1821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2" idx="7"/>
          </p:cNvCxnSpPr>
          <p:nvPr/>
        </p:nvCxnSpPr>
        <p:spPr>
          <a:xfrm flipH="1">
            <a:off x="1917700" y="2430425"/>
            <a:ext cx="430542" cy="588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2"/>
            <a:endCxn id="13" idx="0"/>
          </p:cNvCxnSpPr>
          <p:nvPr/>
        </p:nvCxnSpPr>
        <p:spPr>
          <a:xfrm>
            <a:off x="2348242" y="2430425"/>
            <a:ext cx="0" cy="108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" idx="2"/>
            <a:endCxn id="14" idx="1"/>
          </p:cNvCxnSpPr>
          <p:nvPr/>
        </p:nvCxnSpPr>
        <p:spPr>
          <a:xfrm>
            <a:off x="2348242" y="2430425"/>
            <a:ext cx="432775" cy="588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  <a:endCxn id="3" idx="2"/>
          </p:cNvCxnSpPr>
          <p:nvPr/>
        </p:nvCxnSpPr>
        <p:spPr>
          <a:xfrm flipH="1" flipV="1">
            <a:off x="2348242" y="2430425"/>
            <a:ext cx="455777" cy="1821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6" y="1033077"/>
            <a:ext cx="9202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(Professor)는 아이디(ssn), 이름(name), 나이(age), 직위(rank), 연구 분야(speciality)를 가진다.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교수개체의 ER 다이어그램을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만드시오</a:t>
            </a:r>
          </a:p>
        </p:txBody>
      </p:sp>
    </p:spTree>
    <p:extLst>
      <p:ext uri="{BB962C8B-B14F-4D97-AF65-F5344CB8AC3E}">
        <p14:creationId xmlns:p14="http://schemas.microsoft.com/office/powerpoint/2010/main" val="191733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2506" y="1033077"/>
            <a:ext cx="920219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(Department)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학과번호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(dno),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(dname),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학과사무실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(office)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학과개체의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155554" y="2098597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90214" y="2805855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58474" y="3308435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729340" y="2791212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학과사무실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>
            <a:stCxn id="45" idx="2"/>
            <a:endCxn id="46" idx="7"/>
          </p:cNvCxnSpPr>
          <p:nvPr/>
        </p:nvCxnSpPr>
        <p:spPr>
          <a:xfrm flipH="1">
            <a:off x="1987118" y="2382784"/>
            <a:ext cx="455329" cy="487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5" idx="2"/>
            <a:endCxn id="48" idx="0"/>
          </p:cNvCxnSpPr>
          <p:nvPr/>
        </p:nvCxnSpPr>
        <p:spPr>
          <a:xfrm>
            <a:off x="2442447" y="2382784"/>
            <a:ext cx="0" cy="9256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0" idx="1"/>
            <a:endCxn id="45" idx="2"/>
          </p:cNvCxnSpPr>
          <p:nvPr/>
        </p:nvCxnSpPr>
        <p:spPr>
          <a:xfrm flipH="1" flipV="1">
            <a:off x="2442447" y="2382784"/>
            <a:ext cx="457935" cy="4723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2506" y="1033077"/>
            <a:ext cx="9584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(Graduate)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아이디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(ssn),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(age),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(deg_prog,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가진다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대학원생개체의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61967" y="2146238"/>
            <a:ext cx="755924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71485" y="2588366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59125" y="312360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26822" y="312360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795706" y="2588366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/>
          <p:cNvCxnSpPr>
            <a:stCxn id="45" idx="2"/>
            <a:endCxn id="46" idx="6"/>
          </p:cNvCxnSpPr>
          <p:nvPr/>
        </p:nvCxnSpPr>
        <p:spPr>
          <a:xfrm flipH="1">
            <a:off x="1867629" y="2430425"/>
            <a:ext cx="472300" cy="3400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2"/>
            <a:endCxn id="47" idx="7"/>
          </p:cNvCxnSpPr>
          <p:nvPr/>
        </p:nvCxnSpPr>
        <p:spPr>
          <a:xfrm flipH="1">
            <a:off x="1909387" y="2430425"/>
            <a:ext cx="430542" cy="7465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5" idx="2"/>
            <a:endCxn id="49" idx="1"/>
          </p:cNvCxnSpPr>
          <p:nvPr/>
        </p:nvCxnSpPr>
        <p:spPr>
          <a:xfrm>
            <a:off x="2339929" y="2430425"/>
            <a:ext cx="432775" cy="7465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0" idx="2"/>
            <a:endCxn id="45" idx="2"/>
          </p:cNvCxnSpPr>
          <p:nvPr/>
        </p:nvCxnSpPr>
        <p:spPr>
          <a:xfrm flipH="1" flipV="1">
            <a:off x="2339929" y="2430425"/>
            <a:ext cx="455777" cy="3400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2507" y="1033077"/>
            <a:ext cx="10640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(Project)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과제번호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(pid),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지원기관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(sponsor),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개시일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(start_date),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(end_date),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예산액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(budget)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과제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061349" y="2146238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79798" y="243042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67438" y="296566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지원기관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850170" y="3510538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개시일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35135" y="296566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804019" y="243042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예산액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/>
          <p:cNvCxnSpPr>
            <a:stCxn id="65" idx="2"/>
            <a:endCxn id="77" idx="6"/>
          </p:cNvCxnSpPr>
          <p:nvPr/>
        </p:nvCxnSpPr>
        <p:spPr>
          <a:xfrm flipH="1">
            <a:off x="1875942" y="2430425"/>
            <a:ext cx="472300" cy="1821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5" idx="2"/>
            <a:endCxn id="78" idx="7"/>
          </p:cNvCxnSpPr>
          <p:nvPr/>
        </p:nvCxnSpPr>
        <p:spPr>
          <a:xfrm flipH="1">
            <a:off x="1917700" y="2430425"/>
            <a:ext cx="430542" cy="588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5" idx="2"/>
            <a:endCxn id="79" idx="0"/>
          </p:cNvCxnSpPr>
          <p:nvPr/>
        </p:nvCxnSpPr>
        <p:spPr>
          <a:xfrm>
            <a:off x="2348242" y="2430425"/>
            <a:ext cx="0" cy="108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5" idx="2"/>
            <a:endCxn id="80" idx="1"/>
          </p:cNvCxnSpPr>
          <p:nvPr/>
        </p:nvCxnSpPr>
        <p:spPr>
          <a:xfrm>
            <a:off x="2348242" y="2430425"/>
            <a:ext cx="432775" cy="588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1" idx="2"/>
            <a:endCxn id="65" idx="2"/>
          </p:cNvCxnSpPr>
          <p:nvPr/>
        </p:nvCxnSpPr>
        <p:spPr>
          <a:xfrm flipH="1" flipV="1">
            <a:off x="2348242" y="2430425"/>
            <a:ext cx="455777" cy="1821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5" y="1033077"/>
            <a:ext cx="10199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학과마다 그 학과를 운영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(run)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학과장이라고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한 명씩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교수가 여러 학과에서 근무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각 학과별로 참여백분율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(pct_time)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기록된다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운영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(run)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관계와 근무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102912" y="3549155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8521" y="4495090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38521" y="4002118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38521" y="3509146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38521" y="3014829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38521" y="2515570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연구분야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>
            <a:stCxn id="77" idx="1"/>
            <a:endCxn id="78" idx="6"/>
          </p:cNvCxnSpPr>
          <p:nvPr/>
        </p:nvCxnSpPr>
        <p:spPr>
          <a:xfrm flipH="1">
            <a:off x="1734665" y="3691249"/>
            <a:ext cx="368247" cy="985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7" idx="1"/>
            <a:endCxn id="79" idx="7"/>
          </p:cNvCxnSpPr>
          <p:nvPr/>
        </p:nvCxnSpPr>
        <p:spPr>
          <a:xfrm flipH="1">
            <a:off x="1588783" y="3691249"/>
            <a:ext cx="514129" cy="3642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7" idx="1"/>
            <a:endCxn id="80" idx="6"/>
          </p:cNvCxnSpPr>
          <p:nvPr/>
        </p:nvCxnSpPr>
        <p:spPr>
          <a:xfrm flipH="1">
            <a:off x="1734665" y="3691249"/>
            <a:ext cx="36824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7" idx="1"/>
            <a:endCxn id="81" idx="5"/>
          </p:cNvCxnSpPr>
          <p:nvPr/>
        </p:nvCxnSpPr>
        <p:spPr>
          <a:xfrm flipH="1" flipV="1">
            <a:off x="1588783" y="3325698"/>
            <a:ext cx="514129" cy="365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2" idx="6"/>
            <a:endCxn id="77" idx="1"/>
          </p:cNvCxnSpPr>
          <p:nvPr/>
        </p:nvCxnSpPr>
        <p:spPr>
          <a:xfrm>
            <a:off x="1734665" y="2697673"/>
            <a:ext cx="368247" cy="9935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다이아몬드 146"/>
          <p:cNvSpPr/>
          <p:nvPr/>
        </p:nvSpPr>
        <p:spPr>
          <a:xfrm>
            <a:off x="3282289" y="2447248"/>
            <a:ext cx="1017336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다이아몬드 150"/>
          <p:cNvSpPr/>
          <p:nvPr/>
        </p:nvSpPr>
        <p:spPr>
          <a:xfrm>
            <a:off x="3282290" y="3440785"/>
            <a:ext cx="1017336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</a:t>
            </a:r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2" name="직선 연결선 151"/>
          <p:cNvCxnSpPr>
            <a:stCxn id="147" idx="1"/>
            <a:endCxn id="77" idx="3"/>
          </p:cNvCxnSpPr>
          <p:nvPr/>
        </p:nvCxnSpPr>
        <p:spPr>
          <a:xfrm flipH="1">
            <a:off x="2676698" y="2697711"/>
            <a:ext cx="605591" cy="9935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51" idx="1"/>
            <a:endCxn id="77" idx="3"/>
          </p:cNvCxnSpPr>
          <p:nvPr/>
        </p:nvCxnSpPr>
        <p:spPr>
          <a:xfrm flipH="1">
            <a:off x="2676698" y="3691248"/>
            <a:ext cx="60559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176583" y="4267042"/>
            <a:ext cx="1228749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 백분율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/>
          <p:cNvCxnSpPr>
            <a:stCxn id="151" idx="2"/>
            <a:endCxn id="158" idx="0"/>
          </p:cNvCxnSpPr>
          <p:nvPr/>
        </p:nvCxnSpPr>
        <p:spPr>
          <a:xfrm>
            <a:off x="3790958" y="3941710"/>
            <a:ext cx="0" cy="325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2264953" y="2886822"/>
            <a:ext cx="996144" cy="3642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학과장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357451" y="3549155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192111" y="4256413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060371" y="4758993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6931237" y="4241770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학과사무실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5" name="직선 연결선 184"/>
          <p:cNvCxnSpPr>
            <a:stCxn id="181" idx="2"/>
            <a:endCxn id="182" idx="7"/>
          </p:cNvCxnSpPr>
          <p:nvPr/>
        </p:nvCxnSpPr>
        <p:spPr>
          <a:xfrm flipH="1">
            <a:off x="6189015" y="3833342"/>
            <a:ext cx="455329" cy="487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1" idx="2"/>
            <a:endCxn id="183" idx="0"/>
          </p:cNvCxnSpPr>
          <p:nvPr/>
        </p:nvCxnSpPr>
        <p:spPr>
          <a:xfrm>
            <a:off x="6644344" y="3833342"/>
            <a:ext cx="0" cy="9256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84" idx="1"/>
            <a:endCxn id="181" idx="2"/>
          </p:cNvCxnSpPr>
          <p:nvPr/>
        </p:nvCxnSpPr>
        <p:spPr>
          <a:xfrm flipH="1" flipV="1">
            <a:off x="6644344" y="3833342"/>
            <a:ext cx="457935" cy="4723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1" idx="1"/>
            <a:endCxn id="151" idx="3"/>
          </p:cNvCxnSpPr>
          <p:nvPr/>
        </p:nvCxnSpPr>
        <p:spPr>
          <a:xfrm flipH="1" flipV="1">
            <a:off x="4299626" y="3691248"/>
            <a:ext cx="2057825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81" idx="1"/>
            <a:endCxn id="147" idx="3"/>
          </p:cNvCxnSpPr>
          <p:nvPr/>
        </p:nvCxnSpPr>
        <p:spPr>
          <a:xfrm flipH="1" flipV="1">
            <a:off x="4299625" y="2697711"/>
            <a:ext cx="2057826" cy="9935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3072669" y="2428203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295325" y="2453547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069623" y="3422701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295325" y="3440376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40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6" y="1033077"/>
            <a:ext cx="9933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대학원생에게는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학위 과정을 밟을 전공학과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(major)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하나씩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대학원생에게는 어떤 과목을 들으면 좋을지 조언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(advisor)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선임 대학원생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조언자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전공학과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(major)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관계와 조언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(advisor)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21917" y="3397475"/>
            <a:ext cx="755924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7433" y="259619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7433" y="3090271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39400" y="3635212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3895" y="4181522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18" idx="1"/>
            <a:endCxn id="19" idx="6"/>
          </p:cNvCxnSpPr>
          <p:nvPr/>
        </p:nvCxnSpPr>
        <p:spPr>
          <a:xfrm flipH="1" flipV="1">
            <a:off x="1633577" y="2778297"/>
            <a:ext cx="288340" cy="761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8" idx="1"/>
            <a:endCxn id="21" idx="6"/>
          </p:cNvCxnSpPr>
          <p:nvPr/>
        </p:nvCxnSpPr>
        <p:spPr>
          <a:xfrm flipH="1" flipV="1">
            <a:off x="1633577" y="3272374"/>
            <a:ext cx="288340" cy="267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1"/>
            <a:endCxn id="23" idx="6"/>
          </p:cNvCxnSpPr>
          <p:nvPr/>
        </p:nvCxnSpPr>
        <p:spPr>
          <a:xfrm flipH="1">
            <a:off x="1635544" y="3539569"/>
            <a:ext cx="286373" cy="277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18" idx="1"/>
          </p:cNvCxnSpPr>
          <p:nvPr/>
        </p:nvCxnSpPr>
        <p:spPr>
          <a:xfrm flipV="1">
            <a:off x="1640039" y="3539569"/>
            <a:ext cx="281878" cy="8240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48384" y="3404798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810510" y="2757115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810510" y="3318716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10510" y="3880317"/>
            <a:ext cx="1167946" cy="4367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학과사무실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>
            <a:stCxn id="31" idx="3"/>
            <a:endCxn id="32" idx="3"/>
          </p:cNvCxnSpPr>
          <p:nvPr/>
        </p:nvCxnSpPr>
        <p:spPr>
          <a:xfrm flipV="1">
            <a:off x="5522170" y="3129934"/>
            <a:ext cx="459382" cy="416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1" idx="3"/>
            <a:endCxn id="33" idx="2"/>
          </p:cNvCxnSpPr>
          <p:nvPr/>
        </p:nvCxnSpPr>
        <p:spPr>
          <a:xfrm flipV="1">
            <a:off x="5522170" y="3537109"/>
            <a:ext cx="288340" cy="97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4" idx="1"/>
            <a:endCxn id="31" idx="3"/>
          </p:cNvCxnSpPr>
          <p:nvPr/>
        </p:nvCxnSpPr>
        <p:spPr>
          <a:xfrm flipH="1" flipV="1">
            <a:off x="5522170" y="3546892"/>
            <a:ext cx="459382" cy="3973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/>
          <p:cNvSpPr/>
          <p:nvPr/>
        </p:nvSpPr>
        <p:spPr>
          <a:xfrm>
            <a:off x="3283433" y="3295688"/>
            <a:ext cx="1017336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전공학과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>
            <a:stCxn id="38" idx="1"/>
            <a:endCxn id="18" idx="3"/>
          </p:cNvCxnSpPr>
          <p:nvPr/>
        </p:nvCxnSpPr>
        <p:spPr>
          <a:xfrm flipH="1" flipV="1">
            <a:off x="2677841" y="3539569"/>
            <a:ext cx="605592" cy="65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1" idx="1"/>
            <a:endCxn id="38" idx="3"/>
          </p:cNvCxnSpPr>
          <p:nvPr/>
        </p:nvCxnSpPr>
        <p:spPr>
          <a:xfrm flipH="1" flipV="1">
            <a:off x="4300769" y="3546151"/>
            <a:ext cx="647615" cy="7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070766" y="3277604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96468" y="3295279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36115" y="4687821"/>
            <a:ext cx="996144" cy="3642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선임 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다이아몬드 82"/>
          <p:cNvSpPr/>
          <p:nvPr/>
        </p:nvSpPr>
        <p:spPr>
          <a:xfrm>
            <a:off x="1791211" y="5369784"/>
            <a:ext cx="1017336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조언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/>
          <p:cNvCxnSpPr>
            <a:stCxn id="83" idx="3"/>
            <a:endCxn id="18" idx="2"/>
          </p:cNvCxnSpPr>
          <p:nvPr/>
        </p:nvCxnSpPr>
        <p:spPr>
          <a:xfrm flipH="1" flipV="1">
            <a:off x="2299879" y="3681662"/>
            <a:ext cx="508668" cy="1938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8" idx="2"/>
            <a:endCxn id="83" idx="1"/>
          </p:cNvCxnSpPr>
          <p:nvPr/>
        </p:nvCxnSpPr>
        <p:spPr>
          <a:xfrm flipH="1">
            <a:off x="1791211" y="3681662"/>
            <a:ext cx="508668" cy="1938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447133" y="4687821"/>
            <a:ext cx="996144" cy="3642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572953" y="5499398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808547" y="5499331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67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6" y="1033077"/>
            <a:ext cx="9933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과제는 한 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연구책임자라고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관리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(manage)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과제는 한 사람 이상의 교수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공동연구책임자라고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수행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(work-in)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관리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(manage)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관계와 수행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(work-in)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만드시오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2048" y="3731743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1999" y="2621600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1998" y="3156667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지원기관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1998" y="369173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개시일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1998" y="4227021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1998" y="475948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예산액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>
            <a:stCxn id="7" idx="1"/>
          </p:cNvCxnSpPr>
          <p:nvPr/>
        </p:nvCxnSpPr>
        <p:spPr>
          <a:xfrm flipH="1" flipV="1">
            <a:off x="1848142" y="2866460"/>
            <a:ext cx="603906" cy="10073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1"/>
            <a:endCxn id="10" idx="6"/>
          </p:cNvCxnSpPr>
          <p:nvPr/>
        </p:nvCxnSpPr>
        <p:spPr>
          <a:xfrm flipH="1" flipV="1">
            <a:off x="1848142" y="3338770"/>
            <a:ext cx="603906" cy="535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1"/>
            <a:endCxn id="11" idx="6"/>
          </p:cNvCxnSpPr>
          <p:nvPr/>
        </p:nvCxnSpPr>
        <p:spPr>
          <a:xfrm flipH="1">
            <a:off x="1848142" y="3873837"/>
            <a:ext cx="6039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1"/>
            <a:endCxn id="12" idx="6"/>
          </p:cNvCxnSpPr>
          <p:nvPr/>
        </p:nvCxnSpPr>
        <p:spPr>
          <a:xfrm flipH="1">
            <a:off x="1848142" y="3873837"/>
            <a:ext cx="603906" cy="535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6"/>
            <a:endCxn id="7" idx="1"/>
          </p:cNvCxnSpPr>
          <p:nvPr/>
        </p:nvCxnSpPr>
        <p:spPr>
          <a:xfrm flipV="1">
            <a:off x="1848142" y="3873837"/>
            <a:ext cx="603906" cy="1067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26497" y="3731014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다이아몬드 51"/>
          <p:cNvSpPr/>
          <p:nvPr/>
        </p:nvSpPr>
        <p:spPr>
          <a:xfrm>
            <a:off x="3501842" y="2934431"/>
            <a:ext cx="1319540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work-in</a:t>
            </a:r>
          </a:p>
        </p:txBody>
      </p:sp>
      <p:cxnSp>
        <p:nvCxnSpPr>
          <p:cNvPr id="53" name="직선 연결선 52"/>
          <p:cNvCxnSpPr>
            <a:stCxn id="52" idx="1"/>
            <a:endCxn id="7" idx="3"/>
          </p:cNvCxnSpPr>
          <p:nvPr/>
        </p:nvCxnSpPr>
        <p:spPr>
          <a:xfrm flipH="1">
            <a:off x="3025834" y="3184894"/>
            <a:ext cx="476008" cy="688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9" idx="1"/>
            <a:endCxn id="52" idx="3"/>
          </p:cNvCxnSpPr>
          <p:nvPr/>
        </p:nvCxnSpPr>
        <p:spPr>
          <a:xfrm flipH="1" flipV="1">
            <a:off x="4821382" y="3184894"/>
            <a:ext cx="505115" cy="6882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274024" y="2916347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23920" y="2934022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다이아몬드 58"/>
          <p:cNvSpPr/>
          <p:nvPr/>
        </p:nvSpPr>
        <p:spPr>
          <a:xfrm>
            <a:off x="3666624" y="3624927"/>
            <a:ext cx="1017336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0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/>
          <p:cNvCxnSpPr>
            <a:stCxn id="59" idx="1"/>
            <a:endCxn id="7" idx="3"/>
          </p:cNvCxnSpPr>
          <p:nvPr/>
        </p:nvCxnSpPr>
        <p:spPr>
          <a:xfrm flipH="1" flipV="1">
            <a:off x="3025834" y="3873837"/>
            <a:ext cx="640790" cy="1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9" idx="1"/>
            <a:endCxn id="59" idx="3"/>
          </p:cNvCxnSpPr>
          <p:nvPr/>
        </p:nvCxnSpPr>
        <p:spPr>
          <a:xfrm flipH="1">
            <a:off x="4683960" y="3873108"/>
            <a:ext cx="642537" cy="2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53957" y="3606843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79659" y="3624518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83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32506" y="1033077"/>
            <a:ext cx="99337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과제는 한 명 이상의 대학원생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연구조교라고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수행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수행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(work-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다이어그램을 만드시오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2048" y="3731743"/>
            <a:ext cx="573786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1999" y="2621600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과제번호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1998" y="3156667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지원기관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1998" y="3691734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개시일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1998" y="4227021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1998" y="475948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예산액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>
            <a:stCxn id="6" idx="1"/>
          </p:cNvCxnSpPr>
          <p:nvPr/>
        </p:nvCxnSpPr>
        <p:spPr>
          <a:xfrm flipH="1" flipV="1">
            <a:off x="1848142" y="2866460"/>
            <a:ext cx="603906" cy="10073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1"/>
            <a:endCxn id="9" idx="6"/>
          </p:cNvCxnSpPr>
          <p:nvPr/>
        </p:nvCxnSpPr>
        <p:spPr>
          <a:xfrm flipH="1" flipV="1">
            <a:off x="1848142" y="3338770"/>
            <a:ext cx="603906" cy="535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10" idx="6"/>
          </p:cNvCxnSpPr>
          <p:nvPr/>
        </p:nvCxnSpPr>
        <p:spPr>
          <a:xfrm flipH="1">
            <a:off x="1848142" y="3873837"/>
            <a:ext cx="6039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11" idx="6"/>
          </p:cNvCxnSpPr>
          <p:nvPr/>
        </p:nvCxnSpPr>
        <p:spPr>
          <a:xfrm flipH="1">
            <a:off x="1848142" y="3873837"/>
            <a:ext cx="603906" cy="5352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6"/>
            <a:endCxn id="6" idx="1"/>
          </p:cNvCxnSpPr>
          <p:nvPr/>
        </p:nvCxnSpPr>
        <p:spPr>
          <a:xfrm flipV="1">
            <a:off x="1848142" y="3873837"/>
            <a:ext cx="603906" cy="1067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3501841" y="3624388"/>
            <a:ext cx="1602173" cy="50092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work-</a:t>
            </a:r>
            <a:r>
              <a:rPr lang="en-US" altLang="ko-KR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>
            <a:stCxn id="18" idx="1"/>
            <a:endCxn id="6" idx="3"/>
          </p:cNvCxnSpPr>
          <p:nvPr/>
        </p:nvCxnSpPr>
        <p:spPr>
          <a:xfrm flipH="1" flipV="1">
            <a:off x="3025834" y="3873837"/>
            <a:ext cx="476007" cy="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6" idx="1"/>
            <a:endCxn id="18" idx="3"/>
          </p:cNvCxnSpPr>
          <p:nvPr/>
        </p:nvCxnSpPr>
        <p:spPr>
          <a:xfrm flipH="1">
            <a:off x="5104014" y="3874559"/>
            <a:ext cx="613171" cy="2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4024" y="3606304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17911" y="3606303"/>
            <a:ext cx="213920" cy="24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17185" y="3732465"/>
            <a:ext cx="755924" cy="284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대학원생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900030" y="2908775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900030" y="3402852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901997" y="3947793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06492" y="4494103"/>
            <a:ext cx="996144" cy="3642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stCxn id="26" idx="3"/>
            <a:endCxn id="27" idx="2"/>
          </p:cNvCxnSpPr>
          <p:nvPr/>
        </p:nvCxnSpPr>
        <p:spPr>
          <a:xfrm flipV="1">
            <a:off x="6473109" y="3090878"/>
            <a:ext cx="426921" cy="7836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3"/>
            <a:endCxn id="28" idx="2"/>
          </p:cNvCxnSpPr>
          <p:nvPr/>
        </p:nvCxnSpPr>
        <p:spPr>
          <a:xfrm flipV="1">
            <a:off x="6473109" y="3584955"/>
            <a:ext cx="426921" cy="289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3"/>
            <a:endCxn id="29" idx="2"/>
          </p:cNvCxnSpPr>
          <p:nvPr/>
        </p:nvCxnSpPr>
        <p:spPr>
          <a:xfrm>
            <a:off x="6473109" y="3874559"/>
            <a:ext cx="428888" cy="255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0" idx="2"/>
            <a:endCxn id="26" idx="3"/>
          </p:cNvCxnSpPr>
          <p:nvPr/>
        </p:nvCxnSpPr>
        <p:spPr>
          <a:xfrm flipH="1" flipV="1">
            <a:off x="6473109" y="3874559"/>
            <a:ext cx="433383" cy="801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11381</TotalTime>
  <Words>490</Words>
  <Application>Microsoft Office PowerPoint</Application>
  <PresentationFormat>와이드스크린</PresentationFormat>
  <Paragraphs>169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553</cp:revision>
  <dcterms:created xsi:type="dcterms:W3CDTF">2019-12-23T00:32:35Z</dcterms:created>
  <dcterms:modified xsi:type="dcterms:W3CDTF">2022-09-01T09:01:53Z</dcterms:modified>
</cp:coreProperties>
</file>