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382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2022-08-02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800783" y="2537279"/>
              <a:ext cx="25904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Event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Event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093644" cy="282749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92739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&lt;head&gt;        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&lt;title&gt;</a:t>
            </a:r>
            <a:r>
              <a:rPr lang="ko-KR" altLang="en-US" sz="1200" b="0" dirty="0">
                <a:effectLst/>
                <a:latin typeface="+mn-ea"/>
              </a:rPr>
              <a:t>이벤트 객체 전달받기</a:t>
            </a:r>
            <a:r>
              <a:rPr lang="en-US" altLang="ko-KR" sz="1200" b="0" dirty="0">
                <a:effectLst/>
                <a:latin typeface="+mn-ea"/>
              </a:rPr>
              <a:t>&lt;/title&gt;&lt;/head&gt;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&lt;p id="p"&gt;</a:t>
            </a:r>
            <a:r>
              <a:rPr lang="ko-KR" altLang="en-US" sz="1200" b="0" dirty="0">
                <a:effectLst/>
                <a:latin typeface="+mn-ea"/>
              </a:rPr>
              <a:t>마우스를 올려 보세요</a:t>
            </a:r>
            <a:r>
              <a:rPr lang="en-US" altLang="ko-KR" sz="1200" b="0" dirty="0">
                <a:effectLst/>
                <a:latin typeface="+mn-ea"/>
              </a:rPr>
              <a:t>&lt;/p&gt;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&lt;button onclick="f(event)"&gt;</a:t>
            </a:r>
            <a:r>
              <a:rPr lang="ko-KR" altLang="en-US" sz="1200" b="0" dirty="0">
                <a:effectLst/>
                <a:latin typeface="+mn-ea"/>
              </a:rPr>
              <a:t>클릭하세요</a:t>
            </a:r>
            <a:r>
              <a:rPr lang="en-US" altLang="ko-KR" sz="1200" b="0" dirty="0">
                <a:effectLst/>
                <a:latin typeface="+mn-ea"/>
              </a:rPr>
              <a:t>&lt;/button&gt;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function f(e)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alert(</a:t>
            </a:r>
            <a:r>
              <a:rPr lang="en-US" altLang="ko-KR" sz="1200" b="0" dirty="0" err="1">
                <a:effectLst/>
                <a:latin typeface="+mn-ea"/>
              </a:rPr>
              <a:t>e.type</a:t>
            </a:r>
            <a:r>
              <a:rPr lang="en-US" altLang="ko-KR" sz="1200" b="0" dirty="0">
                <a:effectLst/>
                <a:latin typeface="+mn-ea"/>
              </a:rPr>
              <a:t>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("p").</a:t>
            </a:r>
            <a:r>
              <a:rPr lang="en-US" altLang="ko-KR" sz="1200" b="0" dirty="0" err="1">
                <a:effectLst/>
                <a:latin typeface="+mn-ea"/>
              </a:rPr>
              <a:t>onmouseover</a:t>
            </a:r>
            <a:r>
              <a:rPr lang="en-US" altLang="ko-KR" sz="1200" b="0" dirty="0">
                <a:effectLst/>
                <a:latin typeface="+mn-ea"/>
              </a:rPr>
              <a:t> = f;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&lt;/script&gt;    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64066" y="2022181"/>
            <a:ext cx="3456264" cy="2092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21836" y="1590167"/>
            <a:ext cx="329698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buttton</a:t>
            </a:r>
            <a:r>
              <a:rPr lang="ko-KR" altLang="en-US" sz="1400" dirty="0"/>
              <a:t>을 클릭하면 </a:t>
            </a:r>
            <a:r>
              <a:rPr lang="en-US" altLang="ko-KR" sz="1400" dirty="0"/>
              <a:t>f( ) </a:t>
            </a:r>
            <a:r>
              <a:rPr lang="ko-KR" altLang="en-US" sz="1400" dirty="0"/>
              <a:t>함수를 실행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320330" y="1744056"/>
            <a:ext cx="1401506" cy="38277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99194" y="2371415"/>
            <a:ext cx="1232278" cy="5647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21836" y="2304583"/>
            <a:ext cx="5543203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f (e) </a:t>
            </a:r>
            <a:r>
              <a:rPr lang="ko-KR" altLang="en-US" sz="1400" dirty="0"/>
              <a:t>함수는 발생한 이벤트 객체를 매개변수로 사용하여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객체의 이벤트 </a:t>
            </a:r>
            <a:r>
              <a:rPr lang="en-US" altLang="ko-KR" sz="1400" dirty="0"/>
              <a:t>type</a:t>
            </a:r>
            <a:r>
              <a:rPr lang="ko-KR" altLang="en-US" sz="1400" dirty="0"/>
              <a:t>을 경고창으로 출력한다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>
            <a:cxnSpLocks/>
            <a:stCxn id="33" idx="3"/>
            <a:endCxn id="34" idx="1"/>
          </p:cNvCxnSpPr>
          <p:nvPr/>
        </p:nvCxnSpPr>
        <p:spPr>
          <a:xfrm>
            <a:off x="2231472" y="2653781"/>
            <a:ext cx="349036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550F6A3-7B7D-D161-84EF-DD79CF2F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57" y="4221991"/>
            <a:ext cx="4114199" cy="132502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CD393DF-0530-3D91-4730-F0436B7D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1" y="4221991"/>
            <a:ext cx="4114199" cy="132502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9A5F23-D774-6BAD-1FDA-F8D0E24F462E}"/>
              </a:ext>
            </a:extLst>
          </p:cNvPr>
          <p:cNvSpPr/>
          <p:nvPr/>
        </p:nvSpPr>
        <p:spPr>
          <a:xfrm>
            <a:off x="999194" y="2934743"/>
            <a:ext cx="3531650" cy="2308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4C89A-F6E7-5015-A301-A9240BA561F8}"/>
              </a:ext>
            </a:extLst>
          </p:cNvPr>
          <p:cNvSpPr txBox="1"/>
          <p:nvPr/>
        </p:nvSpPr>
        <p:spPr>
          <a:xfrm>
            <a:off x="5721835" y="3404756"/>
            <a:ext cx="5543203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p</a:t>
            </a:r>
            <a:r>
              <a:rPr lang="ko-KR" altLang="en-US" sz="1400" dirty="0"/>
              <a:t>인 </a:t>
            </a:r>
            <a:r>
              <a:rPr lang="en-US" altLang="ko-KR" sz="1400" dirty="0"/>
              <a:t>Element</a:t>
            </a:r>
            <a:r>
              <a:rPr lang="ko-KR" altLang="en-US" sz="1400" dirty="0"/>
              <a:t>를 찾고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마우스가 올라가면</a:t>
            </a:r>
            <a:r>
              <a:rPr lang="en-US" altLang="ko-KR" sz="1400" dirty="0"/>
              <a:t> f( ) </a:t>
            </a:r>
            <a:r>
              <a:rPr lang="ko-KR" altLang="en-US" sz="1400" dirty="0"/>
              <a:t>함수를 실행</a:t>
            </a:r>
          </a:p>
        </p:txBody>
      </p:sp>
      <p:cxnSp>
        <p:nvCxnSpPr>
          <p:cNvPr id="35" name="꺾인 연결선 39">
            <a:extLst>
              <a:ext uri="{FF2B5EF4-FFF2-40B4-BE49-F238E27FC236}">
                <a16:creationId xmlns:a16="http://schemas.microsoft.com/office/drawing/2014/main" id="{5FDD4FA5-2A5E-C5A6-88D3-1F1161FFCFBA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530844" y="3050190"/>
            <a:ext cx="1190991" cy="508455"/>
          </a:xfrm>
          <a:prstGeom prst="bentConnector3">
            <a:avLst>
              <a:gd name="adj1" fmla="val 4154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1F6C00-E1CA-8866-17C1-A64D2490AA74}"/>
              </a:ext>
            </a:extLst>
          </p:cNvPr>
          <p:cNvSpPr txBox="1"/>
          <p:nvPr/>
        </p:nvSpPr>
        <p:spPr>
          <a:xfrm>
            <a:off x="2670694" y="5550917"/>
            <a:ext cx="1713924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/>
              <a:t>마우스를 올렸을 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DFA39-553F-211D-012D-B0B74211593F}"/>
              </a:ext>
            </a:extLst>
          </p:cNvPr>
          <p:cNvSpPr txBox="1"/>
          <p:nvPr/>
        </p:nvSpPr>
        <p:spPr>
          <a:xfrm>
            <a:off x="7538618" y="5550918"/>
            <a:ext cx="1713924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400" dirty="0"/>
              <a:t>클릭하였을 때</a:t>
            </a:r>
          </a:p>
        </p:txBody>
      </p:sp>
    </p:spTree>
    <p:extLst>
      <p:ext uri="{BB962C8B-B14F-4D97-AF65-F5344CB8AC3E}">
        <p14:creationId xmlns:p14="http://schemas.microsoft.com/office/powerpoint/2010/main" val="427150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addEventListener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709161" cy="470896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09161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&lt;meta charset="UTF-8"&gt;        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&lt;title&gt;addEventListener()</a:t>
            </a:r>
            <a:r>
              <a:rPr lang="ko-KR" altLang="en-US" sz="1200" b="0" dirty="0">
                <a:effectLst/>
                <a:latin typeface="+mn-ea"/>
              </a:rPr>
              <a:t>를 이용한 </a:t>
            </a:r>
            <a:r>
              <a:rPr lang="ko-KR" altLang="en-US" sz="1200" b="0" dirty="0" err="1">
                <a:effectLst/>
                <a:latin typeface="+mn-ea"/>
              </a:rPr>
              <a:t>리스너</a:t>
            </a:r>
            <a:r>
              <a:rPr lang="ko-KR" altLang="en-US" sz="1200" b="0" dirty="0">
                <a:effectLst/>
                <a:latin typeface="+mn-ea"/>
              </a:rPr>
              <a:t> 등록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p;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function init()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p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("p");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</a:t>
            </a:r>
            <a:r>
              <a:rPr lang="en-US" altLang="ko-KR" sz="1200" b="0" dirty="0" err="1">
                <a:effectLst/>
                <a:latin typeface="+mn-ea"/>
              </a:rPr>
              <a:t>p.addEventListener</a:t>
            </a:r>
            <a:r>
              <a:rPr lang="en-US" altLang="ko-KR" sz="1200" b="0" dirty="0">
                <a:effectLst/>
                <a:latin typeface="+mn-ea"/>
              </a:rPr>
              <a:t>("mouseover", over);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</a:t>
            </a:r>
            <a:r>
              <a:rPr lang="en-US" altLang="ko-KR" sz="1200" b="0" dirty="0" err="1">
                <a:effectLst/>
                <a:latin typeface="+mn-ea"/>
              </a:rPr>
              <a:t>p.addEventListener</a:t>
            </a:r>
            <a:r>
              <a:rPr lang="en-US" altLang="ko-KR" sz="1200" b="0" dirty="0">
                <a:effectLst/>
                <a:latin typeface="+mn-ea"/>
              </a:rPr>
              <a:t>("mouseout", out);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function over()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</a:t>
            </a:r>
            <a:r>
              <a:rPr lang="en-US" altLang="ko-KR" sz="1200" b="0" dirty="0" err="1">
                <a:effectLst/>
                <a:latin typeface="+mn-ea"/>
              </a:rPr>
              <a:t>p.style.backgroundColor</a:t>
            </a:r>
            <a:r>
              <a:rPr lang="en-US" altLang="ko-KR" sz="1200" b="0" dirty="0">
                <a:effectLst/>
                <a:latin typeface="+mn-ea"/>
              </a:rPr>
              <a:t>="orchid";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function out()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</a:t>
            </a:r>
            <a:r>
              <a:rPr lang="en-US" altLang="ko-KR" sz="1200" b="0" dirty="0" err="1">
                <a:effectLst/>
                <a:latin typeface="+mn-ea"/>
              </a:rPr>
              <a:t>p.style.backgroundColor</a:t>
            </a:r>
            <a:r>
              <a:rPr lang="en-US" altLang="ko-KR" sz="1200" b="0" dirty="0">
                <a:effectLst/>
                <a:latin typeface="+mn-ea"/>
              </a:rPr>
              <a:t>="white";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&lt;body onload="init()"&gt;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&lt;h3&gt;addEventListener()</a:t>
            </a:r>
            <a:r>
              <a:rPr lang="ko-KR" altLang="en-US" sz="1200" b="0" dirty="0">
                <a:effectLst/>
                <a:latin typeface="+mn-ea"/>
              </a:rPr>
              <a:t>를 이용한 </a:t>
            </a:r>
            <a:r>
              <a:rPr lang="ko-KR" altLang="en-US" sz="1200" b="0" dirty="0" err="1">
                <a:effectLst/>
                <a:latin typeface="+mn-ea"/>
              </a:rPr>
              <a:t>리스너</a:t>
            </a:r>
            <a:r>
              <a:rPr lang="ko-KR" altLang="en-US" sz="1200" b="0" dirty="0">
                <a:effectLst/>
                <a:latin typeface="+mn-ea"/>
              </a:rPr>
              <a:t> 등록</a:t>
            </a:r>
            <a:r>
              <a:rPr lang="en-US" altLang="ko-KR" sz="1200" b="0" dirty="0">
                <a:effectLst/>
                <a:latin typeface="+mn-ea"/>
              </a:rPr>
              <a:t>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&lt;p id="p"&gt;</a:t>
            </a:r>
            <a:r>
              <a:rPr lang="ko-KR" altLang="en-US" sz="1200" b="0" dirty="0">
                <a:effectLst/>
                <a:latin typeface="+mn-ea"/>
              </a:rPr>
              <a:t>마우스 올리면 </a:t>
            </a:r>
            <a:r>
              <a:rPr lang="en-US" altLang="ko-KR" sz="1200" b="0" dirty="0">
                <a:effectLst/>
                <a:latin typeface="+mn-ea"/>
              </a:rPr>
              <a:t>orchid </a:t>
            </a:r>
            <a:r>
              <a:rPr lang="ko-KR" altLang="en-US" sz="1200" b="0" dirty="0">
                <a:effectLst/>
                <a:latin typeface="+mn-ea"/>
              </a:rPr>
              <a:t>색으로 변경</a:t>
            </a:r>
            <a:r>
              <a:rPr lang="en-US" altLang="ko-KR" sz="1200" b="0" dirty="0">
                <a:effectLst/>
                <a:latin typeface="+mn-ea"/>
              </a:rPr>
              <a:t>&lt;/p&gt;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034162" y="2208211"/>
            <a:ext cx="3000944" cy="9041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07923" y="1034247"/>
            <a:ext cx="5345428" cy="10215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p</a:t>
            </a:r>
            <a:r>
              <a:rPr lang="ko-KR" altLang="en-US" sz="1400" dirty="0"/>
              <a:t>인</a:t>
            </a:r>
            <a:r>
              <a:rPr lang="en-US" altLang="ko-KR" sz="1400" dirty="0"/>
              <a:t> p</a:t>
            </a:r>
            <a:r>
              <a:rPr lang="ko-KR" altLang="en-US" sz="1400" dirty="0"/>
              <a:t>태그 객체를 생성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</a:t>
            </a:r>
            <a:r>
              <a:rPr lang="ko-KR" altLang="en-US" sz="1400" dirty="0"/>
              <a:t>객체에 </a:t>
            </a:r>
            <a:r>
              <a:rPr lang="en-US" altLang="ko-KR" sz="1400" dirty="0"/>
              <a:t>mouseover</a:t>
            </a:r>
            <a:r>
              <a:rPr lang="ko-KR" altLang="en-US" sz="1400" dirty="0"/>
              <a:t>상태에서 </a:t>
            </a:r>
            <a:r>
              <a:rPr lang="en-US" altLang="ko-KR" sz="1400" dirty="0"/>
              <a:t>over</a:t>
            </a:r>
            <a:r>
              <a:rPr lang="ko-KR" altLang="en-US" sz="1400" dirty="0"/>
              <a:t>함수를 실행하는 </a:t>
            </a:r>
            <a:r>
              <a:rPr lang="en-US" altLang="ko-KR" sz="1400" dirty="0"/>
              <a:t>event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</a:t>
            </a:r>
            <a:r>
              <a:rPr lang="ko-KR" altLang="en-US" sz="1400" dirty="0"/>
              <a:t>객체에 </a:t>
            </a:r>
            <a:r>
              <a:rPr lang="en-US" altLang="ko-KR" sz="1400" dirty="0"/>
              <a:t>mouseout</a:t>
            </a:r>
            <a:r>
              <a:rPr lang="ko-KR" altLang="en-US" sz="1400" dirty="0"/>
              <a:t>상태에서 </a:t>
            </a:r>
            <a:r>
              <a:rPr lang="en-US" altLang="ko-KR" sz="1400" dirty="0"/>
              <a:t>out</a:t>
            </a:r>
            <a:r>
              <a:rPr lang="ko-KR" altLang="en-US" sz="1400" dirty="0"/>
              <a:t>함수를 실행하는 </a:t>
            </a:r>
            <a:r>
              <a:rPr lang="en-US" altLang="ko-KR" sz="1400" dirty="0"/>
              <a:t>event </a:t>
            </a:r>
            <a:r>
              <a:rPr lang="ko-KR" altLang="en-US" sz="1400" dirty="0"/>
              <a:t>등록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035106" y="1545028"/>
            <a:ext cx="1172817" cy="1115236"/>
          </a:xfrm>
          <a:prstGeom prst="bentConnector3">
            <a:avLst>
              <a:gd name="adj1" fmla="val 6287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46855" y="4603578"/>
            <a:ext cx="1634949" cy="1697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07922" y="5489427"/>
            <a:ext cx="5831990" cy="3752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body</a:t>
            </a:r>
            <a:r>
              <a:rPr lang="ko-KR" altLang="en-US" sz="1400" dirty="0"/>
              <a:t>태그에 </a:t>
            </a:r>
            <a:r>
              <a:rPr lang="en-US" altLang="ko-KR" sz="1400" b="0" dirty="0">
                <a:effectLst/>
                <a:latin typeface="+mn-ea"/>
              </a:rPr>
              <a:t>onload=”init()”</a:t>
            </a:r>
            <a:r>
              <a:rPr lang="ko-KR" altLang="en-US" sz="1400" b="0" dirty="0">
                <a:effectLst/>
                <a:latin typeface="+mn-ea"/>
              </a:rPr>
              <a:t>을 사용하여 시작과 동시에 함수를 실행</a:t>
            </a:r>
            <a:r>
              <a:rPr lang="ko-KR" altLang="en-US" sz="1400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31991A-12EC-83BD-B1F5-0EF74BB5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14" y="3332692"/>
            <a:ext cx="3692796" cy="19526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25" name="꺾인 연결선 39">
            <a:extLst>
              <a:ext uri="{FF2B5EF4-FFF2-40B4-BE49-F238E27FC236}">
                <a16:creationId xmlns:a16="http://schemas.microsoft.com/office/drawing/2014/main" id="{514AF243-2FF0-0F5A-D3B8-8AAB280B939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281804" y="4688457"/>
            <a:ext cx="2926118" cy="988586"/>
          </a:xfrm>
          <a:prstGeom prst="bentConnector3">
            <a:avLst>
              <a:gd name="adj1" fmla="val 9271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0EE5A9-62D4-CF93-9803-5CFA78957BCF}"/>
              </a:ext>
            </a:extLst>
          </p:cNvPr>
          <p:cNvSpPr/>
          <p:nvPr/>
        </p:nvSpPr>
        <p:spPr>
          <a:xfrm>
            <a:off x="1034162" y="3111916"/>
            <a:ext cx="3000944" cy="5573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7BB3C-B7E9-7544-B394-4C4FCB655839}"/>
              </a:ext>
            </a:extLst>
          </p:cNvPr>
          <p:cNvSpPr txBox="1"/>
          <p:nvPr/>
        </p:nvSpPr>
        <p:spPr>
          <a:xfrm>
            <a:off x="6196214" y="2284712"/>
            <a:ext cx="369279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over( ) </a:t>
            </a:r>
            <a:r>
              <a:rPr lang="ko-KR" altLang="en-US" sz="1400" dirty="0"/>
              <a:t>함수는 배경색을 </a:t>
            </a:r>
            <a:r>
              <a:rPr lang="en-US" altLang="ko-KR" sz="1400" dirty="0"/>
              <a:t>orchid</a:t>
            </a:r>
            <a:r>
              <a:rPr lang="ko-KR" altLang="en-US" sz="1400" dirty="0"/>
              <a:t>로 변경</a:t>
            </a:r>
          </a:p>
        </p:txBody>
      </p:sp>
      <p:cxnSp>
        <p:nvCxnSpPr>
          <p:cNvPr id="37" name="꺾인 연결선 39">
            <a:extLst>
              <a:ext uri="{FF2B5EF4-FFF2-40B4-BE49-F238E27FC236}">
                <a16:creationId xmlns:a16="http://schemas.microsoft.com/office/drawing/2014/main" id="{E6F2B21E-0582-ABCB-C7E2-D593CC73778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4035106" y="2438601"/>
            <a:ext cx="2161108" cy="951987"/>
          </a:xfrm>
          <a:prstGeom prst="bentConnector3">
            <a:avLst>
              <a:gd name="adj1" fmla="val 4456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661AA7-F0FB-112C-D0C4-6BC6E8BF5857}"/>
              </a:ext>
            </a:extLst>
          </p:cNvPr>
          <p:cNvSpPr/>
          <p:nvPr/>
        </p:nvSpPr>
        <p:spPr>
          <a:xfrm>
            <a:off x="1034162" y="3664678"/>
            <a:ext cx="3000944" cy="5297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B2A52A-5581-EDA9-E910-1910EB35D173}"/>
              </a:ext>
            </a:extLst>
          </p:cNvPr>
          <p:cNvSpPr txBox="1"/>
          <p:nvPr/>
        </p:nvSpPr>
        <p:spPr>
          <a:xfrm>
            <a:off x="6196214" y="2843901"/>
            <a:ext cx="369279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out( ) </a:t>
            </a:r>
            <a:r>
              <a:rPr lang="ko-KR" altLang="en-US" sz="1400" dirty="0"/>
              <a:t>함수는 배경색을 다시 </a:t>
            </a:r>
            <a:r>
              <a:rPr lang="en-US" altLang="ko-KR" sz="1400" dirty="0"/>
              <a:t>white</a:t>
            </a:r>
            <a:r>
              <a:rPr lang="ko-KR" altLang="en-US" sz="1400" dirty="0"/>
              <a:t>로 변경</a:t>
            </a:r>
          </a:p>
        </p:txBody>
      </p:sp>
      <p:cxnSp>
        <p:nvCxnSpPr>
          <p:cNvPr id="40" name="꺾인 연결선 39">
            <a:extLst>
              <a:ext uri="{FF2B5EF4-FFF2-40B4-BE49-F238E27FC236}">
                <a16:creationId xmlns:a16="http://schemas.microsoft.com/office/drawing/2014/main" id="{CF3B5EC3-0389-9012-DFA1-98D91522D63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4035106" y="2997790"/>
            <a:ext cx="2161108" cy="931761"/>
          </a:xfrm>
          <a:prstGeom prst="bentConnector3">
            <a:avLst>
              <a:gd name="adj1" fmla="val 64363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getElementById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690972" cy="522463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524718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    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&lt;title&gt;getElementById&lt;/title&gt;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process1(){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ob=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("txt").value;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("view1").innerText=ob;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process2(){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ob=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("txt").value;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("view2").innerHTML=ob;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&lt;style&gt;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a { font-size : 30px; background-color : pink;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color : </a:t>
            </a:r>
            <a:r>
              <a:rPr lang="en-US" altLang="ko-KR" sz="1200" b="0" dirty="0" err="1">
                <a:effectLst/>
                <a:latin typeface="+mn-ea"/>
              </a:rPr>
              <a:t>deepskyblue</a:t>
            </a:r>
            <a:r>
              <a:rPr lang="en-US" altLang="ko-KR" sz="1200" b="0" dirty="0">
                <a:effectLst/>
                <a:latin typeface="+mn-ea"/>
              </a:rPr>
              <a:t>;}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&lt;/style&gt;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type="text" id="txt" size="50" name="text"&gt;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type="button" value="</a:t>
            </a:r>
            <a:r>
              <a:rPr lang="ko-KR" altLang="en-US" sz="1200" b="0" dirty="0">
                <a:effectLst/>
                <a:latin typeface="+mn-ea"/>
              </a:rPr>
              <a:t>출력</a:t>
            </a:r>
            <a:r>
              <a:rPr lang="en-US" altLang="ko-KR" sz="1200" b="0" dirty="0">
                <a:effectLst/>
                <a:latin typeface="+mn-ea"/>
              </a:rPr>
              <a:t>1"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onclick="process1()"&gt;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type="button" value="</a:t>
            </a:r>
            <a:r>
              <a:rPr lang="ko-KR" altLang="en-US" sz="1200" b="0" dirty="0">
                <a:effectLst/>
                <a:latin typeface="+mn-ea"/>
              </a:rPr>
              <a:t>출력</a:t>
            </a:r>
            <a:r>
              <a:rPr lang="en-US" altLang="ko-KR" sz="1200" b="0" dirty="0">
                <a:effectLst/>
                <a:latin typeface="+mn-ea"/>
              </a:rPr>
              <a:t>2"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onclick="process2()"&gt;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view1 : &lt;a id="view1"&gt;&lt;/a&gt;&lt;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view2 : &lt;a id="view2"&gt;&lt;/a&gt;&lt;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02391" y="1846547"/>
            <a:ext cx="3685719" cy="7204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51494" y="1039740"/>
            <a:ext cx="5333379" cy="13433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+mn-ea"/>
              </a:rPr>
              <a:t>id</a:t>
            </a:r>
            <a:r>
              <a:rPr lang="ko-KR" altLang="en-US" sz="1400" b="0" dirty="0">
                <a:effectLst/>
                <a:latin typeface="+mn-ea"/>
              </a:rPr>
              <a:t>가 </a:t>
            </a:r>
            <a:r>
              <a:rPr lang="en-US" altLang="ko-KR" sz="1400" b="0" dirty="0">
                <a:effectLst/>
                <a:latin typeface="+mn-ea"/>
              </a:rPr>
              <a:t>txt</a:t>
            </a:r>
            <a:r>
              <a:rPr lang="ko-KR" altLang="en-US" sz="1400" b="0" dirty="0">
                <a:effectLst/>
                <a:latin typeface="+mn-ea"/>
              </a:rPr>
              <a:t>인</a:t>
            </a:r>
            <a:r>
              <a:rPr lang="en-US" altLang="ko-KR" sz="1400" b="0" dirty="0">
                <a:effectLst/>
                <a:latin typeface="+mn-ea"/>
              </a:rPr>
              <a:t> </a:t>
            </a:r>
            <a:r>
              <a:rPr lang="ko-KR" altLang="en-US" sz="1400" b="0" dirty="0">
                <a:effectLst/>
                <a:latin typeface="+mn-ea"/>
              </a:rPr>
              <a:t>태그의 객체를 생성하고</a:t>
            </a:r>
            <a:r>
              <a:rPr lang="en-US" altLang="ko-KR" sz="1400" b="0" dirty="0">
                <a:effectLst/>
                <a:latin typeface="+mn-ea"/>
              </a:rPr>
              <a:t>, .</a:t>
            </a:r>
            <a:r>
              <a:rPr lang="en-US" altLang="ko-KR" sz="1400" dirty="0">
                <a:latin typeface="+mn-ea"/>
              </a:rPr>
              <a:t>value</a:t>
            </a:r>
            <a:r>
              <a:rPr lang="ko-KR" altLang="en-US" sz="1400" dirty="0">
                <a:latin typeface="+mn-ea"/>
              </a:rPr>
              <a:t>를 사용하여 </a:t>
            </a:r>
            <a:r>
              <a:rPr lang="en-US" altLang="ko-KR" sz="1400" dirty="0">
                <a:latin typeface="+mn-ea"/>
              </a:rPr>
              <a:t>txt</a:t>
            </a:r>
            <a:r>
              <a:rPr lang="ko-KR" altLang="en-US" sz="1400" dirty="0">
                <a:latin typeface="+mn-ea"/>
              </a:rPr>
              <a:t>에 입력된</a:t>
            </a:r>
            <a:r>
              <a:rPr lang="ko-KR" altLang="en-US" sz="1400" b="0" dirty="0">
                <a:effectLst/>
                <a:latin typeface="+mn-ea"/>
              </a:rPr>
              <a:t> 데이터를 </a:t>
            </a:r>
            <a:r>
              <a:rPr lang="en-US" altLang="ko-KR" sz="1400" b="0" dirty="0">
                <a:effectLst/>
                <a:latin typeface="+mn-ea"/>
              </a:rPr>
              <a:t>ob </a:t>
            </a:r>
            <a:r>
              <a:rPr lang="ko-KR" altLang="en-US" sz="1400" b="0" dirty="0">
                <a:effectLst/>
                <a:latin typeface="+mn-ea"/>
              </a:rPr>
              <a:t>변수에 저장한다</a:t>
            </a:r>
            <a:r>
              <a:rPr lang="en-US" altLang="ko-KR" sz="1400" b="0" dirty="0"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+mn-ea"/>
              </a:rPr>
              <a:t>view1 id</a:t>
            </a:r>
            <a:r>
              <a:rPr lang="ko-KR" altLang="en-US" sz="1400" b="0" dirty="0">
                <a:effectLst/>
                <a:latin typeface="+mn-ea"/>
              </a:rPr>
              <a:t>를 갖는 객체에</a:t>
            </a:r>
            <a:r>
              <a:rPr lang="en-US" altLang="ko-KR" sz="1400" b="0" dirty="0">
                <a:effectLst/>
                <a:latin typeface="+mn-ea"/>
              </a:rPr>
              <a:t>,</a:t>
            </a:r>
            <a:r>
              <a:rPr lang="ko-KR" altLang="en-US" sz="1400" b="0" dirty="0">
                <a:effectLst/>
                <a:latin typeface="+mn-ea"/>
              </a:rPr>
              <a:t> </a:t>
            </a:r>
            <a:r>
              <a:rPr lang="en-US" altLang="ko-KR" sz="1400" b="0" dirty="0">
                <a:effectLst/>
                <a:latin typeface="+mn-ea"/>
              </a:rPr>
              <a:t>innerText </a:t>
            </a:r>
            <a:r>
              <a:rPr lang="ko-KR" altLang="en-US" sz="1400" b="0" dirty="0">
                <a:effectLst/>
                <a:latin typeface="+mn-ea"/>
              </a:rPr>
              <a:t>메소드를 활용하여</a:t>
            </a:r>
            <a:r>
              <a:rPr lang="en-US" altLang="ko-KR" sz="1400" dirty="0">
                <a:latin typeface="+mn-ea"/>
              </a:rPr>
              <a:t>,       </a:t>
            </a:r>
            <a:r>
              <a:rPr lang="ko-KR" altLang="en-US" sz="1400" b="0" dirty="0">
                <a:effectLst/>
                <a:latin typeface="+mn-ea"/>
              </a:rPr>
              <a:t> </a:t>
            </a:r>
            <a:r>
              <a:rPr lang="en-US" altLang="ko-KR" sz="1400" b="0" dirty="0">
                <a:effectLst/>
                <a:latin typeface="+mn-ea"/>
              </a:rPr>
              <a:t>ob</a:t>
            </a:r>
            <a:r>
              <a:rPr lang="ko-KR" altLang="en-US" sz="1400" b="0" dirty="0">
                <a:effectLst/>
                <a:latin typeface="+mn-ea"/>
              </a:rPr>
              <a:t>에 저장한 데이터를 전송한다</a:t>
            </a:r>
            <a:r>
              <a:rPr lang="en-US" altLang="ko-KR" sz="1400" b="0" dirty="0">
                <a:effectLst/>
                <a:latin typeface="+mn-ea"/>
              </a:rPr>
              <a:t>.</a:t>
            </a:r>
            <a:endParaRPr lang="ko-KR" altLang="en-US" sz="1400" b="0" dirty="0">
              <a:effectLst/>
              <a:latin typeface="+mn-ea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488110" y="1711431"/>
            <a:ext cx="763384" cy="495358"/>
          </a:xfrm>
          <a:prstGeom prst="bentConnector3">
            <a:avLst>
              <a:gd name="adj1" fmla="val 6428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38466" y="4601409"/>
            <a:ext cx="4118091" cy="5578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51494" y="2753619"/>
            <a:ext cx="4253233" cy="375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각 버튼을 눌렀을 때 해당하는 함수를 실행한다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49AC9807-4F70-90FA-7694-33B51BF8D58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756557" y="2941395"/>
            <a:ext cx="494937" cy="193892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68C113B0-5B03-9DA2-B2D8-7862D20E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47" y="3797535"/>
            <a:ext cx="2634109" cy="14286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2229069-2C75-B574-0628-388AE552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30" y="3797535"/>
            <a:ext cx="2634109" cy="14286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773C2A9-7B01-0CA8-F919-FB9AB559E319}"/>
              </a:ext>
            </a:extLst>
          </p:cNvPr>
          <p:cNvSpPr txBox="1"/>
          <p:nvPr/>
        </p:nvSpPr>
        <p:spPr>
          <a:xfrm>
            <a:off x="5952497" y="5236857"/>
            <a:ext cx="1223407" cy="3146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출력</a:t>
            </a:r>
            <a:r>
              <a:rPr lang="en-US" altLang="ko-KR" sz="1100" dirty="0"/>
              <a:t>1 </a:t>
            </a:r>
            <a:r>
              <a:rPr lang="ko-KR" altLang="en-US" sz="1100" dirty="0"/>
              <a:t>버튼 클릭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20E9D-C5E1-D939-2958-62531A539C4F}"/>
              </a:ext>
            </a:extLst>
          </p:cNvPr>
          <p:cNvSpPr txBox="1"/>
          <p:nvPr/>
        </p:nvSpPr>
        <p:spPr>
          <a:xfrm>
            <a:off x="8757880" y="5236857"/>
            <a:ext cx="1223407" cy="3146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출력</a:t>
            </a:r>
            <a:r>
              <a:rPr lang="en-US" altLang="ko-KR" sz="1100" dirty="0"/>
              <a:t>2 </a:t>
            </a:r>
            <a:r>
              <a:rPr lang="ko-KR" altLang="en-US" sz="1100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37855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>
                <a:effectLst/>
                <a:latin typeface="+mn-ea"/>
              </a:rPr>
              <a:t>getElementsByTagName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640638" cy="48936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74384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&lt;title&gt;getElementsByTagName&lt;/title&gt;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choice(){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x = </a:t>
            </a:r>
            <a:r>
              <a:rPr lang="en-US" altLang="ko-KR" sz="1200" b="0" dirty="0" err="1">
                <a:effectLst/>
                <a:latin typeface="+mn-ea"/>
              </a:rPr>
              <a:t>document.getElementsByTagName</a:t>
            </a:r>
            <a:r>
              <a:rPr lang="en-US" altLang="ko-KR" sz="1200" b="0" dirty="0">
                <a:effectLst/>
                <a:latin typeface="+mn-ea"/>
              </a:rPr>
              <a:t>("li");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text="";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for(var 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=0; 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&lt;</a:t>
            </a:r>
            <a:r>
              <a:rPr lang="en-US" altLang="ko-KR" sz="1200" b="0" dirty="0" err="1">
                <a:effectLst/>
                <a:latin typeface="+mn-ea"/>
              </a:rPr>
              <a:t>x.length</a:t>
            </a:r>
            <a:r>
              <a:rPr lang="en-US" altLang="ko-KR" sz="1200" b="0" dirty="0">
                <a:effectLst/>
                <a:latin typeface="+mn-ea"/>
              </a:rPr>
              <a:t>; 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++){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text += x[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].innerHTML;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text += "&amp;</a:t>
            </a:r>
            <a:r>
              <a:rPr lang="en-US" altLang="ko-KR" sz="1200" b="0" dirty="0" err="1">
                <a:effectLst/>
                <a:latin typeface="+mn-ea"/>
              </a:rPr>
              <a:t>nbsp&amp;nbsp</a:t>
            </a:r>
            <a:r>
              <a:rPr lang="en-US" altLang="ko-KR" sz="1200" b="0" dirty="0">
                <a:effectLst/>
                <a:latin typeface="+mn-ea"/>
              </a:rPr>
              <a:t>";                    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("demo").innerHTML=text;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&lt;button onclick="choice()"&gt;</a:t>
            </a:r>
            <a:r>
              <a:rPr lang="ko-KR" altLang="en-US" sz="1200" b="0" dirty="0" err="1">
                <a:effectLst/>
                <a:latin typeface="+mn-ea"/>
              </a:rPr>
              <a:t>클릭하시오</a:t>
            </a:r>
            <a:r>
              <a:rPr lang="en-US" altLang="ko-KR" sz="1200" b="0" dirty="0">
                <a:effectLst/>
                <a:latin typeface="+mn-ea"/>
              </a:rPr>
              <a:t>&lt;/button&gt;&lt;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</a:t>
            </a:r>
            <a:r>
              <a:rPr lang="en-US" altLang="ko-KR" sz="1200" b="0" dirty="0" err="1">
                <a:effectLst/>
                <a:latin typeface="+mn-ea"/>
              </a:rPr>
              <a:t>ul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&lt;li&gt;</a:t>
            </a:r>
            <a:r>
              <a:rPr lang="ko-KR" altLang="en-US" sz="1200" b="0" dirty="0">
                <a:effectLst/>
                <a:latin typeface="+mn-ea"/>
              </a:rPr>
              <a:t>아메리카노</a:t>
            </a:r>
            <a:r>
              <a:rPr lang="en-US" altLang="ko-KR" sz="1200" b="0" dirty="0">
                <a:effectLst/>
                <a:latin typeface="+mn-ea"/>
              </a:rPr>
              <a:t>&lt;/li&gt;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&lt;li&gt;</a:t>
            </a:r>
            <a:r>
              <a:rPr lang="ko-KR" altLang="en-US" sz="1200" b="0" dirty="0">
                <a:effectLst/>
                <a:latin typeface="+mn-ea"/>
              </a:rPr>
              <a:t>카페라떼</a:t>
            </a:r>
            <a:r>
              <a:rPr lang="en-US" altLang="ko-KR" sz="1200" b="0" dirty="0">
                <a:effectLst/>
                <a:latin typeface="+mn-ea"/>
              </a:rPr>
              <a:t>&lt;/li&gt;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&lt;li&gt;</a:t>
            </a:r>
            <a:r>
              <a:rPr lang="ko-KR" altLang="en-US" sz="1200" b="0" dirty="0" err="1">
                <a:effectLst/>
                <a:latin typeface="+mn-ea"/>
              </a:rPr>
              <a:t>콜드브루</a:t>
            </a:r>
            <a:r>
              <a:rPr lang="en-US" altLang="ko-KR" sz="1200" b="0" dirty="0">
                <a:effectLst/>
                <a:latin typeface="+mn-ea"/>
              </a:rPr>
              <a:t>&lt;/li&gt;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</a:t>
            </a:r>
            <a:r>
              <a:rPr lang="en-US" altLang="ko-KR" sz="1200" b="0" dirty="0" err="1">
                <a:effectLst/>
                <a:latin typeface="+mn-ea"/>
              </a:rPr>
              <a:t>ul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&lt;div id="demo"&gt;&lt;/div&gt;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16500" y="1861606"/>
            <a:ext cx="3872946" cy="16313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59783" y="1127243"/>
            <a:ext cx="5805296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button</a:t>
            </a:r>
            <a:r>
              <a:rPr lang="ko-KR" altLang="en-US" sz="1400" b="1" dirty="0"/>
              <a:t>을 클릭하여 </a:t>
            </a:r>
            <a:r>
              <a:rPr lang="en-US" altLang="ko-KR" sz="1400" b="1" dirty="0"/>
              <a:t>choice( )</a:t>
            </a:r>
            <a:r>
              <a:rPr lang="ko-KR" altLang="en-US" sz="1400" b="1" dirty="0"/>
              <a:t>함수가 실행되면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태그명이 </a:t>
            </a:r>
            <a:r>
              <a:rPr lang="en-US" altLang="ko-KR" sz="1400" dirty="0"/>
              <a:t>li</a:t>
            </a:r>
            <a:r>
              <a:rPr lang="ko-KR" altLang="en-US" sz="1400" dirty="0"/>
              <a:t>인 객체들을 가져와 </a:t>
            </a:r>
            <a:r>
              <a:rPr lang="en-US" altLang="ko-KR" sz="1400" dirty="0"/>
              <a:t>x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for</a:t>
            </a:r>
            <a:r>
              <a:rPr lang="ko-KR" altLang="en-US" sz="1400" dirty="0"/>
              <a:t>문을 사용하여</a:t>
            </a:r>
            <a:r>
              <a:rPr lang="en-US" altLang="ko-KR" sz="1400" dirty="0"/>
              <a:t>,</a:t>
            </a:r>
            <a:r>
              <a:rPr lang="ko-KR" altLang="en-US" sz="1400" dirty="0"/>
              <a:t> 배열 </a:t>
            </a:r>
            <a:r>
              <a:rPr lang="en-US" altLang="ko-KR" sz="1400" dirty="0"/>
              <a:t>x</a:t>
            </a:r>
            <a:r>
              <a:rPr lang="ko-KR" altLang="en-US" sz="1400" dirty="0"/>
              <a:t>에 저장된 값들을 </a:t>
            </a:r>
            <a:r>
              <a:rPr lang="en-US" altLang="ko-KR" sz="1400" dirty="0"/>
              <a:t>text </a:t>
            </a:r>
            <a:r>
              <a:rPr lang="ko-KR" altLang="en-US" sz="1400" dirty="0"/>
              <a:t>변수에 붙여 나간다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demo</a:t>
            </a:r>
            <a:r>
              <a:rPr lang="ko-KR" altLang="en-US" sz="1400" dirty="0"/>
              <a:t>인 </a:t>
            </a:r>
            <a:r>
              <a:rPr lang="en-US" altLang="ko-KR" sz="1400" dirty="0"/>
              <a:t>div</a:t>
            </a:r>
            <a:r>
              <a:rPr lang="ko-KR" altLang="en-US" sz="1400" dirty="0"/>
              <a:t>태그에 </a:t>
            </a:r>
            <a:r>
              <a:rPr lang="en-US" altLang="ko-KR" sz="1400" dirty="0"/>
              <a:t>innerHTML</a:t>
            </a:r>
            <a:r>
              <a:rPr lang="ko-KR" altLang="en-US" sz="1400" dirty="0"/>
              <a:t>으로 결과값을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689446" y="1799607"/>
            <a:ext cx="570337" cy="87765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3FDCC5E-BC40-64E7-8BCD-C7B7D1F0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03" y="2739870"/>
            <a:ext cx="2838450" cy="22288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C6110C-8292-98FC-6C93-2F971C3FCEC3}"/>
              </a:ext>
            </a:extLst>
          </p:cNvPr>
          <p:cNvSpPr txBox="1"/>
          <p:nvPr/>
        </p:nvSpPr>
        <p:spPr>
          <a:xfrm>
            <a:off x="6001494" y="5161578"/>
            <a:ext cx="4321873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버튼을 클릭하면 </a:t>
            </a:r>
            <a:r>
              <a:rPr lang="en-US" altLang="ko-KR" sz="1400" dirty="0"/>
              <a:t>li</a:t>
            </a:r>
            <a:r>
              <a:rPr lang="ko-KR" altLang="en-US" sz="1400" dirty="0"/>
              <a:t>태그에 저장 되어있던 </a:t>
            </a:r>
            <a:r>
              <a:rPr lang="en-US" altLang="ko-KR" sz="1400" dirty="0"/>
              <a:t>3</a:t>
            </a:r>
            <a:r>
              <a:rPr lang="ko-KR" altLang="en-US" sz="1400" dirty="0"/>
              <a:t>개의 값을 일렬로 나열하여 확인할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21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getElementsbyname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647317" cy="544984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481064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&lt;title&gt;</a:t>
            </a:r>
            <a:r>
              <a:rPr lang="en-US" altLang="ko-KR" sz="1200" b="0" dirty="0" err="1">
                <a:effectLst/>
                <a:latin typeface="+mn-ea"/>
              </a:rPr>
              <a:t>getElementsByName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choice()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size = </a:t>
            </a:r>
            <a:r>
              <a:rPr lang="en-US" altLang="ko-KR" sz="1200" b="0" dirty="0" err="1">
                <a:effectLst/>
                <a:latin typeface="+mn-ea"/>
              </a:rPr>
              <a:t>document.getElementsByName</a:t>
            </a:r>
            <a:r>
              <a:rPr lang="en-US" altLang="ko-KR" sz="1200" b="0" dirty="0">
                <a:effectLst/>
                <a:latin typeface="+mn-ea"/>
              </a:rPr>
              <a:t>("check").length;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text = "</a:t>
            </a:r>
            <a:r>
              <a:rPr lang="ko-KR" altLang="en-US" sz="1200" b="0" dirty="0">
                <a:effectLst/>
                <a:latin typeface="+mn-ea"/>
              </a:rPr>
              <a:t>내가 좋아하는 과일은 </a:t>
            </a:r>
            <a:r>
              <a:rPr lang="en-US" altLang="ko-KR" sz="1200" b="0" dirty="0">
                <a:effectLst/>
                <a:latin typeface="+mn-ea"/>
              </a:rPr>
              <a:t>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for(var 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 = 0; 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 &lt; size; 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++)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if(</a:t>
            </a:r>
            <a:r>
              <a:rPr lang="en-US" altLang="ko-KR" sz="1200" b="0" dirty="0" err="1">
                <a:effectLst/>
                <a:latin typeface="+mn-ea"/>
              </a:rPr>
              <a:t>document.getElementsByName</a:t>
            </a:r>
            <a:r>
              <a:rPr lang="en-US" altLang="ko-KR" sz="1200" b="0" dirty="0">
                <a:effectLst/>
                <a:latin typeface="+mn-ea"/>
              </a:rPr>
              <a:t>("check")[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].checked == true)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text += (</a:t>
            </a:r>
            <a:r>
              <a:rPr lang="en-US" altLang="ko-KR" sz="1200" b="0" dirty="0" err="1">
                <a:effectLst/>
                <a:latin typeface="+mn-ea"/>
              </a:rPr>
              <a:t>document.getElementsByName</a:t>
            </a:r>
            <a:r>
              <a:rPr lang="en-US" altLang="ko-KR" sz="1200" b="0" dirty="0">
                <a:effectLst/>
                <a:latin typeface="+mn-ea"/>
              </a:rPr>
              <a:t>("check")[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].value);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text += "&amp;</a:t>
            </a:r>
            <a:r>
              <a:rPr lang="en-US" altLang="ko-KR" sz="1200" b="0" dirty="0" err="1">
                <a:effectLst/>
                <a:latin typeface="+mn-ea"/>
              </a:rPr>
              <a:t>nbsp</a:t>
            </a:r>
            <a:r>
              <a:rPr lang="en-US" altLang="ko-KR" sz="1200" b="0" dirty="0">
                <a:effectLst/>
                <a:latin typeface="+mn-ea"/>
              </a:rPr>
              <a:t>;&amp;</a:t>
            </a:r>
            <a:r>
              <a:rPr lang="en-US" altLang="ko-KR" sz="1200" b="0" dirty="0" err="1">
                <a:effectLst/>
                <a:latin typeface="+mn-ea"/>
              </a:rPr>
              <a:t>nbsp</a:t>
            </a:r>
            <a:r>
              <a:rPr lang="en-US" altLang="ko-KR" sz="1200" b="0" dirty="0">
                <a:effectLst/>
                <a:latin typeface="+mn-ea"/>
              </a:rPr>
              <a:t>;";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text += "</a:t>
            </a:r>
            <a:r>
              <a:rPr lang="ko-KR" altLang="en-US" sz="1200" b="0" dirty="0">
                <a:effectLst/>
                <a:latin typeface="+mn-ea"/>
              </a:rPr>
              <a:t>입니다</a:t>
            </a:r>
            <a:r>
              <a:rPr lang="en-US" altLang="ko-KR" sz="1200" b="0" dirty="0">
                <a:effectLst/>
                <a:latin typeface="+mn-ea"/>
              </a:rPr>
              <a:t>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("demo").innerHTML = text;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</a:t>
            </a:r>
            <a:r>
              <a:rPr lang="ko-KR" altLang="en-US" sz="1200" b="0" dirty="0">
                <a:effectLst/>
                <a:latin typeface="+mn-ea"/>
              </a:rPr>
              <a:t>좋아하는 과일을 </a:t>
            </a:r>
            <a:r>
              <a:rPr lang="ko-KR" altLang="en-US" sz="1200" b="0" dirty="0" err="1">
                <a:effectLst/>
                <a:latin typeface="+mn-ea"/>
              </a:rPr>
              <a:t>선택하시오</a:t>
            </a:r>
            <a:endParaRPr lang="ko-KR" altLang="en-US" sz="1200" b="0" dirty="0">
              <a:effectLst/>
              <a:latin typeface="+mn-ea"/>
            </a:endParaRPr>
          </a:p>
          <a:p>
            <a:r>
              <a:rPr lang="ko-KR" altLang="en-US" sz="1200" b="0" dirty="0">
                <a:effectLst/>
                <a:latin typeface="+mn-ea"/>
              </a:rPr>
              <a:t>    </a:t>
            </a:r>
            <a:r>
              <a:rPr lang="en-US" altLang="ko-KR" sz="1200" b="0" dirty="0">
                <a:effectLst/>
                <a:latin typeface="+mn-ea"/>
              </a:rPr>
              <a:t>&lt;input type="button" onclick="choice()" value="</a:t>
            </a:r>
            <a:r>
              <a:rPr lang="ko-KR" altLang="en-US" sz="1200" b="0" dirty="0">
                <a:effectLst/>
                <a:latin typeface="+mn-ea"/>
              </a:rPr>
              <a:t>선택</a:t>
            </a:r>
            <a:r>
              <a:rPr lang="en-US" altLang="ko-KR" sz="1200" b="0" dirty="0">
                <a:effectLst/>
                <a:latin typeface="+mn-ea"/>
              </a:rPr>
              <a:t>"&gt;&lt;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type="checkbox" name="check" value="orange"&gt;orange&lt;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type="checkbox" name="check" value="apple"&gt;apple&lt;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type="checkbox" name="check" value="banana"&gt;banana&lt;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&lt;input type="checkbox" name="check" value="melon"&gt;melon&lt;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&lt;div id="demo"&gt;&lt;/div&gt;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91333" y="1865625"/>
            <a:ext cx="4938348" cy="22284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7" y="1106045"/>
            <a:ext cx="5543203" cy="23145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button</a:t>
            </a:r>
            <a:r>
              <a:rPr lang="ko-KR" altLang="en-US" sz="1400" b="1" dirty="0"/>
              <a:t>을 클릭하여 </a:t>
            </a:r>
            <a:r>
              <a:rPr lang="en-US" altLang="ko-KR" sz="1400" b="1" dirty="0"/>
              <a:t>choice( )</a:t>
            </a:r>
            <a:r>
              <a:rPr lang="ko-KR" altLang="en-US" sz="1400" b="1" dirty="0"/>
              <a:t>함수가 실행되면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en-US" altLang="ko-KR" sz="1400" dirty="0"/>
              <a:t>check</a:t>
            </a:r>
            <a:r>
              <a:rPr lang="ko-KR" altLang="en-US" sz="1400" dirty="0"/>
              <a:t>인 요소들의 길이를 </a:t>
            </a:r>
            <a:r>
              <a:rPr lang="en-US" altLang="ko-KR" sz="1400" dirty="0"/>
              <a:t>size</a:t>
            </a:r>
            <a:r>
              <a:rPr lang="ko-KR" altLang="en-US" sz="1400" dirty="0"/>
              <a:t>변수에 저장한다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size</a:t>
            </a:r>
            <a:r>
              <a:rPr lang="ko-KR" altLang="en-US" sz="1400" dirty="0"/>
              <a:t>의 수</a:t>
            </a:r>
            <a:r>
              <a:rPr lang="en-US" altLang="ko-KR" sz="1400" dirty="0"/>
              <a:t>(name</a:t>
            </a:r>
            <a:r>
              <a:rPr lang="ko-KR" altLang="en-US" sz="1400" dirty="0"/>
              <a:t>이 </a:t>
            </a:r>
            <a:r>
              <a:rPr lang="en-US" altLang="ko-KR" sz="1400" dirty="0"/>
              <a:t>check</a:t>
            </a:r>
            <a:r>
              <a:rPr lang="ko-KR" altLang="en-US" sz="1400" dirty="0"/>
              <a:t>인 데이터 수</a:t>
            </a:r>
            <a:r>
              <a:rPr lang="en-US" altLang="ko-KR" sz="1400" dirty="0"/>
              <a:t>)</a:t>
            </a:r>
            <a:r>
              <a:rPr lang="ko-KR" altLang="en-US" sz="1400" dirty="0"/>
              <a:t>만큼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수행한다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체크박스가 체크</a:t>
            </a:r>
            <a:r>
              <a:rPr lang="en-US" altLang="ko-KR" sz="1400" dirty="0"/>
              <a:t>(true)</a:t>
            </a:r>
            <a:r>
              <a:rPr lang="ko-KR" altLang="en-US" sz="1400" dirty="0"/>
              <a:t>되어 있다면</a:t>
            </a:r>
            <a:r>
              <a:rPr lang="en-US" altLang="ko-KR" sz="1400" dirty="0"/>
              <a:t>,                                            </a:t>
            </a:r>
            <a:r>
              <a:rPr lang="ko-KR" altLang="en-US" sz="1400" dirty="0"/>
              <a:t>체크되어 있는 요소의 값을 </a:t>
            </a:r>
            <a:r>
              <a:rPr lang="en-US" altLang="ko-KR" sz="1400" dirty="0"/>
              <a:t>text</a:t>
            </a:r>
            <a:r>
              <a:rPr lang="ko-KR" altLang="en-US" sz="1400" dirty="0"/>
              <a:t>변수에 붙인다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for</a:t>
            </a:r>
            <a:r>
              <a:rPr lang="ko-KR" altLang="en-US" sz="1400" dirty="0"/>
              <a:t>문이 끝나면 </a:t>
            </a:r>
            <a:r>
              <a:rPr lang="en-US" altLang="ko-KR" sz="1400" dirty="0"/>
              <a:t>“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문자를 붙이고</a:t>
            </a:r>
            <a:r>
              <a:rPr lang="en-US" altLang="ko-KR" sz="1400" dirty="0"/>
              <a:t>,                                    id</a:t>
            </a:r>
            <a:r>
              <a:rPr lang="ko-KR" altLang="en-US" sz="1400" dirty="0"/>
              <a:t>가 </a:t>
            </a:r>
            <a:r>
              <a:rPr lang="en-US" altLang="ko-KR" sz="1400" dirty="0"/>
              <a:t>demo</a:t>
            </a:r>
            <a:r>
              <a:rPr lang="ko-KR" altLang="en-US" sz="1400" dirty="0"/>
              <a:t>인 </a:t>
            </a:r>
            <a:r>
              <a:rPr lang="en-US" altLang="ko-KR" sz="1400" dirty="0"/>
              <a:t>div</a:t>
            </a:r>
            <a:r>
              <a:rPr lang="ko-KR" altLang="en-US" sz="1400" dirty="0"/>
              <a:t>태그에 </a:t>
            </a:r>
            <a:r>
              <a:rPr lang="en-US" altLang="ko-KR" sz="1400" dirty="0"/>
              <a:t>text</a:t>
            </a:r>
            <a:r>
              <a:rPr lang="ko-KR" altLang="en-US" sz="1400" dirty="0"/>
              <a:t>의 값을 출력한다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729681" y="2263317"/>
            <a:ext cx="449446" cy="71651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44726" y="5463908"/>
            <a:ext cx="3812002" cy="375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체크되어 있는 </a:t>
            </a:r>
            <a:r>
              <a:rPr lang="en-US" altLang="ko-KR" sz="1400" dirty="0"/>
              <a:t>apple</a:t>
            </a:r>
            <a:r>
              <a:rPr lang="ko-KR" altLang="en-US" sz="1400" dirty="0"/>
              <a:t>과 </a:t>
            </a:r>
            <a:r>
              <a:rPr lang="en-US" altLang="ko-KR" sz="1400" dirty="0"/>
              <a:t>banana</a:t>
            </a:r>
            <a:r>
              <a:rPr lang="ko-KR" altLang="en-US" sz="1400" dirty="0"/>
              <a:t>가 출력되었다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A059C5-49D7-286C-358D-C4ADCB71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15" y="3592112"/>
            <a:ext cx="2973225" cy="16860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032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confirm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preventDefault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709458" cy="433965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543204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 lang="</a:t>
            </a:r>
            <a:r>
              <a:rPr lang="en-US" altLang="ko-KR" sz="1200" b="0" dirty="0" err="1">
                <a:effectLst/>
                <a:latin typeface="+mn-ea"/>
              </a:rPr>
              <a:t>kr</a:t>
            </a:r>
            <a:r>
              <a:rPr lang="en-US" altLang="ko-KR" sz="1200" b="0" dirty="0">
                <a:effectLst/>
                <a:latin typeface="+mn-ea"/>
              </a:rPr>
              <a:t>"&gt;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ko-KR" altLang="en-US" sz="1200" b="0" dirty="0">
                <a:effectLst/>
                <a:latin typeface="+mn-ea"/>
              </a:rPr>
              <a:t>이벤트의 디폴트 행동 취소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function query()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var ret = confirm("</a:t>
            </a:r>
            <a:r>
              <a:rPr lang="ko-KR" altLang="en-US" sz="1200" b="0" dirty="0">
                <a:effectLst/>
                <a:latin typeface="+mn-ea"/>
              </a:rPr>
              <a:t>네이버로 </a:t>
            </a:r>
            <a:r>
              <a:rPr lang="ko-KR" altLang="en-US" sz="1200" b="0" dirty="0" err="1">
                <a:effectLst/>
                <a:latin typeface="+mn-ea"/>
              </a:rPr>
              <a:t>이동하시겠습니까</a:t>
            </a:r>
            <a:r>
              <a:rPr lang="en-US" altLang="ko-KR" sz="1200" b="0" dirty="0">
                <a:effectLst/>
                <a:latin typeface="+mn-ea"/>
              </a:rPr>
              <a:t>?");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return ret;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function noAction(e)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</a:t>
            </a:r>
            <a:r>
              <a:rPr lang="en-US" altLang="ko-KR" sz="1200" b="0" dirty="0" err="1">
                <a:effectLst/>
                <a:latin typeface="+mn-ea"/>
              </a:rPr>
              <a:t>e.preventDefault</a:t>
            </a:r>
            <a:r>
              <a:rPr lang="en-US" altLang="ko-KR" sz="1200" b="0" dirty="0">
                <a:effectLst/>
                <a:latin typeface="+mn-ea"/>
              </a:rPr>
              <a:t>();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}              </a:t>
            </a:r>
          </a:p>
          <a:p>
            <a:r>
              <a:rPr lang="en-US" altLang="ko-KR" sz="1200" b="0" dirty="0">
                <a:effectLst/>
                <a:latin typeface="+mn-ea"/>
              </a:rPr>
              <a:t>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&lt;h3&gt;</a:t>
            </a:r>
            <a:r>
              <a:rPr lang="ko-KR" altLang="en-US" sz="1200" b="0" dirty="0">
                <a:effectLst/>
                <a:latin typeface="+mn-ea"/>
              </a:rPr>
              <a:t>이벤트의 디폴트 행동 취소</a:t>
            </a:r>
            <a:r>
              <a:rPr lang="en-US" altLang="ko-KR" sz="1200" b="0" dirty="0">
                <a:effectLst/>
                <a:latin typeface="+mn-ea"/>
              </a:rPr>
              <a:t>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&lt;a </a:t>
            </a:r>
            <a:r>
              <a:rPr lang="en-US" altLang="ko-KR" sz="1200" b="0" dirty="0" err="1">
                <a:effectLst/>
                <a:latin typeface="+mn-ea"/>
              </a:rPr>
              <a:t>href</a:t>
            </a:r>
            <a:r>
              <a:rPr lang="en-US" altLang="ko-KR" sz="1200" b="0" dirty="0">
                <a:effectLst/>
                <a:latin typeface="+mn-ea"/>
              </a:rPr>
              <a:t>="http://www.naver.com" onclick="return query()"&gt;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</a:t>
            </a:r>
            <a:r>
              <a:rPr lang="ko-KR" altLang="en-US" sz="1200" b="0" dirty="0">
                <a:effectLst/>
                <a:latin typeface="+mn-ea"/>
              </a:rPr>
              <a:t>네이버로 이동할 지 물어보는 링크</a:t>
            </a:r>
            <a:r>
              <a:rPr lang="en-US" altLang="ko-KR" sz="1200" b="0" dirty="0">
                <a:effectLst/>
                <a:latin typeface="+mn-ea"/>
              </a:rPr>
              <a:t>&lt;/a&gt;&lt;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&lt;form&gt;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&lt;input type="checkbox" checked&gt;</a:t>
            </a:r>
            <a:r>
              <a:rPr lang="ko-KR" altLang="en-US" sz="1200" b="0" dirty="0">
                <a:effectLst/>
                <a:latin typeface="+mn-ea"/>
              </a:rPr>
              <a:t>빵</a:t>
            </a:r>
            <a:r>
              <a:rPr lang="en-US" altLang="ko-KR" sz="1200" b="0" dirty="0">
                <a:effectLst/>
                <a:latin typeface="+mn-ea"/>
              </a:rPr>
              <a:t>(</a:t>
            </a:r>
            <a:r>
              <a:rPr lang="ko-KR" altLang="en-US" sz="1200" b="0" dirty="0">
                <a:effectLst/>
                <a:latin typeface="+mn-ea"/>
              </a:rPr>
              <a:t>체크됨</a:t>
            </a:r>
            <a:r>
              <a:rPr lang="en-US" altLang="ko-KR" sz="1200" b="0" dirty="0">
                <a:effectLst/>
                <a:latin typeface="+mn-ea"/>
              </a:rPr>
              <a:t>)&lt;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&lt;input type="checkbox" onclick="noAction(event)"&gt;</a:t>
            </a:r>
            <a:r>
              <a:rPr lang="ko-KR" altLang="en-US" sz="1200" b="0" dirty="0">
                <a:effectLst/>
                <a:latin typeface="+mn-ea"/>
              </a:rPr>
              <a:t>술</a:t>
            </a:r>
            <a:r>
              <a:rPr lang="en-US" altLang="ko-KR" sz="1200" b="0" dirty="0">
                <a:effectLst/>
                <a:latin typeface="+mn-ea"/>
              </a:rPr>
              <a:t>(</a:t>
            </a:r>
            <a:r>
              <a:rPr lang="ko-KR" altLang="en-US" sz="1200" b="0" dirty="0">
                <a:effectLst/>
                <a:latin typeface="+mn-ea"/>
              </a:rPr>
              <a:t>체크 안됨</a:t>
            </a:r>
            <a:r>
              <a:rPr lang="en-US" altLang="ko-KR" sz="1200" b="0" dirty="0">
                <a:effectLst/>
                <a:latin typeface="+mn-ea"/>
              </a:rPr>
              <a:t>)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&lt;/form&gt;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47835" y="1672078"/>
            <a:ext cx="3874499" cy="7271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27225" y="998921"/>
            <a:ext cx="5290857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confirm</a:t>
            </a:r>
            <a:r>
              <a:rPr lang="ko-KR" altLang="en-US" sz="1400" dirty="0"/>
              <a:t>은 </a:t>
            </a:r>
            <a:r>
              <a:rPr lang="en-US" altLang="ko-KR" sz="1400" dirty="0"/>
              <a:t>Yes </a:t>
            </a:r>
            <a:r>
              <a:rPr lang="ko-KR" altLang="en-US" sz="1400" dirty="0"/>
              <a:t>와 </a:t>
            </a:r>
            <a:r>
              <a:rPr lang="en-US" altLang="ko-KR" sz="1400" dirty="0"/>
              <a:t>No</a:t>
            </a:r>
            <a:r>
              <a:rPr lang="ko-KR" altLang="en-US" sz="1400" dirty="0"/>
              <a:t>를 선택할 수 있는 다이얼로그 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리턴 값은 </a:t>
            </a:r>
            <a:r>
              <a:rPr lang="en-US" altLang="ko-KR" sz="1400" dirty="0"/>
              <a:t>True</a:t>
            </a:r>
            <a:r>
              <a:rPr lang="ko-KR" altLang="en-US" sz="1400" dirty="0"/>
              <a:t>와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나온다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622334" y="1348119"/>
            <a:ext cx="1604891" cy="68754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666642-ADD0-D3A1-3AEB-67688F1EE3F0}"/>
              </a:ext>
            </a:extLst>
          </p:cNvPr>
          <p:cNvSpPr/>
          <p:nvPr/>
        </p:nvSpPr>
        <p:spPr>
          <a:xfrm>
            <a:off x="747836" y="2397476"/>
            <a:ext cx="1819196" cy="56964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98A1-737D-9B27-B436-0F1E7C96E88B}"/>
              </a:ext>
            </a:extLst>
          </p:cNvPr>
          <p:cNvSpPr txBox="1"/>
          <p:nvPr/>
        </p:nvSpPr>
        <p:spPr>
          <a:xfrm>
            <a:off x="6218835" y="2053766"/>
            <a:ext cx="5290858" cy="375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preventDefault( )</a:t>
            </a:r>
            <a:r>
              <a:rPr lang="ko-KR" altLang="en-US" sz="1400" dirty="0"/>
              <a:t>는 이벤트의 </a:t>
            </a:r>
            <a:r>
              <a:rPr lang="en-US" altLang="ko-KR" sz="1400" dirty="0"/>
              <a:t>default </a:t>
            </a:r>
            <a:r>
              <a:rPr lang="ko-KR" altLang="en-US" sz="1400" dirty="0"/>
              <a:t>행동을 강제로 취소한다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9A417551-D4D3-66CC-AB91-3357351BEA5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567032" y="2241542"/>
            <a:ext cx="3651803" cy="440758"/>
          </a:xfrm>
          <a:prstGeom prst="bentConnector3">
            <a:avLst>
              <a:gd name="adj1" fmla="val 8445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5AF6861-3A0A-4C30-52F0-A6DB6F7B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24" y="2785767"/>
            <a:ext cx="2780320" cy="127244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8E4B9AE-5229-CB51-E91B-79C729B4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77" y="2785768"/>
            <a:ext cx="2780320" cy="127244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E95E13-9955-DCC9-3457-3E162EBF2FE2}"/>
              </a:ext>
            </a:extLst>
          </p:cNvPr>
          <p:cNvSpPr txBox="1"/>
          <p:nvPr/>
        </p:nvSpPr>
        <p:spPr>
          <a:xfrm>
            <a:off x="6179127" y="4410219"/>
            <a:ext cx="5427322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빵은 </a:t>
            </a:r>
            <a:r>
              <a:rPr lang="en-US" altLang="ko-KR" sz="1400" dirty="0"/>
              <a:t>checked</a:t>
            </a:r>
            <a:r>
              <a:rPr lang="ko-KR" altLang="en-US" sz="1400" dirty="0"/>
              <a:t>때문에 미리 체크 되어있고</a:t>
            </a:r>
            <a:r>
              <a:rPr lang="en-US" altLang="ko-KR" sz="1400" dirty="0"/>
              <a:t>,                                </a:t>
            </a:r>
            <a:r>
              <a:rPr lang="ko-KR" altLang="en-US" sz="1400" dirty="0"/>
              <a:t>술은 </a:t>
            </a:r>
            <a:r>
              <a:rPr lang="en-US" altLang="ko-KR" sz="1400" dirty="0"/>
              <a:t>noAction</a:t>
            </a:r>
            <a:r>
              <a:rPr lang="ko-KR" altLang="en-US" sz="1400" dirty="0"/>
              <a:t>함수의 </a:t>
            </a:r>
            <a:r>
              <a:rPr lang="en-US" altLang="ko-KR" sz="1400" dirty="0"/>
              <a:t>preventDefault</a:t>
            </a:r>
            <a:r>
              <a:rPr lang="ko-KR" altLang="en-US" sz="1400" dirty="0"/>
              <a:t>때문에 체크가 안된다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a</a:t>
            </a:r>
            <a:r>
              <a:rPr lang="ko-KR" altLang="en-US" sz="1400" dirty="0"/>
              <a:t>태그를 클릭하면</a:t>
            </a:r>
            <a:r>
              <a:rPr lang="en-US" altLang="ko-KR" sz="1400" dirty="0"/>
              <a:t> query</a:t>
            </a:r>
            <a:r>
              <a:rPr lang="ko-KR" altLang="en-US" sz="1400" dirty="0"/>
              <a:t>함수의 </a:t>
            </a:r>
            <a:r>
              <a:rPr lang="en-US" altLang="ko-KR" sz="1400" dirty="0"/>
              <a:t>confirm </a:t>
            </a:r>
            <a:r>
              <a:rPr lang="ko-KR" altLang="en-US" sz="1400" dirty="0"/>
              <a:t>때문에</a:t>
            </a:r>
            <a:r>
              <a:rPr lang="en-US" altLang="ko-KR" sz="1400" dirty="0"/>
              <a:t>,</a:t>
            </a:r>
            <a:r>
              <a:rPr lang="ko-KR" altLang="en-US" sz="1400" dirty="0"/>
              <a:t>                       확인창이 먼저 뜨고</a:t>
            </a:r>
            <a:r>
              <a:rPr lang="en-US" altLang="ko-KR" sz="1400" dirty="0"/>
              <a:t> </a:t>
            </a:r>
            <a:r>
              <a:rPr lang="ko-KR" altLang="en-US" sz="1400" dirty="0"/>
              <a:t>확인을 누르면 해당링크로 이동한다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525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property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875415" cy="37856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0916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ko-KR" altLang="en-US" sz="1200" b="0" dirty="0">
                <a:effectLst/>
                <a:latin typeface="+mn-ea"/>
              </a:rPr>
              <a:t>이벤트 객체 프로퍼티</a:t>
            </a:r>
            <a:r>
              <a:rPr lang="en-US" altLang="ko-KR" sz="1200" b="0" dirty="0">
                <a:effectLst/>
                <a:latin typeface="+mn-ea"/>
              </a:rPr>
              <a:t>&lt;/title&gt;&lt;/head&gt;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&lt;h3&gt;</a:t>
            </a:r>
            <a:r>
              <a:rPr lang="ko-KR" altLang="en-US" sz="1200" b="0" dirty="0">
                <a:effectLst/>
                <a:latin typeface="+mn-ea"/>
              </a:rPr>
              <a:t>이벤트 객체의 프로퍼티 출력</a:t>
            </a:r>
            <a:r>
              <a:rPr lang="en-US" altLang="ko-KR" sz="1200" b="0" dirty="0">
                <a:effectLst/>
                <a:latin typeface="+mn-ea"/>
              </a:rPr>
              <a:t>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&lt;p id="p"&gt;</a:t>
            </a:r>
            <a:r>
              <a:rPr lang="ko-KR" altLang="en-US" sz="1200" b="0" dirty="0">
                <a:effectLst/>
                <a:latin typeface="+mn-ea"/>
              </a:rPr>
              <a:t>버튼을 클릭하면 이벤트 객체를 출력합니다</a:t>
            </a:r>
            <a:r>
              <a:rPr lang="en-US" altLang="ko-KR" sz="1200" b="0" dirty="0">
                <a:effectLst/>
                <a:latin typeface="+mn-ea"/>
              </a:rPr>
              <a:t>.&lt;/p&gt;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&lt;button onclick="f(event)"&gt;</a:t>
            </a:r>
            <a:r>
              <a:rPr lang="ko-KR" altLang="en-US" sz="1200" b="0" dirty="0">
                <a:effectLst/>
                <a:latin typeface="+mn-ea"/>
              </a:rPr>
              <a:t>클릭하세요</a:t>
            </a:r>
            <a:r>
              <a:rPr lang="en-US" altLang="ko-KR" sz="1200" b="0" dirty="0">
                <a:effectLst/>
                <a:latin typeface="+mn-ea"/>
              </a:rPr>
              <a:t>&lt;/button&gt;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f(e)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text = "type: " + </a:t>
            </a:r>
            <a:r>
              <a:rPr lang="en-US" altLang="ko-KR" sz="1200" b="0" dirty="0" err="1">
                <a:effectLst/>
                <a:latin typeface="+mn-ea"/>
              </a:rPr>
              <a:t>e.type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+ "target: " + </a:t>
            </a:r>
            <a:r>
              <a:rPr lang="en-US" altLang="ko-KR" sz="1200" b="0" dirty="0" err="1">
                <a:effectLst/>
                <a:latin typeface="+mn-ea"/>
              </a:rPr>
              <a:t>e.target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+ "currentTarget: " + </a:t>
            </a:r>
            <a:r>
              <a:rPr lang="en-US" altLang="ko-KR" sz="1200" b="0" dirty="0" err="1">
                <a:effectLst/>
                <a:latin typeface="+mn-ea"/>
              </a:rPr>
              <a:t>e.currentTarget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+ "defaultPrevented: " + </a:t>
            </a:r>
            <a:r>
              <a:rPr lang="en-US" altLang="ko-KR" sz="1200" b="0" dirty="0" err="1">
                <a:effectLst/>
                <a:latin typeface="+mn-ea"/>
              </a:rPr>
              <a:t>e.defaultPrevented</a:t>
            </a:r>
            <a:r>
              <a:rPr lang="en-US" altLang="ko-KR" sz="1200" b="0" dirty="0">
                <a:effectLst/>
                <a:latin typeface="+mn-ea"/>
              </a:rPr>
              <a:t>;</a:t>
            </a:r>
          </a:p>
          <a:p>
            <a:br>
              <a:rPr lang="en-US" altLang="ko-KR" sz="1200" b="0" dirty="0">
                <a:effectLst/>
                <a:latin typeface="+mn-ea"/>
              </a:rPr>
            </a:br>
            <a:r>
              <a:rPr lang="en-US" altLang="ko-KR" sz="1200" b="0" dirty="0">
                <a:effectLst/>
                <a:latin typeface="+mn-ea"/>
              </a:rPr>
              <a:t>            var p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("p");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p.innerHTML</a:t>
            </a:r>
            <a:r>
              <a:rPr lang="en-US" altLang="ko-KR" sz="1200" b="0" dirty="0">
                <a:effectLst/>
                <a:latin typeface="+mn-ea"/>
              </a:rPr>
              <a:t> = text;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09621" y="2407970"/>
            <a:ext cx="4123106" cy="16439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86285" y="1127243"/>
            <a:ext cx="4907675" cy="22205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+mn-ea"/>
              </a:rPr>
              <a:t>event</a:t>
            </a:r>
            <a:r>
              <a:rPr lang="ko-KR" altLang="en-US" sz="1600" b="1" dirty="0">
                <a:effectLst/>
                <a:latin typeface="+mn-ea"/>
              </a:rPr>
              <a:t> 객체가 가진 상태를 출력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+mn-ea"/>
              </a:rPr>
              <a:t>type                  : </a:t>
            </a:r>
            <a:r>
              <a:rPr lang="en-US" altLang="ko-KR" sz="1400" b="0" dirty="0">
                <a:effectLst/>
                <a:latin typeface="+mn-ea"/>
              </a:rPr>
              <a:t>event</a:t>
            </a:r>
            <a:r>
              <a:rPr lang="ko-KR" altLang="en-US" sz="1400" b="0" dirty="0">
                <a:effectLst/>
                <a:latin typeface="+mn-ea"/>
              </a:rPr>
              <a:t>의</a:t>
            </a:r>
            <a:r>
              <a:rPr lang="en-US" altLang="ko-KR" sz="1400" b="0" dirty="0">
                <a:effectLst/>
                <a:latin typeface="+mn-ea"/>
              </a:rPr>
              <a:t> type</a:t>
            </a:r>
            <a:endParaRPr lang="ko-KR" altLang="en-US" sz="14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+mn-ea"/>
              </a:rPr>
              <a:t>target                : </a:t>
            </a:r>
            <a:r>
              <a:rPr lang="en-US" altLang="ko-KR" sz="1400" b="0" dirty="0">
                <a:effectLst/>
                <a:latin typeface="+mn-ea"/>
              </a:rPr>
              <a:t>event</a:t>
            </a:r>
            <a:r>
              <a:rPr lang="ko-KR" altLang="en-US" sz="1400" b="0" dirty="0">
                <a:effectLst/>
                <a:latin typeface="+mn-ea"/>
              </a:rPr>
              <a:t>의 대상 </a:t>
            </a:r>
            <a:r>
              <a:rPr lang="en-US" altLang="ko-KR" sz="1400" b="0" dirty="0">
                <a:effectLst/>
                <a:latin typeface="+mn-ea"/>
              </a:rPr>
              <a:t>( </a:t>
            </a:r>
            <a:r>
              <a:rPr lang="ko-KR" altLang="en-US" sz="1400" b="0" dirty="0">
                <a:effectLst/>
                <a:latin typeface="+mn-ea"/>
              </a:rPr>
              <a:t>여기서는 버튼 </a:t>
            </a:r>
            <a:r>
              <a:rPr lang="en-US" altLang="ko-KR" sz="1400" b="0" dirty="0">
                <a:effectLst/>
                <a:latin typeface="+mn-ea"/>
              </a:rPr>
              <a:t>)</a:t>
            </a:r>
            <a:endParaRPr lang="ko-KR" altLang="en-US" sz="14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+mn-ea"/>
              </a:rPr>
              <a:t>currentTarget      : </a:t>
            </a:r>
            <a:r>
              <a:rPr lang="ko-KR" altLang="en-US" sz="1400" b="0" dirty="0">
                <a:effectLst/>
                <a:latin typeface="+mn-ea"/>
              </a:rPr>
              <a:t>최근에 적용된 </a:t>
            </a:r>
            <a:r>
              <a:rPr lang="en-US" altLang="ko-KR" sz="1400" dirty="0">
                <a:latin typeface="+mn-ea"/>
              </a:rPr>
              <a:t>event</a:t>
            </a:r>
            <a:r>
              <a:rPr lang="ko-KR" altLang="en-US" sz="1400" b="0" dirty="0">
                <a:effectLst/>
                <a:latin typeface="+mn-ea"/>
              </a:rPr>
              <a:t> 대상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+mn-ea"/>
              </a:rPr>
              <a:t>defaultPrevented : </a:t>
            </a:r>
            <a:r>
              <a:rPr lang="en-US" altLang="ko-KR" sz="1400" b="0" dirty="0">
                <a:effectLst/>
                <a:latin typeface="+mn-ea"/>
              </a:rPr>
              <a:t>event</a:t>
            </a:r>
            <a:r>
              <a:rPr lang="ko-KR" altLang="en-US" sz="1400" b="0" dirty="0">
                <a:effectLst/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default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0" dirty="0">
                <a:effectLst/>
                <a:latin typeface="+mn-ea"/>
              </a:rPr>
              <a:t>행동의 취소 여부</a:t>
            </a:r>
            <a:endParaRPr lang="en-US" altLang="ko-KR" sz="1400" b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	( </a:t>
            </a:r>
            <a:r>
              <a:rPr lang="en-US" altLang="ko-KR" sz="1400" b="0" dirty="0">
                <a:effectLst/>
                <a:latin typeface="+mn-ea"/>
              </a:rPr>
              <a:t>true</a:t>
            </a:r>
            <a:r>
              <a:rPr lang="ko-KR" altLang="en-US" sz="1400" b="0" dirty="0">
                <a:effectLst/>
                <a:latin typeface="+mn-ea"/>
              </a:rPr>
              <a:t>는 취소됨</a:t>
            </a:r>
            <a:r>
              <a:rPr lang="en-US" altLang="ko-KR" sz="1400" b="0" dirty="0">
                <a:effectLst/>
                <a:latin typeface="+mn-ea"/>
              </a:rPr>
              <a:t>, false</a:t>
            </a:r>
            <a:r>
              <a:rPr lang="ko-KR" altLang="en-US" sz="1400" b="0" dirty="0">
                <a:effectLst/>
                <a:latin typeface="+mn-ea"/>
              </a:rPr>
              <a:t>는 취소 안됨</a:t>
            </a:r>
            <a:r>
              <a:rPr lang="en-US" altLang="ko-KR" sz="1400" dirty="0">
                <a:latin typeface="+mn-ea"/>
              </a:rPr>
              <a:t> )</a:t>
            </a:r>
            <a:endParaRPr lang="ko-KR" altLang="en-US" sz="1400" b="0" dirty="0">
              <a:effectLst/>
              <a:latin typeface="+mn-ea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932727" y="2237515"/>
            <a:ext cx="553558" cy="99241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3B117BA-20D5-5263-805F-EB0C41EB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26" y="3571312"/>
            <a:ext cx="2402659" cy="215944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15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7565</TotalTime>
  <Words>1602</Words>
  <Application>Microsoft Office PowerPoint</Application>
  <PresentationFormat>와이드스크린</PresentationFormat>
  <Paragraphs>214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</vt:lpstr>
      <vt:lpstr>나눔스퀘어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377</cp:revision>
  <dcterms:created xsi:type="dcterms:W3CDTF">2019-12-23T00:32:35Z</dcterms:created>
  <dcterms:modified xsi:type="dcterms:W3CDTF">2022-08-03T14:27:57Z</dcterms:modified>
</cp:coreProperties>
</file>