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2" r:id="rId2"/>
    <p:sldId id="391" r:id="rId3"/>
    <p:sldId id="376" r:id="rId4"/>
    <p:sldId id="384" r:id="rId5"/>
    <p:sldId id="392" r:id="rId6"/>
    <p:sldId id="381" r:id="rId7"/>
    <p:sldId id="382" r:id="rId8"/>
    <p:sldId id="25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4" autoAdjust="0"/>
    <p:restoredTop sz="96235" autoAdjust="0"/>
  </p:normalViewPr>
  <p:slideViewPr>
    <p:cSldViewPr snapToGrid="0" showGuides="1">
      <p:cViewPr varScale="1">
        <p:scale>
          <a:sx n="115" d="100"/>
          <a:sy n="115" d="100"/>
        </p:scale>
        <p:origin x="55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A5421-60E0-45FE-98B5-C1F00FA1171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66550-54D1-4759-AB85-1A73F6379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5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3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700956" y="2490281"/>
            <a:ext cx="4790094" cy="1969770"/>
            <a:chOff x="3700956" y="1767838"/>
            <a:chExt cx="4790094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323728" y="1767838"/>
              <a:ext cx="354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22-07-19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700956" y="2537279"/>
              <a:ext cx="47900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r>
                <a:rPr lang="ko-KR" altLang="en-US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 과제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502" y="1284605"/>
            <a:ext cx="5737860" cy="441960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2316662"/>
            <a:ext cx="5136639" cy="2355486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7010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18">
            <a:extLst>
              <a:ext uri="{FF2B5EF4-FFF2-40B4-BE49-F238E27FC236}">
                <a16:creationId xmlns:a16="http://schemas.microsoft.com/office/drawing/2014/main" id="{09B1393A-E893-7C4B-3DE6-6579D8907C46}"/>
              </a:ext>
            </a:extLst>
          </p:cNvPr>
          <p:cNvSpPr/>
          <p:nvPr/>
        </p:nvSpPr>
        <p:spPr>
          <a:xfrm>
            <a:off x="6130827" y="859126"/>
            <a:ext cx="5767349" cy="496225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코드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1E342D82-F470-9FD1-F86F-78198C343190}"/>
              </a:ext>
            </a:extLst>
          </p:cNvPr>
          <p:cNvSpPr/>
          <p:nvPr/>
        </p:nvSpPr>
        <p:spPr>
          <a:xfrm>
            <a:off x="166256" y="882439"/>
            <a:ext cx="5802640" cy="493893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813E6-7572-BC29-405B-4BB97E43204F}"/>
              </a:ext>
            </a:extLst>
          </p:cNvPr>
          <p:cNvSpPr txBox="1"/>
          <p:nvPr/>
        </p:nvSpPr>
        <p:spPr>
          <a:xfrm>
            <a:off x="332507" y="884643"/>
            <a:ext cx="11399418" cy="4936736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r>
              <a:rPr lang="en-US" altLang="ko-KR" sz="1400" dirty="0"/>
              <a:t>&lt;!DOCTYPE</a:t>
            </a:r>
            <a:r>
              <a:rPr lang="ko-KR" altLang="en-US" sz="1400" dirty="0"/>
              <a:t> </a:t>
            </a:r>
            <a:r>
              <a:rPr lang="en-US" altLang="ko-KR" sz="1400" dirty="0"/>
              <a:t>html&gt;</a:t>
            </a:r>
            <a:endParaRPr lang="ko-KR" altLang="en-US" sz="1400" dirty="0"/>
          </a:p>
          <a:p>
            <a:r>
              <a:rPr lang="en-US" altLang="ko-KR" sz="1400" dirty="0"/>
              <a:t>&lt;html&gt;</a:t>
            </a:r>
            <a:endParaRPr lang="ko-KR" altLang="en-US" sz="1400" dirty="0"/>
          </a:p>
          <a:p>
            <a:r>
              <a:rPr lang="en-US" altLang="ko-KR" sz="1400" dirty="0"/>
              <a:t>&lt;head&gt;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&lt;title&gt;</a:t>
            </a:r>
            <a:r>
              <a:rPr lang="ko-KR" altLang="en-US" sz="1400" dirty="0"/>
              <a:t>회사소개</a:t>
            </a:r>
            <a:r>
              <a:rPr lang="en-US" altLang="ko-KR" sz="1400" dirty="0"/>
              <a:t>&lt;/title&gt;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&lt;style&gt;</a:t>
            </a:r>
            <a:endParaRPr lang="ko-KR" altLang="en-US" sz="1400" dirty="0"/>
          </a:p>
          <a:p>
            <a:r>
              <a:rPr lang="ko-KR" altLang="en-US" sz="1400" dirty="0"/>
              <a:t>        </a:t>
            </a:r>
            <a:r>
              <a:rPr lang="en-US" altLang="ko-KR" sz="1400" dirty="0"/>
              <a:t>h1{ color: #423022; font-family: "</a:t>
            </a:r>
            <a:r>
              <a:rPr lang="ko-KR" altLang="en-US" sz="1400" dirty="0"/>
              <a:t>맑은 고딕</a:t>
            </a:r>
            <a:r>
              <a:rPr lang="en-US" altLang="ko-KR" sz="1400" dirty="0"/>
              <a:t>"; </a:t>
            </a:r>
          </a:p>
          <a:p>
            <a:r>
              <a:rPr lang="en-US" altLang="ko-KR" sz="1400" dirty="0"/>
              <a:t>            text-align: center;}</a:t>
            </a:r>
          </a:p>
          <a:p>
            <a:r>
              <a:rPr lang="en-US" altLang="ko-KR" sz="1400" dirty="0"/>
              <a:t>        p{ color: #444444; font-family: "</a:t>
            </a:r>
            <a:r>
              <a:rPr lang="ko-KR" altLang="en-US" sz="1400" dirty="0"/>
              <a:t>돋움</a:t>
            </a:r>
            <a:r>
              <a:rPr lang="en-US" altLang="ko-KR" sz="1400" dirty="0"/>
              <a:t>"; </a:t>
            </a:r>
          </a:p>
          <a:p>
            <a:r>
              <a:rPr lang="en-US" altLang="ko-KR" sz="1400" dirty="0"/>
              <a:t>           font-size: 16px; line-height: 130%;}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p.first</a:t>
            </a:r>
            <a:r>
              <a:rPr lang="en-US" altLang="ko-KR" sz="1400" dirty="0"/>
              <a:t>{ color: #8f7e6c; </a:t>
            </a:r>
          </a:p>
          <a:p>
            <a:r>
              <a:rPr lang="en-US" altLang="ko-KR" sz="1400" dirty="0"/>
              <a:t>                 font-size: 20px; font-weight: bold;}</a:t>
            </a:r>
          </a:p>
          <a:p>
            <a:r>
              <a:rPr lang="en-US" altLang="ko-KR" sz="1400" dirty="0"/>
              <a:t>       .highlight{ color: #ff6400;}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p.second</a:t>
            </a:r>
            <a:r>
              <a:rPr lang="en-US" altLang="ko-KR" sz="1400" dirty="0"/>
              <a:t>{ color: #307466; font-size: 18px; </a:t>
            </a:r>
          </a:p>
          <a:p>
            <a:r>
              <a:rPr lang="en-US" altLang="ko-KR" sz="1400" dirty="0"/>
              <a:t>                  text-decoration: underline;}</a:t>
            </a:r>
          </a:p>
          <a:p>
            <a:r>
              <a:rPr lang="en-US" altLang="ko-KR" sz="1400" dirty="0"/>
              <a:t>    &lt;/style&gt;</a:t>
            </a:r>
            <a:endParaRPr lang="ko-KR" altLang="en-US" sz="1400" dirty="0"/>
          </a:p>
          <a:p>
            <a:r>
              <a:rPr lang="en-US" altLang="ko-KR" sz="1400" dirty="0"/>
              <a:t>&lt;/head&gt;</a:t>
            </a:r>
            <a:endParaRPr lang="ko-KR" altLang="en-US" sz="1400" dirty="0"/>
          </a:p>
          <a:p>
            <a:r>
              <a:rPr lang="en-US" altLang="ko-KR" sz="1400" dirty="0"/>
              <a:t>&lt;body&gt;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&lt;h1&gt;</a:t>
            </a:r>
            <a:r>
              <a:rPr lang="ko-KR" altLang="en-US" sz="1400" dirty="0"/>
              <a:t>회사 소개</a:t>
            </a:r>
            <a:r>
              <a:rPr lang="en-US" altLang="ko-KR" sz="1400" dirty="0"/>
              <a:t>&lt;/h1&gt;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&lt;p</a:t>
            </a:r>
            <a:r>
              <a:rPr lang="ko-KR" altLang="en-US" sz="1400" dirty="0"/>
              <a:t> </a:t>
            </a:r>
            <a:r>
              <a:rPr lang="en-US" altLang="ko-KR" sz="1400" dirty="0"/>
              <a:t>class="first"&gt;</a:t>
            </a:r>
            <a:endParaRPr lang="ko-KR" altLang="en-US" sz="1400" dirty="0"/>
          </a:p>
          <a:p>
            <a:r>
              <a:rPr lang="ko-KR" altLang="en-US" sz="1400" dirty="0"/>
              <a:t>        정보 기술 및 디자인 분야에서는 다양한 </a:t>
            </a:r>
          </a:p>
          <a:p>
            <a:r>
              <a:rPr lang="ko-KR" altLang="en-US" sz="1400" dirty="0"/>
              <a:t>        </a:t>
            </a:r>
            <a:r>
              <a:rPr lang="en-US" altLang="ko-KR" sz="1400" dirty="0"/>
              <a:t>&lt;span</a:t>
            </a:r>
            <a:r>
              <a:rPr lang="ko-KR" altLang="en-US" sz="1400" dirty="0"/>
              <a:t> </a:t>
            </a:r>
            <a:r>
              <a:rPr lang="en-US" altLang="ko-KR" sz="1400" dirty="0"/>
              <a:t>class="highlight"&gt;</a:t>
            </a:r>
            <a:r>
              <a:rPr lang="ko-KR" altLang="en-US" sz="1400" dirty="0"/>
              <a:t>디지털 콘텐츠가 융합</a:t>
            </a:r>
            <a:r>
              <a:rPr lang="en-US" altLang="ko-KR" sz="1400" dirty="0"/>
              <a:t>&lt;/span&gt;</a:t>
            </a:r>
            <a:endParaRPr lang="ko-KR" altLang="en-US" sz="1400" dirty="0"/>
          </a:p>
          <a:p>
            <a:r>
              <a:rPr lang="ko-KR" altLang="en-US" sz="1400" dirty="0"/>
              <a:t>        되는 형태로 끊임없이 </a:t>
            </a:r>
          </a:p>
          <a:p>
            <a:r>
              <a:rPr lang="ko-KR" altLang="en-US" sz="1400" dirty="0"/>
              <a:t>        </a:t>
            </a:r>
            <a:r>
              <a:rPr lang="en-US" altLang="ko-KR" sz="1400" dirty="0"/>
              <a:t>&lt;span</a:t>
            </a:r>
            <a:r>
              <a:rPr lang="ko-KR" altLang="en-US" sz="1400" dirty="0"/>
              <a:t> </a:t>
            </a:r>
            <a:r>
              <a:rPr lang="en-US" altLang="ko-KR" sz="1400" dirty="0"/>
              <a:t>class="highlight"&gt;</a:t>
            </a:r>
            <a:r>
              <a:rPr lang="ko-KR" altLang="en-US" sz="1400" dirty="0"/>
              <a:t>새로운 패러다임</a:t>
            </a:r>
            <a:r>
              <a:rPr lang="en-US" altLang="ko-KR" sz="1400" dirty="0"/>
              <a:t>&lt;/span&gt;</a:t>
            </a:r>
            <a:r>
              <a:rPr lang="ko-KR" altLang="en-US" sz="1400" dirty="0"/>
              <a:t>을 </a:t>
            </a:r>
          </a:p>
          <a:p>
            <a:r>
              <a:rPr lang="ko-KR" altLang="en-US" sz="1400" dirty="0"/>
              <a:t>        요구하고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    &lt;/p&gt;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&lt;p</a:t>
            </a:r>
            <a:r>
              <a:rPr lang="ko-KR" altLang="en-US" sz="1400" dirty="0"/>
              <a:t> </a:t>
            </a:r>
            <a:r>
              <a:rPr lang="en-US" altLang="ko-KR" sz="1400" dirty="0"/>
              <a:t>class="second"&gt;</a:t>
            </a:r>
            <a:endParaRPr lang="ko-KR" altLang="en-US" sz="1400" dirty="0"/>
          </a:p>
          <a:p>
            <a:r>
              <a:rPr lang="ko-KR" altLang="en-US" sz="1400" dirty="0"/>
              <a:t>        </a:t>
            </a:r>
            <a:r>
              <a:rPr lang="en-US" altLang="ko-KR" sz="1400" dirty="0"/>
              <a:t>(</a:t>
            </a:r>
            <a:r>
              <a:rPr lang="ko-KR" altLang="en-US" sz="1400" dirty="0"/>
              <a:t>주</a:t>
            </a:r>
            <a:r>
              <a:rPr lang="en-US" altLang="ko-KR" sz="1400" dirty="0"/>
              <a:t>)</a:t>
            </a:r>
            <a:r>
              <a:rPr lang="ko-KR" altLang="en-US" sz="1400" dirty="0"/>
              <a:t>콘텐츠개발은 모바일 콘텐츠</a:t>
            </a:r>
            <a:r>
              <a:rPr lang="en-US" altLang="ko-KR" sz="1400" dirty="0"/>
              <a:t>, </a:t>
            </a:r>
            <a:r>
              <a:rPr lang="ko-KR" altLang="en-US" sz="1400" dirty="0"/>
              <a:t>웹 콘텐츠</a:t>
            </a:r>
            <a:r>
              <a:rPr lang="en-US" altLang="ko-KR" sz="1400" dirty="0"/>
              <a:t>, </a:t>
            </a:r>
            <a:r>
              <a:rPr lang="ko-KR" altLang="en-US" sz="1400" dirty="0"/>
              <a:t>게임 콘텐츠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        </a:t>
            </a:r>
            <a:r>
              <a:rPr lang="ko-KR" altLang="en-US" sz="1400" dirty="0"/>
              <a:t>이북 콘텐츠 등 다양한 분야에서 사용되는 </a:t>
            </a:r>
          </a:p>
          <a:p>
            <a:r>
              <a:rPr lang="ko-KR" altLang="en-US" sz="1400" dirty="0"/>
              <a:t>        디지털 콘텐츠를 제작하는 기업입니다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    &lt;/p&gt;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&lt;p&gt;</a:t>
            </a:r>
            <a:endParaRPr lang="ko-KR" altLang="en-US" sz="1400" dirty="0"/>
          </a:p>
          <a:p>
            <a:r>
              <a:rPr lang="ko-KR" altLang="en-US" sz="1400" dirty="0"/>
              <a:t>        콘텐츠 분야에서는 다양한 디지털 콘텐츠가 융합된 형태가 </a:t>
            </a:r>
          </a:p>
          <a:p>
            <a:r>
              <a:rPr lang="ko-KR" altLang="en-US" sz="1400" dirty="0"/>
              <a:t>        시장을 지배하면서 발전하고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이러한 추세는 </a:t>
            </a:r>
          </a:p>
          <a:p>
            <a:r>
              <a:rPr lang="ko-KR" altLang="en-US" sz="1400" dirty="0"/>
              <a:t>        끊임없이 새로운 유형의 패러다임을 요구하고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    &lt;/p&gt;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&lt;p&gt;</a:t>
            </a:r>
            <a:endParaRPr lang="ko-KR" altLang="en-US" sz="1400" dirty="0"/>
          </a:p>
          <a:p>
            <a:r>
              <a:rPr lang="ko-KR" altLang="en-US" sz="1400" dirty="0"/>
              <a:t>        차세대 콘텐츠 시장은 유비쿼터스 환경 및 유</a:t>
            </a:r>
            <a:r>
              <a:rPr lang="en-US" altLang="ko-KR" sz="1400" dirty="0"/>
              <a:t>/</a:t>
            </a:r>
            <a:r>
              <a:rPr lang="ko-KR" altLang="en-US" sz="1400" dirty="0"/>
              <a:t>무선 통합 환경을 </a:t>
            </a:r>
          </a:p>
          <a:p>
            <a:r>
              <a:rPr lang="ko-KR" altLang="en-US" sz="1400" dirty="0"/>
              <a:t>        맞이하고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이에 대비해 </a:t>
            </a:r>
            <a:r>
              <a:rPr lang="en-US" altLang="ko-KR" sz="1400" dirty="0"/>
              <a:t>(</a:t>
            </a:r>
            <a:r>
              <a:rPr lang="ko-KR" altLang="en-US" sz="1400" dirty="0"/>
              <a:t>주</a:t>
            </a:r>
            <a:r>
              <a:rPr lang="en-US" altLang="ko-KR" sz="1400" dirty="0"/>
              <a:t>)</a:t>
            </a:r>
            <a:r>
              <a:rPr lang="ko-KR" altLang="en-US" sz="1400" dirty="0"/>
              <a:t>콘텐츠 개발은 우수한 기술 인력과 </a:t>
            </a:r>
          </a:p>
          <a:p>
            <a:r>
              <a:rPr lang="ko-KR" altLang="en-US" sz="1400" dirty="0"/>
              <a:t>        노하우를 바탕으로 한 유</a:t>
            </a:r>
            <a:r>
              <a:rPr lang="en-US" altLang="ko-KR" sz="1400" dirty="0"/>
              <a:t>/</a:t>
            </a:r>
            <a:r>
              <a:rPr lang="ko-KR" altLang="en-US" sz="1400" dirty="0"/>
              <a:t>무선 융합 콘텐츠 개발 기술로써 시장을 선도해 나가겠습니다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    &lt;/p&gt;</a:t>
            </a:r>
            <a:endParaRPr lang="ko-KR" altLang="en-US" sz="1400" dirty="0"/>
          </a:p>
          <a:p>
            <a:r>
              <a:rPr lang="en-US" altLang="ko-KR" sz="1400" dirty="0"/>
              <a:t>&lt;/body&gt;</a:t>
            </a:r>
            <a:endParaRPr lang="ko-KR" altLang="en-US" sz="1400" dirty="0"/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02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321833" y="2226981"/>
            <a:ext cx="4051806" cy="246351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166255" y="2223960"/>
            <a:ext cx="4192439" cy="2462213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ko-KR" altLang="en-US" sz="1400" dirty="0"/>
              <a:t>    </a:t>
            </a:r>
            <a:r>
              <a:rPr lang="en-US" altLang="ko-KR" sz="1400" dirty="0"/>
              <a:t>&lt;style&gt;</a:t>
            </a:r>
            <a:endParaRPr lang="ko-KR" altLang="en-US" sz="1400" dirty="0"/>
          </a:p>
          <a:p>
            <a:r>
              <a:rPr lang="ko-KR" altLang="en-US" sz="1400" dirty="0"/>
              <a:t>        </a:t>
            </a:r>
            <a:r>
              <a:rPr lang="en-US" altLang="ko-KR" sz="1400" dirty="0"/>
              <a:t>h1 { color: #423022; font-family: "</a:t>
            </a:r>
            <a:r>
              <a:rPr lang="ko-KR" altLang="en-US" sz="1400" dirty="0"/>
              <a:t>맑은 고딕</a:t>
            </a:r>
            <a:r>
              <a:rPr lang="en-US" altLang="ko-KR" sz="1400" dirty="0"/>
              <a:t>"; </a:t>
            </a:r>
          </a:p>
          <a:p>
            <a:r>
              <a:rPr lang="en-US" altLang="ko-KR" sz="1400" dirty="0"/>
              <a:t>            text-align: center; }</a:t>
            </a:r>
          </a:p>
          <a:p>
            <a:r>
              <a:rPr lang="en-US" altLang="ko-KR" sz="1400" dirty="0"/>
              <a:t>        p { color: #444444; font-family: "</a:t>
            </a:r>
            <a:r>
              <a:rPr lang="ko-KR" altLang="en-US" sz="1400" dirty="0"/>
              <a:t>돋움</a:t>
            </a:r>
            <a:r>
              <a:rPr lang="en-US" altLang="ko-KR" sz="1400" dirty="0"/>
              <a:t>"; </a:t>
            </a:r>
          </a:p>
          <a:p>
            <a:r>
              <a:rPr lang="en-US" altLang="ko-KR" sz="1400" dirty="0"/>
              <a:t>           font-size: 16px; line-height: 130%; }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p.first</a:t>
            </a:r>
            <a:r>
              <a:rPr lang="en-US" altLang="ko-KR" sz="1400" dirty="0"/>
              <a:t> { color: #8f7e6c; </a:t>
            </a:r>
          </a:p>
          <a:p>
            <a:r>
              <a:rPr lang="en-US" altLang="ko-KR" sz="1400" dirty="0"/>
              <a:t>                 font-size: 20px; font-weight: bold; }</a:t>
            </a:r>
          </a:p>
          <a:p>
            <a:r>
              <a:rPr lang="en-US" altLang="ko-KR" sz="1400" dirty="0"/>
              <a:t>       .highlight { color: #ff6400; }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p.second</a:t>
            </a:r>
            <a:r>
              <a:rPr lang="en-US" altLang="ko-KR" sz="1400" dirty="0"/>
              <a:t> { color: #307466; font-size: 18px; </a:t>
            </a:r>
          </a:p>
          <a:p>
            <a:r>
              <a:rPr lang="en-US" altLang="ko-KR" sz="1400" dirty="0"/>
              <a:t>                  text-decoration: underline; }</a:t>
            </a:r>
          </a:p>
          <a:p>
            <a:r>
              <a:rPr lang="en-US" altLang="ko-KR" sz="1400" dirty="0"/>
              <a:t>    &lt;/style&gt;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2E20E0-B864-0C35-0EAD-1D7FFC8D8463}"/>
              </a:ext>
            </a:extLst>
          </p:cNvPr>
          <p:cNvSpPr/>
          <p:nvPr/>
        </p:nvSpPr>
        <p:spPr>
          <a:xfrm>
            <a:off x="306887" y="2229181"/>
            <a:ext cx="4051807" cy="24569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8889A-056B-94A9-C36D-F76ECA135BD2}"/>
              </a:ext>
            </a:extLst>
          </p:cNvPr>
          <p:cNvSpPr txBox="1"/>
          <p:nvPr/>
        </p:nvSpPr>
        <p:spPr>
          <a:xfrm>
            <a:off x="4703907" y="2223960"/>
            <a:ext cx="6996022" cy="248786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h1 : </a:t>
            </a:r>
            <a:r>
              <a:rPr lang="en-US" altLang="ko-KR" sz="1600" dirty="0"/>
              <a:t>h1</a:t>
            </a:r>
            <a:r>
              <a:rPr lang="ko-KR" altLang="en-US" sz="1600" dirty="0"/>
              <a:t>태그에 글자 색은 </a:t>
            </a:r>
            <a:r>
              <a:rPr lang="en-US" altLang="ko-KR" sz="1600" dirty="0"/>
              <a:t>#423022, </a:t>
            </a:r>
            <a:r>
              <a:rPr lang="ko-KR" altLang="en-US" sz="1600" dirty="0"/>
              <a:t>글꼴은 맑은 고딕</a:t>
            </a:r>
            <a:r>
              <a:rPr lang="en-US" altLang="ko-KR" sz="1600" dirty="0"/>
              <a:t>, </a:t>
            </a:r>
            <a:r>
              <a:rPr lang="ko-KR" altLang="en-US" sz="1600" dirty="0"/>
              <a:t>가운데 정렬 적용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p : </a:t>
            </a:r>
            <a:r>
              <a:rPr lang="ko-KR" altLang="en-US" sz="1600" dirty="0"/>
              <a:t>모든 </a:t>
            </a:r>
            <a:r>
              <a:rPr lang="en-US" altLang="ko-KR" sz="1600" dirty="0"/>
              <a:t>p</a:t>
            </a:r>
            <a:r>
              <a:rPr lang="ko-KR" altLang="en-US" sz="1600" dirty="0"/>
              <a:t>태그에 글자 색은 </a:t>
            </a:r>
            <a:r>
              <a:rPr lang="en-US" altLang="ko-KR" sz="1600" dirty="0"/>
              <a:t>#444444, </a:t>
            </a:r>
            <a:r>
              <a:rPr lang="ko-KR" altLang="en-US" sz="1600" dirty="0"/>
              <a:t>글꼴은 돋움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</a:t>
            </a:r>
            <a:r>
              <a:rPr lang="ko-KR" altLang="en-US" sz="1600" dirty="0"/>
              <a:t>글자 크기는 </a:t>
            </a:r>
            <a:r>
              <a:rPr lang="en-US" altLang="ko-KR" sz="1600" dirty="0"/>
              <a:t>16px, </a:t>
            </a:r>
            <a:r>
              <a:rPr lang="ko-KR" altLang="en-US" sz="1600" dirty="0"/>
              <a:t>줄 간격은</a:t>
            </a:r>
            <a:r>
              <a:rPr lang="en-US" altLang="ko-KR" sz="1600" dirty="0"/>
              <a:t> 130% </a:t>
            </a:r>
            <a:r>
              <a:rPr lang="ko-KR" altLang="en-US" sz="1600" dirty="0"/>
              <a:t>적용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p.first</a:t>
            </a:r>
            <a:r>
              <a:rPr lang="en-US" altLang="ko-KR" b="1" dirty="0"/>
              <a:t> : </a:t>
            </a:r>
            <a:r>
              <a:rPr lang="ko-KR" altLang="en-US" sz="1600" dirty="0"/>
              <a:t>글자 색은 </a:t>
            </a:r>
            <a:r>
              <a:rPr lang="en-US" altLang="ko-KR" sz="1600" dirty="0"/>
              <a:t>#8f7e6c, </a:t>
            </a:r>
            <a:r>
              <a:rPr lang="ko-KR" altLang="en-US" sz="1600" dirty="0"/>
              <a:t>글자 크기는 </a:t>
            </a:r>
            <a:r>
              <a:rPr lang="en-US" altLang="ko-KR" sz="1600" dirty="0"/>
              <a:t>20px, </a:t>
            </a:r>
            <a:r>
              <a:rPr lang="ko-KR" altLang="en-US" sz="1600" dirty="0"/>
              <a:t>진하게 적용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.highlight : </a:t>
            </a:r>
            <a:r>
              <a:rPr lang="ko-KR" altLang="en-US" sz="1600" dirty="0"/>
              <a:t>글자 색을 </a:t>
            </a:r>
            <a:r>
              <a:rPr lang="en-US" altLang="ko-KR" sz="1600" dirty="0"/>
              <a:t>#ff6400 </a:t>
            </a:r>
            <a:r>
              <a:rPr lang="ko-KR" altLang="en-US" sz="1600" dirty="0"/>
              <a:t>적용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p.second</a:t>
            </a:r>
            <a:r>
              <a:rPr lang="en-US" altLang="ko-KR" b="1" dirty="0"/>
              <a:t> : </a:t>
            </a:r>
            <a:r>
              <a:rPr lang="ko-KR" altLang="en-US" sz="1600" dirty="0"/>
              <a:t>글자 색은 </a:t>
            </a:r>
            <a:r>
              <a:rPr lang="en-US" altLang="ko-KR" sz="1600" dirty="0"/>
              <a:t>#307466, </a:t>
            </a:r>
            <a:r>
              <a:rPr lang="ko-KR" altLang="en-US" sz="1600" dirty="0"/>
              <a:t>글자 크기는 </a:t>
            </a:r>
            <a:r>
              <a:rPr lang="en-US" altLang="ko-KR" sz="1600" dirty="0"/>
              <a:t>18px, </a:t>
            </a:r>
            <a:r>
              <a:rPr lang="ko-KR" altLang="en-US" sz="1600" dirty="0"/>
              <a:t>밑줄 긋기 적용 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036EAC-1100-73AB-A816-990DDA409D0E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358694" y="3457677"/>
            <a:ext cx="345213" cy="1021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5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347453" y="1246580"/>
            <a:ext cx="5190705" cy="4529217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347453" y="1241686"/>
            <a:ext cx="5190705" cy="4524315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dirty="0"/>
              <a:t>&lt;h1&gt;</a:t>
            </a:r>
            <a:r>
              <a:rPr lang="ko-KR" altLang="en-US" sz="1200" dirty="0"/>
              <a:t>회사 소개</a:t>
            </a:r>
            <a:r>
              <a:rPr lang="en-US" altLang="ko-KR" sz="1200" dirty="0"/>
              <a:t>&lt;/h1&gt;</a:t>
            </a:r>
            <a:endParaRPr lang="ko-KR" altLang="en-US" sz="1200" dirty="0"/>
          </a:p>
          <a:p>
            <a:r>
              <a:rPr lang="ko-KR" altLang="en-US" sz="1200" dirty="0"/>
              <a:t>    </a:t>
            </a:r>
            <a:r>
              <a:rPr lang="en-US" altLang="ko-KR" sz="1200" dirty="0"/>
              <a:t>&lt;p</a:t>
            </a:r>
            <a:r>
              <a:rPr lang="ko-KR" altLang="en-US" sz="1200" dirty="0"/>
              <a:t> </a:t>
            </a:r>
            <a:r>
              <a:rPr lang="en-US" altLang="ko-KR" sz="1200" dirty="0"/>
              <a:t>class="first"&gt;</a:t>
            </a:r>
            <a:endParaRPr lang="ko-KR" altLang="en-US" sz="1200" dirty="0"/>
          </a:p>
          <a:p>
            <a:r>
              <a:rPr lang="ko-KR" altLang="en-US" sz="1200" dirty="0"/>
              <a:t>        정보 기술 및 디자인 분야에서는 다양한 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&lt;span</a:t>
            </a:r>
            <a:r>
              <a:rPr lang="ko-KR" altLang="en-US" sz="1200" dirty="0"/>
              <a:t> </a:t>
            </a:r>
            <a:r>
              <a:rPr lang="en-US" altLang="ko-KR" sz="1200" dirty="0"/>
              <a:t>class="highlight"&gt;</a:t>
            </a:r>
            <a:r>
              <a:rPr lang="ko-KR" altLang="en-US" sz="1200" dirty="0"/>
              <a:t>디지털 콘텐츠가 융합</a:t>
            </a:r>
            <a:r>
              <a:rPr lang="en-US" altLang="ko-KR" sz="1200" dirty="0"/>
              <a:t>&lt;/span&gt;</a:t>
            </a:r>
            <a:endParaRPr lang="ko-KR" altLang="en-US" sz="1200" dirty="0"/>
          </a:p>
          <a:p>
            <a:r>
              <a:rPr lang="ko-KR" altLang="en-US" sz="1200" dirty="0"/>
              <a:t>        되는 형태로 끊임없이 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&lt;span</a:t>
            </a:r>
            <a:r>
              <a:rPr lang="ko-KR" altLang="en-US" sz="1200" dirty="0"/>
              <a:t> </a:t>
            </a:r>
            <a:r>
              <a:rPr lang="en-US" altLang="ko-KR" sz="1200" dirty="0"/>
              <a:t>class="highlight"&gt;</a:t>
            </a:r>
            <a:r>
              <a:rPr lang="ko-KR" altLang="en-US" sz="1200" dirty="0"/>
              <a:t>새로운 패러다임</a:t>
            </a:r>
            <a:r>
              <a:rPr lang="en-US" altLang="ko-KR" sz="1200" dirty="0"/>
              <a:t>&lt;/span&gt;</a:t>
            </a:r>
            <a:r>
              <a:rPr lang="ko-KR" altLang="en-US" sz="1200" dirty="0"/>
              <a:t>을 </a:t>
            </a:r>
          </a:p>
          <a:p>
            <a:r>
              <a:rPr lang="ko-KR" altLang="en-US" sz="1200" dirty="0"/>
              <a:t>        요구하고 있습니다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   &lt;/p&gt;</a:t>
            </a:r>
            <a:endParaRPr lang="ko-KR" altLang="en-US" sz="1200" dirty="0"/>
          </a:p>
          <a:p>
            <a:r>
              <a:rPr lang="ko-KR" altLang="en-US" sz="1200" dirty="0"/>
              <a:t>    </a:t>
            </a:r>
            <a:r>
              <a:rPr lang="en-US" altLang="ko-KR" sz="1200" dirty="0"/>
              <a:t>&lt;p</a:t>
            </a:r>
            <a:r>
              <a:rPr lang="ko-KR" altLang="en-US" sz="1200" dirty="0"/>
              <a:t> </a:t>
            </a:r>
            <a:r>
              <a:rPr lang="en-US" altLang="ko-KR" sz="1200" dirty="0"/>
              <a:t>class="second"&gt;</a:t>
            </a:r>
            <a:endParaRPr lang="ko-KR" altLang="en-US" sz="1200" dirty="0"/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(</a:t>
            </a:r>
            <a:r>
              <a:rPr lang="ko-KR" altLang="en-US" sz="1200" dirty="0"/>
              <a:t>주</a:t>
            </a:r>
            <a:r>
              <a:rPr lang="en-US" altLang="ko-KR" sz="1200" dirty="0"/>
              <a:t>)</a:t>
            </a:r>
            <a:r>
              <a:rPr lang="ko-KR" altLang="en-US" sz="1200" dirty="0"/>
              <a:t>콘텐츠개발은 모바일 콘텐츠</a:t>
            </a:r>
            <a:r>
              <a:rPr lang="en-US" altLang="ko-KR" sz="1200" dirty="0"/>
              <a:t>, </a:t>
            </a:r>
            <a:r>
              <a:rPr lang="ko-KR" altLang="en-US" sz="1200" dirty="0"/>
              <a:t>웹 콘텐츠</a:t>
            </a:r>
            <a:r>
              <a:rPr lang="en-US" altLang="ko-KR" sz="1200" dirty="0"/>
              <a:t>, </a:t>
            </a:r>
            <a:r>
              <a:rPr lang="ko-KR" altLang="en-US" sz="1200" dirty="0"/>
              <a:t>게임 콘텐츠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        </a:t>
            </a:r>
            <a:r>
              <a:rPr lang="ko-KR" altLang="en-US" sz="1200" dirty="0"/>
              <a:t>이북 콘텐츠 등 다양한 분야에서 사용되는 </a:t>
            </a:r>
          </a:p>
          <a:p>
            <a:r>
              <a:rPr lang="ko-KR" altLang="en-US" sz="1200" dirty="0"/>
              <a:t>        디지털 콘텐츠를 제작하는 기업입니다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   &lt;/p&gt;</a:t>
            </a:r>
            <a:endParaRPr lang="ko-KR" altLang="en-US" sz="1200" dirty="0"/>
          </a:p>
          <a:p>
            <a:r>
              <a:rPr lang="ko-KR" altLang="en-US" sz="1200" dirty="0"/>
              <a:t>    </a:t>
            </a:r>
            <a:r>
              <a:rPr lang="en-US" altLang="ko-KR" sz="1200" dirty="0"/>
              <a:t>&lt;p&gt;</a:t>
            </a:r>
            <a:endParaRPr lang="ko-KR" altLang="en-US" sz="1200" dirty="0"/>
          </a:p>
          <a:p>
            <a:r>
              <a:rPr lang="ko-KR" altLang="en-US" sz="1200" dirty="0"/>
              <a:t>        콘텐츠 분야에서는 다양한 디지털 콘텐츠가 융합된 형태가 </a:t>
            </a:r>
          </a:p>
          <a:p>
            <a:r>
              <a:rPr lang="ko-KR" altLang="en-US" sz="1200" dirty="0"/>
              <a:t>        시장을 지배하면서 발전하고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이러한 추세는 </a:t>
            </a:r>
          </a:p>
          <a:p>
            <a:r>
              <a:rPr lang="ko-KR" altLang="en-US" sz="1200" dirty="0"/>
              <a:t>        끊임없이 새로운 유형의 패러다임을 요구하고 있습니다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   &lt;/p&gt;</a:t>
            </a:r>
            <a:endParaRPr lang="ko-KR" altLang="en-US" sz="1200" dirty="0"/>
          </a:p>
          <a:p>
            <a:r>
              <a:rPr lang="ko-KR" altLang="en-US" sz="1200" dirty="0"/>
              <a:t>    </a:t>
            </a:r>
            <a:r>
              <a:rPr lang="en-US" altLang="ko-KR" sz="1200" dirty="0"/>
              <a:t>&lt;p&gt;</a:t>
            </a:r>
            <a:endParaRPr lang="ko-KR" altLang="en-US" sz="1200" dirty="0"/>
          </a:p>
          <a:p>
            <a:r>
              <a:rPr lang="ko-KR" altLang="en-US" sz="1200" dirty="0"/>
              <a:t>        차세대 콘텐츠 시장은 유비쿼터스 환경 및 유</a:t>
            </a:r>
            <a:r>
              <a:rPr lang="en-US" altLang="ko-KR" sz="1200" dirty="0"/>
              <a:t>/</a:t>
            </a:r>
            <a:r>
              <a:rPr lang="ko-KR" altLang="en-US" sz="1200" dirty="0"/>
              <a:t>무선 통합 환경을 </a:t>
            </a:r>
          </a:p>
          <a:p>
            <a:r>
              <a:rPr lang="ko-KR" altLang="en-US" sz="1200" dirty="0"/>
              <a:t>        맞이하고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이에 대비해 </a:t>
            </a:r>
            <a:r>
              <a:rPr lang="en-US" altLang="ko-KR" sz="1200" dirty="0"/>
              <a:t>(</a:t>
            </a:r>
            <a:r>
              <a:rPr lang="ko-KR" altLang="en-US" sz="1200" dirty="0"/>
              <a:t>주</a:t>
            </a:r>
            <a:r>
              <a:rPr lang="en-US" altLang="ko-KR" sz="1200" dirty="0"/>
              <a:t>)</a:t>
            </a:r>
            <a:r>
              <a:rPr lang="ko-KR" altLang="en-US" sz="1200" dirty="0"/>
              <a:t>콘텐츠 개발은 우수한 기술 인력과 </a:t>
            </a:r>
          </a:p>
          <a:p>
            <a:r>
              <a:rPr lang="ko-KR" altLang="en-US" sz="1200" dirty="0"/>
              <a:t>        노하우를 바탕으로 한 유</a:t>
            </a:r>
            <a:r>
              <a:rPr lang="en-US" altLang="ko-KR" sz="1200" dirty="0"/>
              <a:t>/</a:t>
            </a:r>
            <a:r>
              <a:rPr lang="ko-KR" altLang="en-US" sz="1200" dirty="0"/>
              <a:t>무선 융합 콘텐츠 개발 기술로써 시장을 선도해 나가겠습니다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   &lt;/p&gt;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2E20E0-B864-0C35-0EAD-1D7FFC8D8463}"/>
              </a:ext>
            </a:extLst>
          </p:cNvPr>
          <p:cNvSpPr/>
          <p:nvPr/>
        </p:nvSpPr>
        <p:spPr>
          <a:xfrm>
            <a:off x="332508" y="1248780"/>
            <a:ext cx="5205650" cy="451722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8889A-056B-94A9-C36D-F76ECA135BD2}"/>
              </a:ext>
            </a:extLst>
          </p:cNvPr>
          <p:cNvSpPr txBox="1"/>
          <p:nvPr/>
        </p:nvSpPr>
        <p:spPr>
          <a:xfrm>
            <a:off x="5753820" y="2426275"/>
            <a:ext cx="6044860" cy="21698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&lt;h1&gt; </a:t>
            </a:r>
            <a:r>
              <a:rPr lang="ko-KR" altLang="en-US" sz="1600" dirty="0"/>
              <a:t>태그</a:t>
            </a:r>
            <a:r>
              <a:rPr lang="ko-KR" altLang="en-US" dirty="0"/>
              <a:t>는 </a:t>
            </a:r>
            <a:r>
              <a:rPr lang="en-US" altLang="ko-KR" sz="1600" dirty="0"/>
              <a:t>h1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스타일 적용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&lt;p</a:t>
            </a:r>
            <a:r>
              <a:rPr lang="ko-KR" altLang="en-US" b="1" dirty="0"/>
              <a:t> </a:t>
            </a:r>
            <a:r>
              <a:rPr lang="en-US" altLang="ko-KR" b="1" dirty="0"/>
              <a:t>class="first"&gt; </a:t>
            </a:r>
            <a:r>
              <a:rPr lang="ko-KR" altLang="en-US" sz="1600" dirty="0"/>
              <a:t>태그는 </a:t>
            </a:r>
            <a:r>
              <a:rPr lang="en-US" altLang="ko-KR" sz="1600" dirty="0" err="1"/>
              <a:t>p.first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스타일 적용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&lt;p</a:t>
            </a:r>
            <a:r>
              <a:rPr lang="ko-KR" altLang="en-US" b="1" dirty="0"/>
              <a:t> </a:t>
            </a:r>
            <a:r>
              <a:rPr lang="en-US" altLang="ko-KR" b="1" dirty="0"/>
              <a:t>class="second"&gt; </a:t>
            </a:r>
            <a:r>
              <a:rPr lang="ko-KR" altLang="en-US" sz="1600" dirty="0"/>
              <a:t>태그는 </a:t>
            </a:r>
            <a:r>
              <a:rPr lang="en-US" altLang="ko-KR" sz="1600" dirty="0" err="1"/>
              <a:t>p.second</a:t>
            </a:r>
            <a:r>
              <a:rPr lang="ko-KR" altLang="en-US" sz="1600" dirty="0"/>
              <a:t>의 스타일 적용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&lt;span</a:t>
            </a:r>
            <a:r>
              <a:rPr lang="ko-KR" altLang="en-US" b="1" dirty="0"/>
              <a:t> </a:t>
            </a:r>
            <a:r>
              <a:rPr lang="en-US" altLang="ko-KR" b="1" dirty="0"/>
              <a:t>class="highlight"&gt; </a:t>
            </a:r>
            <a:r>
              <a:rPr lang="ko-KR" altLang="en-US" sz="1600" dirty="0"/>
              <a:t>태그는</a:t>
            </a:r>
            <a:r>
              <a:rPr lang="en-US" altLang="ko-KR" sz="1600" dirty="0"/>
              <a:t>.highlight</a:t>
            </a:r>
            <a:r>
              <a:rPr lang="ko-KR" altLang="en-US" sz="1600" dirty="0"/>
              <a:t>의 스타일 적용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&lt;p&gt; </a:t>
            </a:r>
            <a:r>
              <a:rPr lang="ko-KR" altLang="en-US" sz="1600" dirty="0"/>
              <a:t>태그 </a:t>
            </a:r>
            <a:r>
              <a:rPr lang="en-US" altLang="ko-KR" sz="1600" dirty="0"/>
              <a:t>2</a:t>
            </a:r>
            <a:r>
              <a:rPr lang="ko-KR" altLang="en-US" sz="1600" dirty="0"/>
              <a:t>개는 </a:t>
            </a:r>
            <a:r>
              <a:rPr lang="en-US" altLang="ko-KR" sz="1600" dirty="0"/>
              <a:t>p</a:t>
            </a:r>
            <a:r>
              <a:rPr lang="ko-KR" altLang="en-US" sz="1600" dirty="0"/>
              <a:t>의 스타일 적용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036EAC-1100-73AB-A816-990DDA409D0E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5538158" y="3507391"/>
            <a:ext cx="215662" cy="379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95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화면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226" y="963967"/>
            <a:ext cx="8642230" cy="511846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50988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1660418"/>
            <a:ext cx="8030096" cy="22900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2000" b="1" dirty="0"/>
              <a:t>font-family: “</a:t>
            </a:r>
            <a:r>
              <a:rPr lang="ko-KR" altLang="en-US" sz="2000" b="1" dirty="0"/>
              <a:t>맑은 고딕</a:t>
            </a:r>
            <a:r>
              <a:rPr lang="en-US" altLang="ko-KR" sz="2000" b="1" dirty="0"/>
              <a:t>” </a:t>
            </a:r>
            <a:r>
              <a:rPr lang="ko-KR" altLang="en-US" dirty="0"/>
              <a:t>에서 </a:t>
            </a:r>
            <a:endParaRPr lang="en-US" altLang="ko-KR" dirty="0"/>
          </a:p>
          <a:p>
            <a:pPr algn="l">
              <a:lnSpc>
                <a:spcPct val="200000"/>
              </a:lnSpc>
            </a:pPr>
            <a:r>
              <a:rPr lang="ko-KR" altLang="en-US" i="0" dirty="0">
                <a:effectLst/>
                <a:latin typeface="notokr"/>
              </a:rPr>
              <a:t>맑은 고딕 글꼴이 적용이 안되었다</a:t>
            </a:r>
            <a:r>
              <a:rPr lang="en-US" altLang="ko-KR" i="0" dirty="0">
                <a:effectLst/>
                <a:latin typeface="notokr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ko-KR" altLang="en-US" dirty="0">
                <a:latin typeface="notokr"/>
              </a:rPr>
              <a:t>이 문제는 </a:t>
            </a:r>
            <a:r>
              <a:rPr lang="en-US" altLang="ko-KR" dirty="0">
                <a:latin typeface="notokr"/>
              </a:rPr>
              <a:t>font-</a:t>
            </a:r>
            <a:r>
              <a:rPr lang="en-US" altLang="ko-KR" dirty="0" err="1">
                <a:latin typeface="notokr"/>
              </a:rPr>
              <a:t>famil</a:t>
            </a:r>
            <a:r>
              <a:rPr lang="ko-KR" altLang="en-US" dirty="0">
                <a:latin typeface="notokr"/>
              </a:rPr>
              <a:t>의 기본 글꼴에 맑은 고딕 글꼴이 없기 때문에</a:t>
            </a:r>
            <a:r>
              <a:rPr lang="en-US" altLang="ko-KR" dirty="0">
                <a:latin typeface="notokr"/>
              </a:rPr>
              <a:t> </a:t>
            </a:r>
            <a:r>
              <a:rPr lang="ko-KR" altLang="en-US" dirty="0">
                <a:latin typeface="notokr"/>
              </a:rPr>
              <a:t>발생하였다</a:t>
            </a:r>
            <a:r>
              <a:rPr lang="en-US" altLang="ko-KR" dirty="0">
                <a:latin typeface="notokr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ko-KR" altLang="en-US" dirty="0">
                <a:latin typeface="notokr"/>
              </a:rPr>
              <a:t>이를 해결하기 위해서는 외부에서 글꼴을 받아오면 해결이 가능하다</a:t>
            </a:r>
            <a:r>
              <a:rPr lang="en-US" altLang="ko-KR" dirty="0">
                <a:latin typeface="notokr"/>
              </a:rPr>
              <a:t>.</a:t>
            </a:r>
            <a:endParaRPr lang="en-US" altLang="ko-KR" sz="2400" b="1" i="0" dirty="0">
              <a:effectLst/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CB75FC5-07E4-E907-595B-E8DB393884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</TotalTime>
  <Words>789</Words>
  <Application>Microsoft Office PowerPoint</Application>
  <PresentationFormat>와이드스크린</PresentationFormat>
  <Paragraphs>101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notokr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131</cp:revision>
  <dcterms:created xsi:type="dcterms:W3CDTF">2019-12-23T00:32:35Z</dcterms:created>
  <dcterms:modified xsi:type="dcterms:W3CDTF">2022-07-19T12:26:52Z</dcterms:modified>
</cp:coreProperties>
</file>