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70" r:id="rId3"/>
    <p:sldId id="383" r:id="rId4"/>
    <p:sldId id="394" r:id="rId5"/>
    <p:sldId id="384" r:id="rId6"/>
    <p:sldId id="385" r:id="rId7"/>
    <p:sldId id="395" r:id="rId8"/>
    <p:sldId id="390" r:id="rId9"/>
    <p:sldId id="393" r:id="rId10"/>
    <p:sldId id="386" r:id="rId11"/>
    <p:sldId id="391" r:id="rId12"/>
    <p:sldId id="387" r:id="rId13"/>
    <p:sldId id="392" r:id="rId14"/>
    <p:sldId id="388" r:id="rId15"/>
    <p:sldId id="389" r:id="rId16"/>
    <p:sldId id="382" r:id="rId17"/>
    <p:sldId id="25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067244" y="2490281"/>
            <a:ext cx="4057521" cy="1969770"/>
            <a:chOff x="4067244" y="1767838"/>
            <a:chExt cx="4057521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2022-07-20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054853" y="2537279"/>
              <a:ext cx="20823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CSS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10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 변화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(transition)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4979323" cy="311074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813069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전환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span {transition: font-size 5s;}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span:hover</a:t>
            </a:r>
            <a:r>
              <a:rPr lang="en-US" altLang="ko-KR" sz="1400" dirty="0"/>
              <a:t> {font-size: 500%;}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&lt;h3&gt;font-size</a:t>
            </a:r>
            <a:r>
              <a:rPr lang="ko-KR" altLang="en-US" sz="1400" dirty="0"/>
              <a:t>에 대한 전환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&lt;p&gt;&lt;span&gt;</a:t>
            </a:r>
            <a:r>
              <a:rPr lang="ko-KR" altLang="en-US" sz="1400" dirty="0"/>
              <a:t>헉</a:t>
            </a:r>
            <a:r>
              <a:rPr lang="en-US" altLang="ko-KR" sz="1400" dirty="0"/>
              <a:t>!&lt;/span&gt;</a:t>
            </a:r>
            <a:r>
              <a:rPr lang="ko-KR" altLang="en-US" sz="1400" dirty="0"/>
              <a:t>글자에 마우스를 올려보세요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65661" y="912630"/>
            <a:ext cx="6032256" cy="128708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span { } : </a:t>
            </a:r>
            <a:r>
              <a:rPr lang="en-US" altLang="ko-KR" sz="1600" dirty="0"/>
              <a:t>transition</a:t>
            </a:r>
            <a:r>
              <a:rPr lang="ko-KR" altLang="en-US" sz="1600" dirty="0"/>
              <a:t>을 활용하여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애니메이션 기능 제공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span:hover</a:t>
            </a:r>
            <a:r>
              <a:rPr lang="en-US" altLang="ko-KR" b="1" dirty="0"/>
              <a:t> { } : </a:t>
            </a:r>
            <a:r>
              <a:rPr lang="en-US" altLang="ko-KR" sz="1600" dirty="0"/>
              <a:t>hover </a:t>
            </a:r>
            <a:r>
              <a:rPr lang="ko-KR" altLang="en-US" sz="1600" dirty="0"/>
              <a:t>기능을 활용하여 애니메이션 같은 효과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       </a:t>
            </a:r>
            <a:r>
              <a:rPr lang="en-US" altLang="ko-KR" b="1" dirty="0"/>
              <a:t>5</a:t>
            </a:r>
            <a:r>
              <a:rPr lang="ko-KR" altLang="en-US" b="1" dirty="0"/>
              <a:t>초에 걸쳐 </a:t>
            </a:r>
            <a:r>
              <a:rPr lang="en-US" altLang="ko-KR" b="1" dirty="0"/>
              <a:t>500</a:t>
            </a:r>
            <a:r>
              <a:rPr lang="ko-KR" altLang="en-US" b="1" dirty="0"/>
              <a:t>까지 글자 키우는 효과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3272590" y="1556172"/>
            <a:ext cx="2093071" cy="66773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0410" y="2001400"/>
            <a:ext cx="2542180" cy="44502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326" y="2397830"/>
            <a:ext cx="2828925" cy="19145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05457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1028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 변화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(transform)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4459573" cy="540175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293319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다양한 변환 사례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div {display: inline-block; padding: 5px;</a:t>
            </a:r>
          </a:p>
          <a:p>
            <a:r>
              <a:rPr lang="en-US" altLang="ko-KR" sz="1200" dirty="0"/>
              <a:t>             color: white; background: </a:t>
            </a:r>
            <a:r>
              <a:rPr lang="en-US" altLang="ko-KR" sz="1200" dirty="0" err="1"/>
              <a:t>olivedrab</a:t>
            </a:r>
            <a:r>
              <a:rPr lang="en-US" altLang="ko-KR" sz="1200" dirty="0"/>
              <a:t>;}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div#rotate</a:t>
            </a:r>
            <a:r>
              <a:rPr lang="en-US" altLang="ko-KR" sz="1200" dirty="0"/>
              <a:t> {transform: rotate(20deg);}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div#skew</a:t>
            </a:r>
            <a:r>
              <a:rPr lang="en-US" altLang="ko-KR" sz="1200" dirty="0"/>
              <a:t> {transform: skew(0deg,-20deg);}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div#translate</a:t>
            </a:r>
            <a:r>
              <a:rPr lang="en-US" altLang="ko-KR" sz="1200" dirty="0"/>
              <a:t> {transform: translate(100px);}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div#scale</a:t>
            </a:r>
            <a:r>
              <a:rPr lang="en-US" altLang="ko-KR" sz="1200" dirty="0"/>
              <a:t> {transform: scale(3,1);}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div#rotate:hover</a:t>
            </a:r>
            <a:r>
              <a:rPr lang="en-US" altLang="ko-KR" sz="1200" dirty="0"/>
              <a:t> {transform: rotate(80deg);}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div#skew:hover</a:t>
            </a:r>
            <a:r>
              <a:rPr lang="en-US" altLang="ko-KR" sz="1200" dirty="0"/>
              <a:t> {transform: skew(0deg,-60deg);}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div#translate:hover</a:t>
            </a:r>
            <a:r>
              <a:rPr lang="en-US" altLang="ko-KR" sz="1200" dirty="0"/>
              <a:t> {transform: translate(50px, 100px);}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div#scale:hover</a:t>
            </a:r>
            <a:r>
              <a:rPr lang="en-US" altLang="ko-KR" sz="1200" dirty="0"/>
              <a:t> {transform: scale(4,2);}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div#scale:active</a:t>
            </a:r>
            <a:r>
              <a:rPr lang="en-US" altLang="ko-KR" sz="1200" dirty="0"/>
              <a:t> {transform: scale(1,5);}        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다양한 </a:t>
            </a:r>
            <a:r>
              <a:rPr lang="en-US" altLang="ko-KR" sz="1200" dirty="0"/>
              <a:t>transform&lt;/h3&gt;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아래는 회전</a:t>
            </a:r>
            <a:r>
              <a:rPr lang="en-US" altLang="ko-KR" sz="1200" dirty="0"/>
              <a:t>(rotate), </a:t>
            </a:r>
            <a:r>
              <a:rPr lang="ko-KR" altLang="en-US" sz="1200" dirty="0"/>
              <a:t>기울임</a:t>
            </a:r>
            <a:r>
              <a:rPr lang="en-US" altLang="ko-KR" sz="1200" dirty="0"/>
              <a:t>(skew), </a:t>
            </a:r>
            <a:r>
              <a:rPr lang="ko-KR" altLang="en-US" sz="1200" dirty="0"/>
              <a:t>이동</a:t>
            </a:r>
            <a:r>
              <a:rPr lang="en-US" altLang="ko-KR" sz="1200" dirty="0"/>
              <a:t>(transition),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확대</a:t>
            </a:r>
            <a:r>
              <a:rPr lang="en-US" altLang="ko-KR" sz="1200" dirty="0"/>
              <a:t>/</a:t>
            </a:r>
            <a:r>
              <a:rPr lang="ko-KR" altLang="en-US" sz="1200" dirty="0"/>
              <a:t>축소</a:t>
            </a:r>
            <a:r>
              <a:rPr lang="en-US" altLang="ko-KR" sz="1200" dirty="0"/>
              <a:t>(scale)</a:t>
            </a:r>
            <a:r>
              <a:rPr lang="ko-KR" altLang="en-US" sz="1200" dirty="0"/>
              <a:t>가 적용된 사례이다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또한 마우스를 올리면 추가적 변환이 일어난다</a:t>
            </a:r>
            <a:r>
              <a:rPr lang="en-US" altLang="ko-KR" sz="1200" dirty="0"/>
              <a:t>. 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&lt;div id="rotate"&gt;rotate(20deg)&lt;/div&gt;</a:t>
            </a:r>
          </a:p>
          <a:p>
            <a:r>
              <a:rPr lang="en-US" altLang="ko-KR" sz="1200" dirty="0"/>
              <a:t>    &lt;div id="skew"&gt;skew(0,-20deg)&lt;/div&gt;</a:t>
            </a:r>
          </a:p>
          <a:p>
            <a:r>
              <a:rPr lang="en-US" altLang="ko-KR" sz="1200" dirty="0"/>
              <a:t>    &lt;div id="translate"&gt;</a:t>
            </a:r>
            <a:r>
              <a:rPr lang="en-US" altLang="ko-KR" sz="1200" dirty="0" err="1"/>
              <a:t>translateY</a:t>
            </a:r>
            <a:r>
              <a:rPr lang="en-US" altLang="ko-KR" sz="1200" dirty="0"/>
              <a:t>(100px)&lt;/div&gt;</a:t>
            </a:r>
          </a:p>
          <a:p>
            <a:r>
              <a:rPr lang="en-US" altLang="ko-KR" sz="1200" dirty="0"/>
              <a:t>    &lt;div id="scale"&gt;scale(3,1)&lt;/div&gt;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951045" y="980409"/>
            <a:ext cx="4978062" cy="17086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각태그의 초기상태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div#rotate {transform: rotate(20deg);}	   : </a:t>
            </a:r>
            <a:r>
              <a:rPr lang="ko-KR" altLang="en-US" sz="1200" dirty="0">
                <a:latin typeface="Consolas" panose="020B0609020204030204" pitchFamily="49" charset="0"/>
              </a:rPr>
              <a:t>회전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div#skew {transform: skew(0deg,-20deg);}     : </a:t>
            </a:r>
            <a:r>
              <a:rPr lang="ko-KR" altLang="en-US" sz="1200" dirty="0">
                <a:latin typeface="Consolas" panose="020B0609020204030204" pitchFamily="49" charset="0"/>
              </a:rPr>
              <a:t>기울임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div#translate {transform: </a:t>
            </a:r>
            <a:r>
              <a:rPr lang="en-US" altLang="ko-KR" sz="1400" b="1" dirty="0" err="1"/>
              <a:t>translateY</a:t>
            </a:r>
            <a:r>
              <a:rPr lang="en-US" altLang="ko-KR" sz="1400" b="1" dirty="0"/>
              <a:t>(100px);} : </a:t>
            </a:r>
            <a:r>
              <a:rPr lang="ko-KR" altLang="en-US" sz="1200" dirty="0">
                <a:latin typeface="Consolas" panose="020B0609020204030204" pitchFamily="49" charset="0"/>
              </a:rPr>
              <a:t>위치이동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div#scale {transform: scale(3,1);}                     : </a:t>
            </a:r>
            <a:r>
              <a:rPr lang="ko-KR" altLang="en-US" sz="1200" dirty="0">
                <a:latin typeface="Consolas" panose="020B0609020204030204" pitchFamily="49" charset="0"/>
              </a:rPr>
              <a:t>확대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ko-KR" altLang="en-US" sz="1200" dirty="0">
                <a:latin typeface="Consolas" panose="020B0609020204030204" pitchFamily="49" charset="0"/>
              </a:rPr>
              <a:t>축소</a:t>
            </a:r>
            <a:endParaRPr lang="en-US" altLang="ko-KR" sz="12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3777917" y="1834746"/>
            <a:ext cx="1173128" cy="73786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57727" y="2188388"/>
            <a:ext cx="3120190" cy="7684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0B6F2B-5CE9-E8DC-6913-128CEAC1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262" y="4748962"/>
            <a:ext cx="2372001" cy="148970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8EE74E-471B-44C7-18EB-354E41C8DF0F}"/>
              </a:ext>
            </a:extLst>
          </p:cNvPr>
          <p:cNvSpPr txBox="1"/>
          <p:nvPr/>
        </p:nvSpPr>
        <p:spPr>
          <a:xfrm>
            <a:off x="4951045" y="2816549"/>
            <a:ext cx="6814382" cy="134504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div#rotate:hover {transform: rotate(80deg);}                     </a:t>
            </a:r>
            <a:r>
              <a:rPr lang="en-US" altLang="ko-KR" sz="1200" dirty="0"/>
              <a:t>: </a:t>
            </a:r>
            <a:r>
              <a:rPr lang="ko-KR" altLang="en-US" sz="1200" dirty="0"/>
              <a:t>시계방향 </a:t>
            </a:r>
            <a:r>
              <a:rPr lang="en-US" altLang="ko-KR" sz="1200" dirty="0"/>
              <a:t>80</a:t>
            </a:r>
            <a:r>
              <a:rPr lang="ko-KR" altLang="en-US" sz="1200" dirty="0"/>
              <a:t>도 회전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div#skew:hover {transform: skew(0deg,-60deg);}             </a:t>
            </a:r>
            <a:r>
              <a:rPr lang="en-US" altLang="ko-KR" sz="1200" dirty="0"/>
              <a:t>: x</a:t>
            </a:r>
            <a:r>
              <a:rPr lang="ko-KR" altLang="en-US" sz="1200" dirty="0"/>
              <a:t>축 </a:t>
            </a:r>
            <a:r>
              <a:rPr lang="en-US" altLang="ko-KR" sz="1200" dirty="0"/>
              <a:t>0</a:t>
            </a:r>
            <a:r>
              <a:rPr lang="ko-KR" altLang="en-US" sz="1200" dirty="0"/>
              <a:t>도</a:t>
            </a:r>
            <a:r>
              <a:rPr lang="en-US" altLang="ko-KR" sz="1200" dirty="0"/>
              <a:t>, y</a:t>
            </a:r>
            <a:r>
              <a:rPr lang="ko-KR" altLang="en-US" sz="1200" dirty="0"/>
              <a:t>축 </a:t>
            </a:r>
            <a:r>
              <a:rPr lang="en-US" altLang="ko-KR" sz="1200" dirty="0"/>
              <a:t>-60</a:t>
            </a:r>
            <a:r>
              <a:rPr lang="ko-KR" altLang="en-US" sz="1200" dirty="0"/>
              <a:t>도 기울임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div#translate:hover {transform: translate(50px, 100px);} </a:t>
            </a:r>
            <a:r>
              <a:rPr lang="en-US" altLang="ko-KR" sz="1200" dirty="0"/>
              <a:t>: x</a:t>
            </a:r>
            <a:r>
              <a:rPr lang="ko-KR" altLang="en-US" sz="1200" dirty="0"/>
              <a:t>축 </a:t>
            </a:r>
            <a:r>
              <a:rPr lang="en-US" altLang="ko-KR" sz="1200" dirty="0"/>
              <a:t>50, y</a:t>
            </a:r>
            <a:r>
              <a:rPr lang="ko-KR" altLang="en-US" sz="1200" dirty="0"/>
              <a:t>축 </a:t>
            </a:r>
            <a:r>
              <a:rPr lang="en-US" altLang="ko-KR" sz="1200" dirty="0"/>
              <a:t>100</a:t>
            </a:r>
            <a:r>
              <a:rPr lang="ko-KR" altLang="en-US" sz="1200" dirty="0"/>
              <a:t>이동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div#scale:hover {transform: scale(4,2);}                            </a:t>
            </a:r>
            <a:r>
              <a:rPr lang="en-US" altLang="ko-KR" sz="1200" dirty="0"/>
              <a:t>: x</a:t>
            </a:r>
            <a:r>
              <a:rPr lang="ko-KR" altLang="en-US" sz="1200" dirty="0"/>
              <a:t>축 </a:t>
            </a:r>
            <a:r>
              <a:rPr lang="en-US" altLang="ko-KR" sz="1200" dirty="0"/>
              <a:t>4/3</a:t>
            </a:r>
            <a:r>
              <a:rPr lang="ko-KR" altLang="en-US" sz="1200" dirty="0"/>
              <a:t>배</a:t>
            </a:r>
            <a:r>
              <a:rPr lang="en-US" altLang="ko-KR" sz="1200" dirty="0"/>
              <a:t>, y</a:t>
            </a:r>
            <a:r>
              <a:rPr lang="ko-KR" altLang="en-US" sz="1200" dirty="0"/>
              <a:t>축 </a:t>
            </a:r>
            <a:r>
              <a:rPr lang="en-US" altLang="ko-KR" sz="1200" dirty="0"/>
              <a:t>2</a:t>
            </a:r>
            <a:r>
              <a:rPr lang="ko-KR" altLang="en-US" sz="1200" dirty="0"/>
              <a:t>배 확대</a:t>
            </a:r>
            <a:endParaRPr lang="en-US" altLang="ko-KR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586DA0-0574-9D49-D0DB-408DF75611D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4555958" y="3489073"/>
            <a:ext cx="395087" cy="1042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E2590D-6DF2-23C0-D0A0-FC6FD9EB8E5C}"/>
              </a:ext>
            </a:extLst>
          </p:cNvPr>
          <p:cNvSpPr/>
          <p:nvPr/>
        </p:nvSpPr>
        <p:spPr>
          <a:xfrm>
            <a:off x="657727" y="3097828"/>
            <a:ext cx="3898231" cy="80334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E02AD3-0BB8-C051-0749-949F39B89E56}"/>
              </a:ext>
            </a:extLst>
          </p:cNvPr>
          <p:cNvSpPr txBox="1"/>
          <p:nvPr/>
        </p:nvSpPr>
        <p:spPr>
          <a:xfrm>
            <a:off x="4991150" y="4293799"/>
            <a:ext cx="6344226" cy="33855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600" dirty="0"/>
              <a:t>div#scale:active {transform: scale(1,5);} : </a:t>
            </a:r>
            <a:r>
              <a:rPr lang="ko-KR" altLang="en-US" sz="1400" dirty="0"/>
              <a:t>클릭했을 때 </a:t>
            </a:r>
            <a:r>
              <a:rPr lang="en-US" altLang="ko-KR" sz="1400" dirty="0"/>
              <a:t>x</a:t>
            </a:r>
            <a:r>
              <a:rPr lang="ko-KR" altLang="en-US" sz="1400" dirty="0"/>
              <a:t>축 </a:t>
            </a:r>
            <a:r>
              <a:rPr lang="en-US" altLang="ko-KR" sz="1400" dirty="0"/>
              <a:t>1/3</a:t>
            </a:r>
            <a:r>
              <a:rPr lang="ko-KR" altLang="en-US" sz="1400" dirty="0"/>
              <a:t>배</a:t>
            </a:r>
            <a:r>
              <a:rPr lang="en-US" altLang="ko-KR" sz="1400" dirty="0"/>
              <a:t>, y</a:t>
            </a:r>
            <a:r>
              <a:rPr lang="ko-KR" altLang="en-US" sz="1400" dirty="0"/>
              <a:t>축 </a:t>
            </a:r>
            <a:r>
              <a:rPr lang="en-US" altLang="ko-KR" sz="1400" dirty="0"/>
              <a:t>5</a:t>
            </a:r>
            <a:r>
              <a:rPr lang="ko-KR" altLang="en-US" sz="1400" dirty="0"/>
              <a:t>배</a:t>
            </a:r>
            <a:endParaRPr lang="ko-KR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74A1ED-2BED-E6C2-CCFE-9C6C2684461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3500822" y="4156101"/>
            <a:ext cx="1490328" cy="30697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01297-2B34-19ED-B364-1399E1C655B6}"/>
              </a:ext>
            </a:extLst>
          </p:cNvPr>
          <p:cNvSpPr/>
          <p:nvPr/>
        </p:nvSpPr>
        <p:spPr>
          <a:xfrm>
            <a:off x="657728" y="4042163"/>
            <a:ext cx="2843094" cy="2278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5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list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메뉴 만들기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4198533" cy="489521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032278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리스트로 메뉴 만들기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b="1" dirty="0"/>
              <a:t>#menubar</a:t>
            </a:r>
            <a:r>
              <a:rPr lang="en-US" altLang="ko-KR" sz="1200" dirty="0"/>
              <a:t>:hover {background: olive;}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b="1" dirty="0"/>
              <a:t>#menubar</a:t>
            </a:r>
            <a:r>
              <a:rPr lang="en-US" altLang="ko-KR" sz="1200" dirty="0"/>
              <a:t> ul {margin: 0; padding: 0; width: 567px;}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b="1" dirty="0"/>
              <a:t>#menubar</a:t>
            </a:r>
            <a:r>
              <a:rPr lang="en-US" altLang="ko-KR" sz="1200" dirty="0"/>
              <a:t> ul li {display: inline; </a:t>
            </a:r>
          </a:p>
          <a:p>
            <a:r>
              <a:rPr lang="en-US" altLang="ko-KR" sz="1200" dirty="0"/>
              <a:t>                        list-style-type: none; padding: 0px 15px;}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b="1" dirty="0"/>
              <a:t>#menubar</a:t>
            </a:r>
            <a:r>
              <a:rPr lang="en-US" altLang="ko-KR" sz="1200" dirty="0"/>
              <a:t> ul li a {color: white; </a:t>
            </a:r>
          </a:p>
          <a:p>
            <a:r>
              <a:rPr lang="en-US" altLang="ko-KR" sz="1200" dirty="0"/>
              <a:t>                          text-decoration: none;}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b="1" dirty="0"/>
              <a:t>#menubar</a:t>
            </a:r>
            <a:r>
              <a:rPr lang="en-US" altLang="ko-KR" sz="1200" dirty="0"/>
              <a:t> ul li a:hover {color: violet;}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id="menubar"&gt;</a:t>
            </a:r>
          </a:p>
          <a:p>
            <a:r>
              <a:rPr lang="en-US" altLang="ko-KR" sz="1200" dirty="0"/>
              <a:t>        &lt;ul&gt;</a:t>
            </a:r>
          </a:p>
          <a:p>
            <a:r>
              <a:rPr lang="en-US" altLang="ko-KR" sz="1200" dirty="0"/>
              <a:t>            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="#"&gt;</a:t>
            </a:r>
            <a:r>
              <a:rPr lang="ko-KR" altLang="en-US" sz="1200" dirty="0" err="1"/>
              <a:t>뭐줄까</a:t>
            </a:r>
            <a:r>
              <a:rPr lang="en-US" altLang="ko-KR" sz="1200" dirty="0"/>
              <a:t>??&lt;/a&gt;&lt;/li&gt;</a:t>
            </a:r>
          </a:p>
          <a:p>
            <a:r>
              <a:rPr lang="en-US" altLang="ko-KR" sz="1200" dirty="0"/>
              <a:t>            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="#"&gt;</a:t>
            </a:r>
            <a:r>
              <a:rPr lang="ko-KR" altLang="en-US" sz="1200" dirty="0" err="1"/>
              <a:t>아메리카노</a:t>
            </a:r>
            <a:r>
              <a:rPr lang="en-US" altLang="ko-KR" sz="1200" dirty="0"/>
              <a:t>&lt;/a&gt;&lt;/li&gt;</a:t>
            </a:r>
          </a:p>
          <a:p>
            <a:r>
              <a:rPr lang="en-US" altLang="ko-KR" sz="1200" dirty="0"/>
              <a:t>            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="#"&gt;</a:t>
            </a:r>
            <a:r>
              <a:rPr lang="ko-KR" altLang="en-US" sz="1200" dirty="0" err="1"/>
              <a:t>카푸치노</a:t>
            </a:r>
            <a:r>
              <a:rPr lang="en-US" altLang="ko-KR" sz="1200" dirty="0"/>
              <a:t>&lt;/a&gt;&lt;/li&gt;</a:t>
            </a:r>
          </a:p>
          <a:p>
            <a:r>
              <a:rPr lang="en-US" altLang="ko-KR" sz="1200" dirty="0"/>
              <a:t>            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="#"&gt;</a:t>
            </a:r>
            <a:r>
              <a:rPr lang="ko-KR" altLang="en-US" sz="1200" dirty="0" err="1"/>
              <a:t>카페라떼</a:t>
            </a:r>
            <a:r>
              <a:rPr lang="en-US" altLang="ko-KR" sz="1200" dirty="0"/>
              <a:t>&lt;/a&gt;&lt;/li&gt;</a:t>
            </a:r>
          </a:p>
          <a:p>
            <a:r>
              <a:rPr lang="en-US" altLang="ko-KR" sz="1200" dirty="0"/>
              <a:t>            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="#"&gt;</a:t>
            </a:r>
            <a:r>
              <a:rPr lang="ko-KR" altLang="en-US" sz="1200" dirty="0" err="1"/>
              <a:t>다른거</a:t>
            </a:r>
            <a:r>
              <a:rPr lang="ko-KR" altLang="en-US" sz="1200" dirty="0"/>
              <a:t> 주문해</a:t>
            </a:r>
            <a:r>
              <a:rPr lang="en-US" altLang="ko-KR" sz="1200" dirty="0"/>
              <a:t>&lt;/a&gt;&lt;/li&gt;</a:t>
            </a:r>
          </a:p>
          <a:p>
            <a:r>
              <a:rPr lang="en-US" altLang="ko-KR" sz="1200" dirty="0"/>
              <a:t>        &lt;/ul&gt;</a:t>
            </a:r>
          </a:p>
          <a:p>
            <a:r>
              <a:rPr lang="en-US" altLang="ko-KR" sz="1200" dirty="0"/>
              <a:t>    &lt;/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272742" y="2500730"/>
            <a:ext cx="19504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36325" y="1850935"/>
            <a:ext cx="3636417" cy="129959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45" y="3647136"/>
            <a:ext cx="6465061" cy="151506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467791" y="1762066"/>
            <a:ext cx="7519162" cy="14773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b="1" dirty="0"/>
              <a:t>#menubar:hover { } : </a:t>
            </a:r>
            <a:r>
              <a:rPr lang="en-US" altLang="ko-KR" sz="1600" dirty="0"/>
              <a:t>hover</a:t>
            </a:r>
            <a:r>
              <a:rPr lang="ko-KR" altLang="en-US" sz="1600" dirty="0"/>
              <a:t>기능을 사용해 마우스가 올라가면 배경색 변경</a:t>
            </a:r>
            <a:endParaRPr lang="en-US" altLang="ko-KR" sz="1600" dirty="0"/>
          </a:p>
          <a:p>
            <a:r>
              <a:rPr lang="en-US" altLang="ko-KR" b="1" dirty="0"/>
              <a:t>#menubar ul { }        : </a:t>
            </a:r>
            <a:r>
              <a:rPr lang="ko-KR" altLang="en-US" sz="1600" dirty="0"/>
              <a:t>여백</a:t>
            </a:r>
            <a:r>
              <a:rPr lang="en-US" altLang="ko-KR" sz="1600" dirty="0"/>
              <a:t>,</a:t>
            </a:r>
            <a:r>
              <a:rPr lang="ko-KR" altLang="en-US" sz="1600" dirty="0"/>
              <a:t> 패딩</a:t>
            </a:r>
            <a:r>
              <a:rPr lang="en-US" altLang="ko-KR" sz="1600" dirty="0"/>
              <a:t>, li</a:t>
            </a:r>
            <a:r>
              <a:rPr lang="ko-KR" altLang="en-US" sz="1600" dirty="0"/>
              <a:t>를 한 줄에 품을 수 있는 폭을 설정</a:t>
            </a:r>
            <a:endParaRPr lang="en-US" altLang="ko-KR" sz="1600" dirty="0"/>
          </a:p>
          <a:p>
            <a:r>
              <a:rPr lang="en-US" altLang="ko-KR" b="1" dirty="0"/>
              <a:t>#menubar ul li { }     : </a:t>
            </a:r>
            <a:r>
              <a:rPr lang="en-US" altLang="ko-KR" sz="1600" dirty="0"/>
              <a:t>li </a:t>
            </a:r>
            <a:r>
              <a:rPr lang="ko-KR" altLang="en-US" sz="1600" dirty="0"/>
              <a:t>내용이 다음 줄로 넘어가지 않도록 설정</a:t>
            </a:r>
            <a:endParaRPr lang="en-US" altLang="ko-KR" sz="1600" dirty="0"/>
          </a:p>
          <a:p>
            <a:r>
              <a:rPr lang="en-US" altLang="ko-KR" b="1" dirty="0"/>
              <a:t>#menubar ul li a { }  : </a:t>
            </a:r>
            <a:r>
              <a:rPr lang="en-US" altLang="ko-KR" sz="1600" dirty="0"/>
              <a:t>a</a:t>
            </a:r>
            <a:r>
              <a:rPr lang="ko-KR" altLang="en-US" sz="1600" dirty="0"/>
              <a:t>태그의 글자 색과 링크 밑줄을 없앰</a:t>
            </a:r>
            <a:r>
              <a:rPr lang="en-US" altLang="ko-KR" sz="1600" dirty="0"/>
              <a:t> </a:t>
            </a:r>
          </a:p>
          <a:p>
            <a:r>
              <a:rPr lang="en-US" altLang="ko-KR" b="1" dirty="0"/>
              <a:t>#menubar ul li a:hover { } : </a:t>
            </a:r>
            <a:r>
              <a:rPr lang="en-US" altLang="ko-KR" sz="1600" dirty="0"/>
              <a:t>a</a:t>
            </a:r>
            <a:r>
              <a:rPr lang="ko-KR" altLang="en-US" sz="1600" dirty="0"/>
              <a:t>태그의 내용에 마우스를 올리면 글자 색이 바뀜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1233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list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수직 메뉴판 만들기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4364181" cy="504973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197927" cy="504753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수직 메뉴판 만들기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ul {background: green; list-style-type: square;</a:t>
            </a:r>
          </a:p>
          <a:p>
            <a:r>
              <a:rPr lang="en-US" altLang="ko-KR" sz="1400" dirty="0"/>
              <a:t>            width: 100px; margin: 10px;}</a:t>
            </a:r>
          </a:p>
          <a:p>
            <a:r>
              <a:rPr lang="en-US" altLang="ko-KR" sz="1400" dirty="0"/>
              <a:t>        li {margin-left: -30px; list-style-type: none;</a:t>
            </a:r>
          </a:p>
          <a:p>
            <a:r>
              <a:rPr lang="en-US" altLang="ko-KR" sz="1400" dirty="0"/>
              <a:t>            color: white;}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li:hover</a:t>
            </a:r>
            <a:r>
              <a:rPr lang="en-US" altLang="ko-KR" sz="1400" dirty="0"/>
              <a:t> {background: olive; color: yellow;}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메뉴를 </a:t>
            </a:r>
            <a:r>
              <a:rPr lang="ko-KR" altLang="en-US" sz="1400" dirty="0" err="1"/>
              <a:t>선택하시요</a:t>
            </a:r>
            <a:r>
              <a:rPr lang="en-US" altLang="ko-KR" sz="1400" dirty="0"/>
              <a:t>&lt;/h3&gt;&lt;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&lt;ul&gt;</a:t>
            </a:r>
          </a:p>
          <a:p>
            <a:r>
              <a:rPr lang="en-US" altLang="ko-KR" sz="1400" dirty="0"/>
              <a:t>        &lt;li&gt;Home&lt;/li&gt;</a:t>
            </a:r>
          </a:p>
          <a:p>
            <a:r>
              <a:rPr lang="en-US" altLang="ko-KR" sz="1400" dirty="0"/>
              <a:t>        &lt;li&gt;Americano&lt;/li&gt;</a:t>
            </a:r>
          </a:p>
          <a:p>
            <a:r>
              <a:rPr lang="en-US" altLang="ko-KR" sz="1400" dirty="0"/>
              <a:t>        &lt;li&gt;Cappuccino&lt;/li&gt;</a:t>
            </a:r>
          </a:p>
          <a:p>
            <a:r>
              <a:rPr lang="en-US" altLang="ko-KR" sz="1400" dirty="0"/>
              <a:t>        &lt;li&gt;Cafe Latte&lt;/li&gt;</a:t>
            </a:r>
          </a:p>
          <a:p>
            <a:r>
              <a:rPr lang="en-US" altLang="ko-KR" sz="1400" dirty="0"/>
              <a:t>        &lt;li&gt;Q&amp;A&lt;/li&gt;</a:t>
            </a:r>
          </a:p>
          <a:p>
            <a:r>
              <a:rPr lang="en-US" altLang="ko-KR" sz="1400" dirty="0"/>
              <a:t>    &lt;/ul&gt;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908460" y="1031532"/>
            <a:ext cx="5573888" cy="20774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ul { } : </a:t>
            </a:r>
            <a:r>
              <a:rPr lang="en-US" altLang="ko-KR" sz="1600" dirty="0"/>
              <a:t>ul</a:t>
            </a:r>
            <a:r>
              <a:rPr lang="ko-KR" altLang="en-US" sz="1600" dirty="0"/>
              <a:t>태그의 배경</a:t>
            </a:r>
            <a:r>
              <a:rPr lang="en-US" altLang="ko-KR" sz="1600" dirty="0"/>
              <a:t>, </a:t>
            </a:r>
            <a:r>
              <a:rPr lang="ko-KR" altLang="en-US" sz="1600" dirty="0"/>
              <a:t>폭</a:t>
            </a:r>
            <a:r>
              <a:rPr lang="en-US" altLang="ko-KR" sz="1600" dirty="0"/>
              <a:t>, </a:t>
            </a:r>
            <a:r>
              <a:rPr lang="ko-KR" altLang="en-US" sz="1600" dirty="0"/>
              <a:t>여백을 설정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li { }  : </a:t>
            </a:r>
            <a:r>
              <a:rPr lang="en-US" altLang="ko-KR" sz="1600" dirty="0"/>
              <a:t>li</a:t>
            </a:r>
            <a:r>
              <a:rPr lang="ko-KR" altLang="en-US" sz="1600" dirty="0"/>
              <a:t>태그의 여백</a:t>
            </a:r>
            <a:r>
              <a:rPr lang="en-US" altLang="ko-KR" sz="1600" dirty="0"/>
              <a:t>, </a:t>
            </a:r>
            <a:r>
              <a:rPr lang="ko-KR" altLang="en-US" sz="1600" dirty="0"/>
              <a:t>글자 색을 설정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en-US" altLang="ko-KR" sz="1600" dirty="0">
                <a:solidFill>
                  <a:srgbClr val="FF0000"/>
                </a:solidFill>
              </a:rPr>
              <a:t>(display</a:t>
            </a:r>
            <a:r>
              <a:rPr lang="ko-KR" altLang="en-US" sz="1600" dirty="0">
                <a:solidFill>
                  <a:srgbClr val="FF0000"/>
                </a:solidFill>
              </a:rPr>
              <a:t>를 </a:t>
            </a:r>
            <a:r>
              <a:rPr lang="en-US" altLang="ko-KR" sz="1600" dirty="0">
                <a:solidFill>
                  <a:srgbClr val="FF0000"/>
                </a:solidFill>
              </a:rPr>
              <a:t>inline</a:t>
            </a:r>
            <a:r>
              <a:rPr lang="ko-KR" altLang="en-US" sz="1600" dirty="0">
                <a:solidFill>
                  <a:srgbClr val="FF0000"/>
                </a:solidFill>
              </a:rPr>
              <a:t>으로 따로 지정하지 않아 수직으로 정렬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li:hover</a:t>
            </a:r>
            <a:r>
              <a:rPr lang="en-US" altLang="ko-KR" b="1" dirty="0"/>
              <a:t> { } : </a:t>
            </a:r>
            <a:r>
              <a:rPr lang="en-US" altLang="ko-KR" sz="1600" dirty="0"/>
              <a:t>li</a:t>
            </a:r>
            <a:r>
              <a:rPr lang="ko-KR" altLang="en-US" sz="1600" dirty="0"/>
              <a:t>태그의 내용에 마우스가 올라갔을 때의   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            </a:t>
            </a:r>
            <a:r>
              <a:rPr lang="ko-KR" altLang="en-US" sz="1600" dirty="0"/>
              <a:t>배경 색과 글자 색을 설정</a:t>
            </a:r>
            <a:endParaRPr lang="en-US" altLang="ko-KR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397432" y="2070278"/>
            <a:ext cx="511028" cy="46856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0533" y="1985358"/>
            <a:ext cx="3686899" cy="11069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00" y="3331847"/>
            <a:ext cx="1914525" cy="26003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64660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 응용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4470605" cy="543367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304351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표 응용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table {border-collapse: collapse;}</a:t>
            </a:r>
          </a:p>
          <a:p>
            <a:r>
              <a:rPr lang="en-US" altLang="ko-KR" sz="1200" dirty="0"/>
              <a:t>        td,th {text-align: left; padding: 5px; </a:t>
            </a:r>
          </a:p>
          <a:p>
            <a:r>
              <a:rPr lang="en-US" altLang="ko-KR" sz="1200" dirty="0"/>
              <a:t>               height: 15px; width: 100px;}</a:t>
            </a:r>
          </a:p>
          <a:p>
            <a:r>
              <a:rPr lang="en-US" altLang="ko-KR" sz="1200" dirty="0"/>
              <a:t>        thead, tfoot {background: </a:t>
            </a:r>
            <a:r>
              <a:rPr lang="en-US" altLang="ko-KR" sz="1200" dirty="0" err="1"/>
              <a:t>darkgray</a:t>
            </a:r>
            <a:r>
              <a:rPr lang="en-US" altLang="ko-KR" sz="1200" dirty="0"/>
              <a:t>; color: yellow;}</a:t>
            </a:r>
          </a:p>
          <a:p>
            <a:r>
              <a:rPr lang="en-US" altLang="ko-KR" sz="1200" dirty="0"/>
              <a:t>        tbody </a:t>
            </a:r>
            <a:r>
              <a:rPr lang="en-US" altLang="ko-KR" sz="1200" dirty="0" err="1"/>
              <a:t>tr:nth-child</a:t>
            </a:r>
            <a:r>
              <a:rPr lang="en-US" altLang="ko-KR" sz="1200" dirty="0"/>
              <a:t>(even) {background: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;}</a:t>
            </a:r>
          </a:p>
          <a:p>
            <a:r>
              <a:rPr lang="en-US" altLang="ko-KR" sz="1200" dirty="0"/>
              <a:t>        tbody tr:hover {background: pink;}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&lt;h3&gt;1</a:t>
            </a:r>
            <a:r>
              <a:rPr lang="ko-KR" altLang="en-US" sz="1200" dirty="0"/>
              <a:t>학기 성적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&lt;table&gt;</a:t>
            </a:r>
          </a:p>
          <a:p>
            <a:r>
              <a:rPr lang="en-US" altLang="ko-KR" sz="1200" dirty="0"/>
              <a:t>        &lt;thead&gt;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이름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&gt;HTML&lt;/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&gt;CSS&lt;/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&lt;/thead&gt;</a:t>
            </a:r>
          </a:p>
          <a:p>
            <a:r>
              <a:rPr lang="en-US" altLang="ko-KR" sz="1200" dirty="0"/>
              <a:t>        &lt;tfoot&gt;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합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&gt;310&lt;/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&gt;249&lt;/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&lt;/tfoot&gt;</a:t>
            </a:r>
          </a:p>
          <a:p>
            <a:r>
              <a:rPr lang="en-US" altLang="ko-KR" sz="1200" dirty="0"/>
              <a:t>        &lt;tbody&gt;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 err="1"/>
              <a:t>박샘이</a:t>
            </a:r>
            <a:r>
              <a:rPr lang="en-US" altLang="ko-KR" sz="1200" dirty="0"/>
              <a:t>&lt;/td&gt;&lt;td&gt;80&lt;/td&gt;&lt;td&gt;70&lt;/td&gt;&lt;/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홍길동</a:t>
            </a:r>
            <a:r>
              <a:rPr lang="en-US" altLang="ko-KR" sz="1200" dirty="0"/>
              <a:t>&lt;/td&gt;&lt;td&gt;95&lt;/td&gt;&lt;td&gt;99&lt;/td&gt;&lt;/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 err="1"/>
              <a:t>문재롱</a:t>
            </a:r>
            <a:r>
              <a:rPr lang="en-US" altLang="ko-KR" sz="1200" dirty="0"/>
              <a:t>&lt;/td&gt;&lt;td&gt;85&lt;/td&gt;&lt;td&gt;90&lt;/td&gt;&lt;/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김정은</a:t>
            </a:r>
            <a:r>
              <a:rPr lang="en-US" altLang="ko-KR" sz="1200" dirty="0"/>
              <a:t>&lt;/td&gt;&lt;td&gt;50&lt;/td&gt;&lt;td&gt;40&lt;/td&gt;&lt;/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&lt;/tbody&gt;</a:t>
            </a:r>
          </a:p>
          <a:p>
            <a:r>
              <a:rPr lang="en-US" altLang="ko-KR" sz="1200" dirty="0"/>
              <a:t>    &lt;/table&gt;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03113" y="882439"/>
            <a:ext cx="7033271" cy="21185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border-collapse: collapse : </a:t>
            </a:r>
            <a:r>
              <a:rPr lang="ko-KR" altLang="en-US" sz="1600" dirty="0"/>
              <a:t>테이블 선을 단선으로 하는 속성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td,th { } : </a:t>
            </a:r>
            <a:r>
              <a:rPr lang="ko-KR" altLang="en-US" sz="1600" dirty="0"/>
              <a:t>행과 열을 왼쪽 정렬</a:t>
            </a:r>
            <a:r>
              <a:rPr lang="en-US" altLang="ko-KR" sz="1600" dirty="0"/>
              <a:t>, </a:t>
            </a:r>
            <a:r>
              <a:rPr lang="ko-KR" altLang="en-US" sz="1600" dirty="0"/>
              <a:t>여백</a:t>
            </a:r>
            <a:r>
              <a:rPr lang="en-US" altLang="ko-KR" sz="1600" dirty="0"/>
              <a:t>, </a:t>
            </a:r>
            <a:r>
              <a:rPr lang="ko-KR" altLang="en-US" sz="1600" dirty="0"/>
              <a:t>높이와 폭을 설정</a:t>
            </a:r>
            <a:r>
              <a:rPr lang="en-US" altLang="ko-KR" sz="1600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thead, tfoot { } : </a:t>
            </a:r>
            <a:r>
              <a:rPr lang="ko-KR" altLang="en-US" sz="1600" dirty="0"/>
              <a:t>맨 위 행과 맨 아래 행의 배경 색과 글자 색을 설정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tbody tr:nth-child(even) { } : </a:t>
            </a:r>
            <a:r>
              <a:rPr lang="en-US" altLang="ko-KR" sz="1600" dirty="0"/>
              <a:t>table body</a:t>
            </a:r>
            <a:r>
              <a:rPr lang="ko-KR" altLang="en-US" sz="1600" dirty="0"/>
              <a:t>의 짝수 행의 배경 색을 설정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tbody tr:hover { } : </a:t>
            </a:r>
            <a:r>
              <a:rPr lang="en-US" altLang="ko-KR" sz="1600" dirty="0"/>
              <a:t>table body</a:t>
            </a:r>
            <a:r>
              <a:rPr lang="ko-KR" altLang="en-US" sz="1600" dirty="0"/>
              <a:t>에 마우스를 올리면 바뀌는 배경 색을 설정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172988" y="1941704"/>
            <a:ext cx="630125" cy="2817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49331" y="1662149"/>
            <a:ext cx="3523657" cy="11226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22" y="3174059"/>
            <a:ext cx="3254651" cy="306212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78232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폼에 스타일 주기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8"/>
            <a:ext cx="5679374" cy="551346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5763492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폼 스타일 주기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input[type=text] {color: red;}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input:hover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textarea:hover</a:t>
            </a:r>
            <a:r>
              <a:rPr lang="en-US" altLang="ko-KR" sz="1200" dirty="0"/>
              <a:t> {background: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;}</a:t>
            </a:r>
          </a:p>
          <a:p>
            <a:r>
              <a:rPr lang="en-US" altLang="ko-KR" sz="1200" dirty="0"/>
              <a:t>        input[type=text]:focus, input[type=email]:focus {font-size: 120%;}</a:t>
            </a:r>
          </a:p>
          <a:p>
            <a:r>
              <a:rPr lang="en-US" altLang="ko-KR" sz="1200" dirty="0"/>
              <a:t>        label {display: block; padding: 10px;}</a:t>
            </a:r>
          </a:p>
          <a:p>
            <a:r>
              <a:rPr lang="en-US" altLang="ko-KR" sz="1200" dirty="0"/>
              <a:t>        label span {float: left; width: 90px; text-align: right; padding: 10px;}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&lt;/head&gt;&lt;body&gt;</a:t>
            </a:r>
          </a:p>
          <a:p>
            <a:r>
              <a:rPr lang="en-US" altLang="ko-KR" sz="1200" dirty="0"/>
              <a:t>    &lt;h3&gt;CONTACT us&lt;/h3&gt;</a:t>
            </a:r>
          </a:p>
          <a:p>
            <a:r>
              <a:rPr lang="en-US" altLang="ko-KR" sz="1200" dirty="0"/>
              <a:t>    &lt;form&gt;</a:t>
            </a:r>
          </a:p>
          <a:p>
            <a:r>
              <a:rPr lang="en-US" altLang="ko-KR" sz="1200" dirty="0"/>
              <a:t>        &lt;label&gt;</a:t>
            </a:r>
          </a:p>
          <a:p>
            <a:r>
              <a:rPr lang="en-US" altLang="ko-KR" sz="1200" dirty="0"/>
              <a:t>            &lt;span&gt;name&lt;/span&gt;&lt;input type="text" placeholder="</a:t>
            </a:r>
            <a:r>
              <a:rPr lang="ko-KR" altLang="en-US" sz="1200" dirty="0"/>
              <a:t>현택이</a:t>
            </a:r>
            <a:r>
              <a:rPr lang="en-US" altLang="ko-KR" sz="1200" dirty="0"/>
              <a:t>"&gt;&lt;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&lt;/label&gt;</a:t>
            </a:r>
          </a:p>
          <a:p>
            <a:r>
              <a:rPr lang="en-US" altLang="ko-KR" sz="1200" dirty="0"/>
              <a:t>        &lt;label&gt;</a:t>
            </a:r>
          </a:p>
          <a:p>
            <a:r>
              <a:rPr lang="en-US" altLang="ko-KR" sz="1200" dirty="0"/>
              <a:t>            &lt;span&gt;email&lt;/span&gt;</a:t>
            </a:r>
          </a:p>
          <a:p>
            <a:r>
              <a:rPr lang="en-US" altLang="ko-KR" sz="1200" dirty="0"/>
              <a:t>            &lt;input type="email" placeholder="citadell@naver.com"&gt;&lt;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&lt;/label&gt;</a:t>
            </a:r>
          </a:p>
          <a:p>
            <a:r>
              <a:rPr lang="en-US" altLang="ko-KR" sz="1200" dirty="0"/>
              <a:t>        &lt;label&gt;</a:t>
            </a:r>
          </a:p>
          <a:p>
            <a:r>
              <a:rPr lang="en-US" altLang="ko-KR" sz="1200" dirty="0"/>
              <a:t>            &lt;span&gt;Comment&lt;/span&gt;&lt;textarea placeholder="</a:t>
            </a:r>
            <a:r>
              <a:rPr lang="ko-KR" altLang="en-US" sz="1200" dirty="0" err="1"/>
              <a:t>메세지를</a:t>
            </a:r>
            <a:r>
              <a:rPr lang="ko-KR" altLang="en-US" sz="1200" dirty="0"/>
              <a:t> 남겨주세요</a:t>
            </a:r>
            <a:r>
              <a:rPr lang="en-US" altLang="ko-KR" sz="1200" dirty="0"/>
              <a:t>"&gt;&lt;/textarea&gt;</a:t>
            </a:r>
          </a:p>
          <a:p>
            <a:r>
              <a:rPr lang="en-US" altLang="ko-KR" sz="1200" dirty="0"/>
              <a:t>        &lt;/label&gt;</a:t>
            </a:r>
          </a:p>
          <a:p>
            <a:r>
              <a:rPr lang="en-US" altLang="ko-KR" sz="1200" dirty="0"/>
              <a:t>        &lt;label&gt;</a:t>
            </a:r>
          </a:p>
          <a:p>
            <a:r>
              <a:rPr lang="en-US" altLang="ko-KR" sz="1200" dirty="0"/>
              <a:t>            &lt;span&gt;&lt;/span&gt;&lt;input type="submit" value="</a:t>
            </a:r>
            <a:r>
              <a:rPr lang="ko-KR" altLang="en-US" sz="1200" dirty="0"/>
              <a:t>숙제 제출</a:t>
            </a:r>
            <a:r>
              <a:rPr lang="en-US" altLang="ko-KR" sz="1200" dirty="0"/>
              <a:t>"&gt;&lt;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&lt;/label&gt;</a:t>
            </a:r>
          </a:p>
          <a:p>
            <a:r>
              <a:rPr lang="en-US" altLang="ko-KR" sz="1200" dirty="0"/>
              <a:t>    &lt;/form&gt;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5311833" y="1938600"/>
            <a:ext cx="610321" cy="36184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2075" y="1816133"/>
            <a:ext cx="4609758" cy="9686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CBB519-BF09-019C-2E7A-5154C564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119" y="3254513"/>
            <a:ext cx="3244272" cy="28525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EA89D4-8394-9F47-8162-83F28BD30372}"/>
              </a:ext>
            </a:extLst>
          </p:cNvPr>
          <p:cNvSpPr txBox="1"/>
          <p:nvPr/>
        </p:nvSpPr>
        <p:spPr>
          <a:xfrm>
            <a:off x="5922154" y="824833"/>
            <a:ext cx="5772203" cy="222753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Consolas" panose="020B0609020204030204" pitchFamily="49" charset="0"/>
              </a:rPr>
              <a:t>input[type=text] { } : </a:t>
            </a:r>
            <a:r>
              <a:rPr lang="en-US" altLang="ko-KR" sz="1200" dirty="0"/>
              <a:t>text</a:t>
            </a:r>
            <a:r>
              <a:rPr lang="ko-KR" altLang="en-US" sz="1200" dirty="0"/>
              <a:t>창에만 적용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Consolas" panose="020B0609020204030204" pitchFamily="49" charset="0"/>
              </a:rPr>
              <a:t>input:hover, textarea:hover { } :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/>
              <a:t>input</a:t>
            </a:r>
            <a:r>
              <a:rPr lang="ko-KR" altLang="en-US" sz="1200" dirty="0"/>
              <a:t>태그와 </a:t>
            </a:r>
            <a:r>
              <a:rPr lang="en-US" altLang="ko-KR" sz="1200" dirty="0"/>
              <a:t>textarea</a:t>
            </a:r>
            <a:r>
              <a:rPr lang="ko-KR" altLang="en-US" sz="1200" dirty="0"/>
              <a:t>태그에 마우스를 올릴 때 배경색 설정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Consolas" panose="020B0609020204030204" pitchFamily="49" charset="0"/>
              </a:rPr>
              <a:t>input[type=text]:focus, input[type=email]:focus { } : </a:t>
            </a:r>
            <a:r>
              <a:rPr lang="en-US" altLang="ko-KR" sz="1200" dirty="0"/>
              <a:t>text</a:t>
            </a:r>
            <a:r>
              <a:rPr lang="ko-KR" altLang="en-US" sz="1200" dirty="0"/>
              <a:t>창과 </a:t>
            </a:r>
            <a:r>
              <a:rPr lang="en-US" altLang="ko-KR" sz="1200" dirty="0"/>
              <a:t>email</a:t>
            </a:r>
            <a:r>
              <a:rPr lang="ko-KR" altLang="en-US" sz="1200" dirty="0"/>
              <a:t>창이 포커스</a:t>
            </a:r>
            <a:r>
              <a:rPr lang="en-US" altLang="ko-KR" sz="1200" dirty="0"/>
              <a:t>(</a:t>
            </a:r>
            <a:r>
              <a:rPr lang="ko-KR" altLang="en-US" sz="1200" dirty="0"/>
              <a:t>클릭</a:t>
            </a:r>
            <a:r>
              <a:rPr lang="en-US" altLang="ko-KR" sz="1200" dirty="0"/>
              <a:t>)</a:t>
            </a:r>
            <a:r>
              <a:rPr lang="ko-KR" altLang="en-US" sz="1200" dirty="0"/>
              <a:t> 받을 때의 글자 크기를 </a:t>
            </a:r>
            <a:r>
              <a:rPr lang="en-US" altLang="ko-KR" sz="1200" dirty="0"/>
              <a:t>120%</a:t>
            </a:r>
            <a:r>
              <a:rPr lang="ko-KR" altLang="en-US" sz="1200" dirty="0"/>
              <a:t>로 설정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Consolas" panose="020B0609020204030204" pitchFamily="49" charset="0"/>
              </a:rPr>
              <a:t>label { } : </a:t>
            </a:r>
            <a:r>
              <a:rPr lang="ko-KR" altLang="en-US" sz="1200" dirty="0"/>
              <a:t>새 라인</a:t>
            </a:r>
            <a:r>
              <a:rPr lang="en-US" altLang="ko-KR" sz="1200" dirty="0"/>
              <a:t>(</a:t>
            </a:r>
            <a:r>
              <a:rPr lang="ko-KR" altLang="en-US" sz="1200" dirty="0"/>
              <a:t>다음 줄</a:t>
            </a:r>
            <a:r>
              <a:rPr lang="en-US" altLang="ko-KR" sz="1200" dirty="0"/>
              <a:t>)</a:t>
            </a:r>
            <a:r>
              <a:rPr lang="ko-KR" altLang="en-US" sz="1200" dirty="0"/>
              <a:t>에서 시작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Consolas" panose="020B0609020204030204" pitchFamily="49" charset="0"/>
              </a:rPr>
              <a:t>label span { } : </a:t>
            </a:r>
            <a:r>
              <a:rPr lang="ko-KR" altLang="en-US" sz="1200" dirty="0"/>
              <a:t>내용을 왼쪽으로</a:t>
            </a:r>
            <a:r>
              <a:rPr lang="en-US" altLang="ko-KR" sz="1200" dirty="0"/>
              <a:t>, </a:t>
            </a:r>
            <a:r>
              <a:rPr lang="ko-KR" altLang="en-US" sz="1200" dirty="0"/>
              <a:t>글자는 우로 정렬</a:t>
            </a:r>
            <a:r>
              <a:rPr lang="en-US" altLang="ko-KR" sz="1200" dirty="0"/>
              <a:t>, </a:t>
            </a:r>
            <a:r>
              <a:rPr lang="ko-KR" altLang="en-US" sz="1200" dirty="0"/>
              <a:t>폭과 여백을 설정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8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FD0F37A0-FF5E-1E56-9D3E-42D849FC842A}"/>
              </a:ext>
            </a:extLst>
          </p:cNvPr>
          <p:cNvSpPr/>
          <p:nvPr/>
        </p:nvSpPr>
        <p:spPr>
          <a:xfrm>
            <a:off x="332508" y="2241297"/>
            <a:ext cx="4030946" cy="103129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1211239"/>
            <a:ext cx="10086839" cy="36942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z-index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응용 파트에서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#spadeA {z-index: 2; left: 10px; top: 20px;}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#spadeA:hover { left: 50px; top: 30px;}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#spade2 {z-index: -3; left: 10px; top: 20px;}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notokr"/>
              </a:rPr>
              <a:t>초기에 </a:t>
            </a:r>
            <a:r>
              <a:rPr lang="en-US" altLang="ko-KR" dirty="0">
                <a:latin typeface="notokr"/>
              </a:rPr>
              <a:t>spadeA:hover</a:t>
            </a:r>
            <a:r>
              <a:rPr lang="ko-KR" altLang="en-US" dirty="0">
                <a:latin typeface="notokr"/>
              </a:rPr>
              <a:t>와 </a:t>
            </a:r>
            <a:r>
              <a:rPr lang="en-US" altLang="ko-KR" dirty="0">
                <a:latin typeface="notokr"/>
              </a:rPr>
              <a:t>spade2</a:t>
            </a:r>
            <a:r>
              <a:rPr lang="ko-KR" altLang="en-US" dirty="0">
                <a:latin typeface="notokr"/>
              </a:rPr>
              <a:t> 로만 구성하여 원하는 결과를 얻지 못하였다</a:t>
            </a:r>
            <a:r>
              <a:rPr lang="en-US" altLang="ko-KR" dirty="0">
                <a:latin typeface="notokr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i="0" dirty="0">
                <a:effectLst/>
                <a:latin typeface="notokr"/>
              </a:rPr>
              <a:t>해결책으로 </a:t>
            </a:r>
            <a:r>
              <a:rPr lang="en-US" altLang="ko-KR" i="0" dirty="0">
                <a:effectLst/>
                <a:latin typeface="notokr"/>
              </a:rPr>
              <a:t>spadeA</a:t>
            </a:r>
            <a:r>
              <a:rPr lang="ko-KR" altLang="en-US" i="0" dirty="0">
                <a:effectLst/>
                <a:latin typeface="notokr"/>
              </a:rPr>
              <a:t>와 </a:t>
            </a:r>
            <a:r>
              <a:rPr lang="en-US" altLang="ko-KR" i="0" dirty="0">
                <a:effectLst/>
                <a:latin typeface="notokr"/>
              </a:rPr>
              <a:t>spadeA:hover</a:t>
            </a:r>
            <a:r>
              <a:rPr lang="ko-KR" altLang="en-US" dirty="0">
                <a:latin typeface="notokr"/>
              </a:rPr>
              <a:t>로 나누었고</a:t>
            </a:r>
            <a:r>
              <a:rPr lang="en-US" altLang="ko-KR" dirty="0">
                <a:latin typeface="notokr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notokr"/>
              </a:rPr>
              <a:t>spadeA</a:t>
            </a:r>
            <a:r>
              <a:rPr lang="ko-KR" altLang="en-US" dirty="0">
                <a:latin typeface="notokr"/>
              </a:rPr>
              <a:t>와 </a:t>
            </a:r>
            <a:r>
              <a:rPr lang="en-US" altLang="ko-KR" dirty="0">
                <a:latin typeface="notokr"/>
              </a:rPr>
              <a:t>spade2</a:t>
            </a:r>
            <a:r>
              <a:rPr lang="ko-KR" altLang="en-US" dirty="0">
                <a:latin typeface="notokr"/>
              </a:rPr>
              <a:t>의 </a:t>
            </a:r>
            <a:r>
              <a:rPr lang="en-US" altLang="ko-KR" dirty="0">
                <a:latin typeface="notokr"/>
              </a:rPr>
              <a:t>z-index</a:t>
            </a:r>
            <a:r>
              <a:rPr lang="ko-KR" altLang="en-US" dirty="0">
                <a:latin typeface="notokr"/>
              </a:rPr>
              <a:t>값을 서로 바꿔 출력 순서를 바꾸었더니 원하는 결과를 얻을 수 있었다</a:t>
            </a:r>
            <a:r>
              <a:rPr lang="en-US" altLang="ko-KR" dirty="0">
                <a:latin typeface="notokr"/>
              </a:rPr>
              <a:t>.</a:t>
            </a:r>
            <a:endParaRPr lang="en-US" altLang="ko-KR" i="0" dirty="0"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z-index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064924" cy="508051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3898670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div { position: absolute;}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{ position: absolute;}</a:t>
            </a:r>
          </a:p>
          <a:p>
            <a:r>
              <a:rPr lang="en-US" altLang="ko-KR" sz="1200" dirty="0"/>
              <a:t>        #spadeA {z-index: -3; left: 10px; top: 20px;}</a:t>
            </a:r>
          </a:p>
          <a:p>
            <a:r>
              <a:rPr lang="en-US" altLang="ko-KR" sz="1200" dirty="0"/>
              <a:t>        #spade2 {z-index: 2; left: 40px; top: 30px;}</a:t>
            </a:r>
          </a:p>
          <a:p>
            <a:r>
              <a:rPr lang="en-US" altLang="ko-KR" sz="1200" dirty="0"/>
              <a:t>        #spade3 {z-index: 3; left: 80px; top: 40px;}</a:t>
            </a:r>
          </a:p>
          <a:p>
            <a:r>
              <a:rPr lang="en-US" altLang="ko-KR" sz="1200" dirty="0"/>
              <a:t>        #spade7 {z-index: 7; left: 120px; top: 50px;}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&lt;div&gt;</a:t>
            </a:r>
          </a:p>
          <a:p>
            <a:r>
              <a:rPr lang="en-US" altLang="ko-KR" sz="1200" dirty="0"/>
              <a:t>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id="spadeA"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="../../media/spade-A.png"</a:t>
            </a:r>
          </a:p>
          <a:p>
            <a:r>
              <a:rPr lang="en-US" altLang="ko-KR" sz="1200" dirty="0"/>
              <a:t>             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A"&gt;</a:t>
            </a:r>
          </a:p>
          <a:p>
            <a:r>
              <a:rPr lang="en-US" altLang="ko-KR" sz="1200" dirty="0"/>
              <a:t>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id="spade2"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="../../media/spade-2.png"</a:t>
            </a:r>
          </a:p>
          <a:p>
            <a:r>
              <a:rPr lang="en-US" altLang="ko-KR" sz="1200" dirty="0"/>
              <a:t>             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2"&gt;</a:t>
            </a:r>
            <a:endParaRPr lang="ko-KR" altLang="en-US" sz="1200" dirty="0"/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id="spade3"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="../../media/spade-3.png"</a:t>
            </a:r>
          </a:p>
          <a:p>
            <a:r>
              <a:rPr lang="en-US" altLang="ko-KR" sz="1200" dirty="0"/>
              <a:t>             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3"&gt;</a:t>
            </a:r>
            <a:endParaRPr lang="ko-KR" altLang="en-US" sz="1200" dirty="0"/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id="spade7"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="../../media/spade-7.png"</a:t>
            </a:r>
          </a:p>
          <a:p>
            <a:r>
              <a:rPr lang="en-US" altLang="ko-KR" sz="1200" dirty="0"/>
              <a:t>             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7"&gt;</a:t>
            </a:r>
            <a:endParaRPr lang="ko-KR" altLang="en-US" sz="1200" dirty="0"/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634139" y="1183868"/>
            <a:ext cx="6699339" cy="13388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position : absolute; : </a:t>
            </a:r>
            <a:r>
              <a:rPr lang="ko-KR" altLang="en-US" dirty="0"/>
              <a:t>이미지를 절대위치로 지정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z-index : </a:t>
            </a:r>
            <a:r>
              <a:rPr lang="ko-KR" altLang="en-US" dirty="0"/>
              <a:t>이미지가 먼저 배치되는 순서를 나타냄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값이 작을 수록 먼저 표현되고</a:t>
            </a:r>
            <a:r>
              <a:rPr lang="en-US" altLang="ko-KR" sz="1400" dirty="0"/>
              <a:t>, </a:t>
            </a:r>
            <a:r>
              <a:rPr lang="ko-KR" altLang="en-US" sz="1400" dirty="0"/>
              <a:t>나중에 표현되는 값에 좌표가 겹치면 가려짐</a:t>
            </a:r>
            <a:r>
              <a:rPr lang="en-US" altLang="ko-KR" sz="1400" dirty="0"/>
              <a:t>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3815542" y="1853282"/>
            <a:ext cx="818597" cy="55671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35965" y="1686101"/>
            <a:ext cx="3279577" cy="1447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08" y="2823448"/>
            <a:ext cx="3124200" cy="32766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7739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z-index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응용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064924" cy="526517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3898670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div { position: absolute;}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{ position: absolute;}</a:t>
            </a:r>
          </a:p>
          <a:p>
            <a:r>
              <a:rPr lang="en-US" altLang="ko-KR" sz="1200" dirty="0"/>
              <a:t>        #spadeA {z-index: 2; left: 10px; top: 20px;}</a:t>
            </a:r>
          </a:p>
          <a:p>
            <a:r>
              <a:rPr lang="en-US" altLang="ko-KR" sz="1200" dirty="0"/>
              <a:t>        #spadeA:hover { left: 50px; top: 30px;}</a:t>
            </a:r>
          </a:p>
          <a:p>
            <a:r>
              <a:rPr lang="en-US" altLang="ko-KR" sz="1200" dirty="0"/>
              <a:t>        #spade2 {z-index: -3; left: 10px; top: 20px;}</a:t>
            </a:r>
          </a:p>
          <a:p>
            <a:r>
              <a:rPr lang="en-US" altLang="ko-KR" sz="1200" dirty="0"/>
              <a:t>        #spade3 {z-index: 3; left: 80px; top: 40px;}</a:t>
            </a:r>
          </a:p>
          <a:p>
            <a:r>
              <a:rPr lang="en-US" altLang="ko-KR" sz="1200" dirty="0"/>
              <a:t>        #spade7 {z-index: 7; left: 120px; top: 50px;}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&lt;div&gt;</a:t>
            </a:r>
          </a:p>
          <a:p>
            <a:r>
              <a:rPr lang="en-US" altLang="ko-KR" sz="1200" dirty="0"/>
              <a:t>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id="spadeA"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="../media/spade-A.png"</a:t>
            </a:r>
          </a:p>
          <a:p>
            <a:r>
              <a:rPr lang="en-US" altLang="ko-KR" sz="1200" dirty="0"/>
              <a:t>             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A"&gt;</a:t>
            </a:r>
          </a:p>
          <a:p>
            <a:r>
              <a:rPr lang="en-US" altLang="ko-KR" sz="1200" dirty="0"/>
              <a:t>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id="spade2"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="../media/spade-2.png"</a:t>
            </a:r>
          </a:p>
          <a:p>
            <a:r>
              <a:rPr lang="en-US" altLang="ko-KR" sz="1200" dirty="0"/>
              <a:t>             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2"&gt;</a:t>
            </a:r>
            <a:endParaRPr lang="ko-KR" altLang="en-US" sz="1200" dirty="0"/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id="spade3"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="../media/spade-3.png"</a:t>
            </a:r>
          </a:p>
          <a:p>
            <a:r>
              <a:rPr lang="en-US" altLang="ko-KR" sz="1200" dirty="0"/>
              <a:t>             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3"&gt;</a:t>
            </a:r>
            <a:endParaRPr lang="ko-KR" altLang="en-US" sz="1200" dirty="0"/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id="spade7"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="../media/spade-7.png"</a:t>
            </a:r>
          </a:p>
          <a:p>
            <a:r>
              <a:rPr lang="en-US" altLang="ko-KR" sz="1200" dirty="0"/>
              <a:t>             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7"&gt;</a:t>
            </a:r>
            <a:endParaRPr lang="ko-KR" altLang="en-US" sz="1200" dirty="0"/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641268" y="1717844"/>
            <a:ext cx="6479976" cy="156966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spade2</a:t>
            </a:r>
            <a:r>
              <a:rPr lang="ko-KR" altLang="en-US" sz="1600" dirty="0"/>
              <a:t>와 </a:t>
            </a:r>
            <a:r>
              <a:rPr lang="en-US" altLang="ko-KR" sz="1600" dirty="0"/>
              <a:t>spadeA</a:t>
            </a:r>
            <a:r>
              <a:rPr lang="ko-KR" altLang="en-US" sz="1600" dirty="0"/>
              <a:t>의 좌표는 같고</a:t>
            </a:r>
            <a:r>
              <a:rPr lang="en-US" altLang="ko-KR" sz="1600" dirty="0"/>
              <a:t>, z-index</a:t>
            </a:r>
            <a:r>
              <a:rPr lang="ko-KR" altLang="en-US" sz="1600" dirty="0"/>
              <a:t>값은 </a:t>
            </a:r>
            <a:r>
              <a:rPr lang="en-US" altLang="ko-KR" sz="1600" dirty="0"/>
              <a:t>spade A</a:t>
            </a:r>
            <a:r>
              <a:rPr lang="ko-KR" altLang="en-US" sz="1600" dirty="0"/>
              <a:t>가 더 큼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</a:t>
            </a:r>
            <a:r>
              <a:rPr lang="ko-KR" altLang="en-US" sz="1600" dirty="0"/>
              <a:t>때문에 </a:t>
            </a:r>
            <a:r>
              <a:rPr lang="en-US" altLang="ko-KR" sz="1600" dirty="0"/>
              <a:t>spade2</a:t>
            </a:r>
            <a:r>
              <a:rPr lang="ko-KR" altLang="en-US" sz="1600" dirty="0"/>
              <a:t>는</a:t>
            </a:r>
            <a:r>
              <a:rPr lang="en-US" altLang="ko-KR" sz="1600" dirty="0"/>
              <a:t> spadeA</a:t>
            </a:r>
            <a:r>
              <a:rPr lang="ko-KR" altLang="en-US" sz="1600" dirty="0"/>
              <a:t>그림 아래에 가려져 있음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spadeA</a:t>
            </a:r>
            <a:r>
              <a:rPr lang="ko-KR" altLang="en-US" sz="1600" dirty="0"/>
              <a:t>에 </a:t>
            </a:r>
            <a:r>
              <a:rPr lang="en-US" altLang="ko-KR" sz="1600" dirty="0"/>
              <a:t>hover </a:t>
            </a:r>
            <a:r>
              <a:rPr lang="ko-KR" altLang="en-US" sz="1600" dirty="0"/>
              <a:t>기능을 사용하여 마우스를 올리면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spadeA</a:t>
            </a:r>
            <a:r>
              <a:rPr lang="ko-KR" altLang="en-US" sz="1600" dirty="0"/>
              <a:t>그림은 다른 좌표로 이동하고</a:t>
            </a:r>
            <a:r>
              <a:rPr lang="en-US" altLang="ko-KR" sz="1600" dirty="0"/>
              <a:t>,</a:t>
            </a:r>
            <a:r>
              <a:rPr lang="ko-KR" altLang="en-US" sz="1600" dirty="0"/>
              <a:t> 그 자리에 </a:t>
            </a:r>
            <a:r>
              <a:rPr lang="en-US" altLang="ko-KR" sz="1600" dirty="0"/>
              <a:t>spade2</a:t>
            </a:r>
            <a:r>
              <a:rPr lang="ko-KR" altLang="en-US" sz="1600" dirty="0"/>
              <a:t>가 나타남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3690852" y="2502674"/>
            <a:ext cx="950416" cy="308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6582" y="2218447"/>
            <a:ext cx="2984270" cy="5746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40" y="3600649"/>
            <a:ext cx="1545027" cy="208081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760" y="3600648"/>
            <a:ext cx="1545027" cy="208081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7566767" y="4596511"/>
            <a:ext cx="674993" cy="41748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1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visibility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1284012"/>
            <a:ext cx="11346873" cy="422423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visibility </a:t>
            </a:r>
            <a:r>
              <a:rPr lang="ko-KR" altLang="en-US" sz="2400" dirty="0"/>
              <a:t>속성은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요소가 웹 페이지에 표현될지 안될 지만을 결정한다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따라서 나타나지 않더라도 레이아웃과 코드 내에서 여전히 존재한다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6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visible     :</a:t>
            </a:r>
            <a:r>
              <a:rPr lang="en-US" altLang="ko-KR" sz="2000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요소를 웹 페이지에 나타낸다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hidden    :</a:t>
            </a:r>
            <a:r>
              <a:rPr lang="en-US" altLang="ko-KR" dirty="0"/>
              <a:t> html </a:t>
            </a:r>
            <a:r>
              <a:rPr lang="ko-KR" altLang="en-US" dirty="0"/>
              <a:t>요소를 웹 페이지에 나타내지 않는다</a:t>
            </a:r>
            <a:r>
              <a:rPr lang="en-US" altLang="ko-KR" dirty="0"/>
              <a:t>.</a:t>
            </a:r>
            <a:r>
              <a:rPr lang="ko-KR" altLang="en-US" dirty="0"/>
              <a:t> 하지만 웹 페이지의 레이아웃에는 존재한다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collapse  : </a:t>
            </a:r>
            <a:r>
              <a:rPr lang="ko-KR" altLang="en-US" dirty="0"/>
              <a:t>동적인 테이블에서만 사용할 수 있으며</a:t>
            </a:r>
            <a:r>
              <a:rPr lang="en-US" altLang="ko-KR" dirty="0"/>
              <a:t>, </a:t>
            </a:r>
            <a:r>
              <a:rPr lang="ko-KR" altLang="en-US" dirty="0"/>
              <a:t>테이블의 테두리를 한 줄만 보여준다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sz="500" dirty="0"/>
              <a:t>  </a:t>
            </a:r>
            <a:br>
              <a:rPr lang="ko-KR" altLang="en-US" dirty="0"/>
            </a:br>
            <a:r>
              <a:rPr lang="ko-KR" altLang="en-US" sz="2400" dirty="0"/>
              <a:t>요소를 숨기는 방법 </a:t>
            </a:r>
            <a:r>
              <a:rPr lang="en-US" altLang="ko-KR" sz="2400" dirty="0"/>
              <a:t>2</a:t>
            </a:r>
            <a:r>
              <a:rPr lang="ko-KR" altLang="en-US" sz="2400" dirty="0"/>
              <a:t>가지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p.none</a:t>
            </a:r>
            <a:r>
              <a:rPr lang="en-US" altLang="ko-KR" dirty="0"/>
              <a:t>{display: none;}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p.hidden</a:t>
            </a:r>
            <a:r>
              <a:rPr lang="en-US" altLang="ko-KR" dirty="0"/>
              <a:t>{visibility: hidden;}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83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visibility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087388" cy="393944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921135" cy="37548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&lt;title&gt;visibility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span:hover</a:t>
            </a:r>
            <a:r>
              <a:rPr lang="en-US" altLang="ko-KR" sz="1400" dirty="0"/>
              <a:t> {visibility: hidden;}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&lt;h1&gt;</a:t>
            </a:r>
            <a:r>
              <a:rPr lang="ko-KR" altLang="en-US" sz="1400" dirty="0"/>
              <a:t>다음 빈 곳에 숨은 단어</a:t>
            </a:r>
            <a:r>
              <a:rPr lang="en-US" altLang="ko-KR" sz="1400" dirty="0"/>
              <a:t>?&lt;/h1&gt;</a:t>
            </a:r>
          </a:p>
          <a:p>
            <a:r>
              <a:rPr lang="en-US" altLang="ko-KR" sz="1400" dirty="0"/>
              <a:t>    &lt;ul&gt;</a:t>
            </a:r>
          </a:p>
          <a:p>
            <a:r>
              <a:rPr lang="en-US" altLang="ko-KR" sz="1400" dirty="0"/>
              <a:t>        &lt;li&gt;I (&lt;span&gt;love&lt;/span&gt;) you.&lt;/li&gt;</a:t>
            </a:r>
          </a:p>
          <a:p>
            <a:r>
              <a:rPr lang="en-US" altLang="ko-KR" sz="1400" dirty="0"/>
              <a:t>        &lt;li&gt;CSS is cascading(&lt;span&gt;Style&lt;/span&gt;) sheet.&lt;/li&gt;</a:t>
            </a:r>
          </a:p>
          <a:p>
            <a:r>
              <a:rPr lang="en-US" altLang="ko-KR" sz="1400" dirty="0"/>
              <a:t>        &lt;li&gt;</a:t>
            </a:r>
            <a:r>
              <a:rPr lang="ko-KR" altLang="en-US" sz="1400" dirty="0"/>
              <a:t>응답하라 </a:t>
            </a:r>
            <a:r>
              <a:rPr lang="en-US" altLang="ko-KR" sz="1400" dirty="0"/>
              <a:t>(&lt;span&gt;1988&lt;/span&gt;).&lt;/li&gt;</a:t>
            </a:r>
          </a:p>
          <a:p>
            <a:r>
              <a:rPr lang="en-US" altLang="ko-KR" sz="1400" dirty="0"/>
              <a:t>    &lt;/ul&gt;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82039" y="1259126"/>
            <a:ext cx="3878091" cy="5847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600" dirty="0"/>
              <a:t>hover</a:t>
            </a:r>
            <a:r>
              <a:rPr lang="ko-KR" altLang="en-US" sz="1600" dirty="0"/>
              <a:t>기능을 활용하여</a:t>
            </a:r>
            <a:r>
              <a:rPr lang="en-US" altLang="ko-KR" sz="1600" dirty="0"/>
              <a:t>, span</a:t>
            </a:r>
            <a:r>
              <a:rPr lang="ko-KR" altLang="en-US" sz="1600" dirty="0"/>
              <a:t>태그에 있는 글자들에 마우스를 올리면 글자들을 숨김</a:t>
            </a:r>
            <a:endParaRPr lang="en-US" altLang="ko-KR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3192087" y="1551514"/>
            <a:ext cx="2289952" cy="55091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60904" y="1769228"/>
            <a:ext cx="2631183" cy="66640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039" y="2102429"/>
            <a:ext cx="3543300" cy="22669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98" y="4112204"/>
            <a:ext cx="2333625" cy="2571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698" y="3553496"/>
            <a:ext cx="1247775" cy="26452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698" y="3850811"/>
            <a:ext cx="1466850" cy="2286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9" name="오른쪽 화살표 18"/>
          <p:cNvSpPr/>
          <p:nvPr/>
        </p:nvSpPr>
        <p:spPr>
          <a:xfrm>
            <a:off x="9025339" y="3767416"/>
            <a:ext cx="531360" cy="41748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7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visibility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156154" cy="397251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989900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&lt;title&gt;visibility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li:hover</a:t>
            </a:r>
            <a:r>
              <a:rPr lang="en-US" altLang="ko-KR" sz="1400" dirty="0"/>
              <a:t> {visibility: hidden;}</a:t>
            </a:r>
          </a:p>
          <a:p>
            <a:r>
              <a:rPr lang="en-US" altLang="ko-KR" sz="1400" dirty="0"/>
              <a:t>        span {visibility: visible;}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&lt;h1&gt;</a:t>
            </a:r>
            <a:r>
              <a:rPr lang="ko-KR" altLang="en-US" sz="1400" dirty="0"/>
              <a:t>다음 빈 곳에 숨은 단어</a:t>
            </a:r>
            <a:r>
              <a:rPr lang="en-US" altLang="ko-KR" sz="1400" dirty="0"/>
              <a:t>?&lt;/h1&gt;</a:t>
            </a:r>
          </a:p>
          <a:p>
            <a:r>
              <a:rPr lang="en-US" altLang="ko-KR" sz="1400" dirty="0"/>
              <a:t>    &lt;ul&gt;</a:t>
            </a:r>
          </a:p>
          <a:p>
            <a:r>
              <a:rPr lang="en-US" altLang="ko-KR" sz="1400" dirty="0"/>
              <a:t>        &lt;li&gt;I (&lt;span&gt;love&lt;/span&gt;) you.&lt;/li&gt;</a:t>
            </a:r>
          </a:p>
          <a:p>
            <a:r>
              <a:rPr lang="en-US" altLang="ko-KR" sz="1400" dirty="0"/>
              <a:t>        &lt;li&gt;CSS is cascading(&lt;span&gt;Style&lt;/span&gt;) sheet.&lt;/li&gt;</a:t>
            </a:r>
          </a:p>
          <a:p>
            <a:r>
              <a:rPr lang="en-US" altLang="ko-KR" sz="1400" dirty="0"/>
              <a:t>        &lt;li&gt;</a:t>
            </a:r>
            <a:r>
              <a:rPr lang="ko-KR" altLang="en-US" sz="1400" dirty="0"/>
              <a:t>응답하라 </a:t>
            </a:r>
            <a:r>
              <a:rPr lang="en-US" altLang="ko-KR" sz="1400" dirty="0"/>
              <a:t>(&lt;span&gt;1988&lt;/span&gt;).&lt;/li&gt;</a:t>
            </a:r>
          </a:p>
          <a:p>
            <a:r>
              <a:rPr lang="en-US" altLang="ko-KR" sz="1400" dirty="0"/>
              <a:t>    &lt;/ul&gt;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11316" y="1416251"/>
            <a:ext cx="5083438" cy="12003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li</a:t>
            </a:r>
            <a:r>
              <a:rPr lang="ko-KR" altLang="en-US" sz="1600" dirty="0"/>
              <a:t>태그에 </a:t>
            </a:r>
            <a:r>
              <a:rPr lang="en-US" altLang="ko-KR" sz="1600" dirty="0"/>
              <a:t>hover</a:t>
            </a:r>
            <a:r>
              <a:rPr lang="ko-KR" altLang="en-US" sz="1600" dirty="0"/>
              <a:t>기능을 사용하여 마우스를 올렸을 때 </a:t>
            </a:r>
            <a:r>
              <a:rPr lang="en-US" altLang="ko-KR" sz="1600" dirty="0"/>
              <a:t>li</a:t>
            </a:r>
            <a:r>
              <a:rPr lang="ko-KR" altLang="en-US" sz="1600" dirty="0"/>
              <a:t>태그에 있는 글자들을 숨김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span</a:t>
            </a:r>
            <a:r>
              <a:rPr lang="ko-KR" altLang="en-US" sz="1600" dirty="0"/>
              <a:t>태그에 있는 글자들은 항상 보이도록 설정함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2859578" y="2016416"/>
            <a:ext cx="3151738" cy="18453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72529" y="1785324"/>
            <a:ext cx="2287049" cy="8312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842" y="2916960"/>
            <a:ext cx="2258911" cy="147998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16" y="2918007"/>
            <a:ext cx="2308970" cy="147894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8336653" y="3448212"/>
            <a:ext cx="499189" cy="41748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1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 변화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1096629"/>
            <a:ext cx="10086839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CSS3</a:t>
            </a:r>
            <a:r>
              <a:rPr lang="ko-KR" altLang="en-US" sz="2400" dirty="0"/>
              <a:t>로만 </a:t>
            </a:r>
            <a:r>
              <a:rPr lang="en-US" altLang="ko-KR" sz="2400" dirty="0"/>
              <a:t>HTML</a:t>
            </a:r>
            <a:r>
              <a:rPr lang="ko-KR" altLang="en-US" sz="2400" dirty="0"/>
              <a:t>태그 모양의 동적 변화 가능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애니메이션</a:t>
            </a:r>
            <a:r>
              <a:rPr lang="en-US" altLang="ko-KR" sz="2000" b="1" dirty="0"/>
              <a:t>(animation)</a:t>
            </a:r>
            <a:endParaRPr lang="ko-KR" altLang="en-US" sz="20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5</a:t>
            </a:r>
            <a:r>
              <a:rPr lang="ko-KR" altLang="en-US" sz="1600" dirty="0"/>
              <a:t>초를 주기로 </a:t>
            </a:r>
            <a:r>
              <a:rPr lang="en-US" altLang="ko-KR" sz="1600" dirty="0"/>
              <a:t>&lt;span&gt;</a:t>
            </a:r>
            <a:r>
              <a:rPr lang="ko-KR" altLang="en-US" sz="1600" dirty="0"/>
              <a:t>태그의 글자 색을 파란색 </a:t>
            </a:r>
            <a:r>
              <a:rPr lang="en-US" altLang="ko-KR" sz="1600" dirty="0"/>
              <a:t>,</a:t>
            </a:r>
            <a:r>
              <a:rPr lang="ko-KR" altLang="en-US" sz="1600" dirty="0"/>
              <a:t>초록색</a:t>
            </a:r>
            <a:r>
              <a:rPr lang="en-US" altLang="ko-KR" sz="1600" dirty="0"/>
              <a:t>, </a:t>
            </a:r>
            <a:r>
              <a:rPr lang="ko-KR" altLang="en-US" sz="1600" dirty="0"/>
              <a:t>빨간색으로 바꾸는 애니메이션 무한 반복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전환</a:t>
            </a:r>
            <a:r>
              <a:rPr lang="en-US" altLang="ko-KR" sz="2000" b="1" dirty="0"/>
              <a:t>(transition)</a:t>
            </a:r>
            <a:endParaRPr lang="ko-KR" altLang="en-US" sz="20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HTML</a:t>
            </a:r>
            <a:r>
              <a:rPr lang="ko-KR" altLang="en-US" sz="1600" dirty="0"/>
              <a:t>태그에 적용된 </a:t>
            </a:r>
            <a:r>
              <a:rPr lang="en-US" altLang="ko-KR" sz="1600" dirty="0"/>
              <a:t>CSS3</a:t>
            </a:r>
            <a:r>
              <a:rPr lang="ko-KR" altLang="en-US" sz="1600" dirty="0"/>
              <a:t>속성 값의 변화를 서서히 진행시켜 애니메이션 효과 생성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</a:t>
            </a:r>
            <a:r>
              <a:rPr lang="en-US" altLang="ko-KR" sz="1600" dirty="0"/>
              <a:t>(1) transition </a:t>
            </a:r>
            <a:r>
              <a:rPr lang="ko-KR" altLang="en-US" sz="1600" dirty="0"/>
              <a:t>속성을 사용하여 정해진 시간 동안 요소의 속성값을 부드럽게 변화시킬 수 있음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</a:t>
            </a:r>
            <a:r>
              <a:rPr lang="en-US" altLang="ko-KR" sz="1600" dirty="0"/>
              <a:t>(2) </a:t>
            </a:r>
            <a:r>
              <a:rPr lang="ko-KR" altLang="en-US" sz="1600" dirty="0"/>
              <a:t>해당 요소에 추가할 </a:t>
            </a:r>
            <a:r>
              <a:rPr lang="en-US" altLang="ko-KR" sz="1600" dirty="0"/>
              <a:t>CSS</a:t>
            </a:r>
            <a:r>
              <a:rPr lang="ko-KR" altLang="en-US" sz="1600" dirty="0"/>
              <a:t>스타일 전환</a:t>
            </a:r>
            <a:r>
              <a:rPr lang="en-US" altLang="ko-KR" sz="1600" dirty="0"/>
              <a:t>(transition) </a:t>
            </a:r>
            <a:r>
              <a:rPr lang="ko-KR" altLang="en-US" sz="1600" dirty="0"/>
              <a:t>효과를 설정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(3) </a:t>
            </a:r>
            <a:r>
              <a:rPr lang="ko-KR" altLang="en-US" sz="1600" dirty="0"/>
              <a:t>추가할 전환 효과가 지속될 시간을 설정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</a:t>
            </a:r>
            <a:r>
              <a:rPr lang="en-US" altLang="ko-KR" sz="1600" dirty="0"/>
              <a:t>(4) </a:t>
            </a:r>
            <a:r>
              <a:rPr lang="ko-KR" altLang="en-US" sz="1600" dirty="0"/>
              <a:t>해당 요소의 여러 속성을 동시에 변경할 수도 있음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변환</a:t>
            </a:r>
            <a:r>
              <a:rPr lang="en-US" altLang="ko-KR" b="1" dirty="0"/>
              <a:t>(transform)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    </a:t>
            </a:r>
            <a:r>
              <a:rPr lang="ko-KR" altLang="en-US" sz="1600" dirty="0"/>
              <a:t>텍스트나 이미지를 회전</a:t>
            </a:r>
            <a:r>
              <a:rPr lang="en-US" altLang="ko-KR" sz="1600" dirty="0"/>
              <a:t>, </a:t>
            </a:r>
            <a:r>
              <a:rPr lang="ko-KR" altLang="en-US" sz="1600" dirty="0"/>
              <a:t>확대 다양한 기하학적인 모양으로 출력</a:t>
            </a:r>
          </a:p>
        </p:txBody>
      </p:sp>
    </p:spTree>
    <p:extLst>
      <p:ext uri="{BB962C8B-B14F-4D97-AF65-F5344CB8AC3E}">
        <p14:creationId xmlns:p14="http://schemas.microsoft.com/office/powerpoint/2010/main" val="284653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5" y="99687"/>
            <a:ext cx="1044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 변화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(animation)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214552" cy="504973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048299" cy="504753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애니메이션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@</a:t>
            </a:r>
            <a:r>
              <a:rPr lang="en-US" altLang="ko-KR" sz="1400" dirty="0" err="1"/>
              <a:t>keyframes</a:t>
            </a:r>
            <a:r>
              <a:rPr lang="en-US" altLang="ko-KR" sz="1400" dirty="0"/>
              <a:t> bomb {from {font-size: 500%;} </a:t>
            </a:r>
          </a:p>
          <a:p>
            <a:r>
              <a:rPr lang="en-US" altLang="ko-KR" sz="1400" dirty="0"/>
              <a:t>                         to {font-size: 100%;}}</a:t>
            </a:r>
          </a:p>
          <a:p>
            <a:r>
              <a:rPr lang="en-US" altLang="ko-KR" sz="1400" dirty="0"/>
              <a:t>        h3 {</a:t>
            </a:r>
          </a:p>
          <a:p>
            <a:r>
              <a:rPr lang="en-US" altLang="ko-KR" sz="1400" dirty="0"/>
              <a:t>            animation: bomb; </a:t>
            </a:r>
          </a:p>
          <a:p>
            <a:r>
              <a:rPr lang="en-US" altLang="ko-KR" sz="1400" dirty="0"/>
              <a:t>            animation-duration: 1s; </a:t>
            </a:r>
          </a:p>
          <a:p>
            <a:r>
              <a:rPr lang="en-US" altLang="ko-KR" sz="1400" dirty="0"/>
              <a:t>            animation-iteration-count: infinite;</a:t>
            </a:r>
          </a:p>
          <a:p>
            <a:r>
              <a:rPr lang="en-US" altLang="ko-KR" sz="1400" dirty="0"/>
              <a:t>            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꽝</a:t>
            </a:r>
            <a:r>
              <a:rPr lang="en-US" altLang="ko-KR" sz="1400" dirty="0"/>
              <a:t>!&lt;/h3&gt;&lt;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&lt;p&gt;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꽝</a:t>
            </a:r>
            <a:r>
              <a:rPr lang="en-US" altLang="ko-KR" sz="1400" dirty="0"/>
              <a:t>! </a:t>
            </a:r>
            <a:r>
              <a:rPr lang="ko-KR" altLang="en-US" sz="1400" dirty="0"/>
              <a:t>글자가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초동안</a:t>
            </a:r>
            <a:r>
              <a:rPr lang="ko-KR" altLang="en-US" sz="1400" dirty="0"/>
              <a:t> </a:t>
            </a:r>
            <a:r>
              <a:rPr lang="en-US" altLang="ko-KR" sz="1400" dirty="0"/>
              <a:t>500%</a:t>
            </a:r>
            <a:r>
              <a:rPr lang="ko-KR" altLang="en-US" sz="1400" dirty="0"/>
              <a:t>에서 시작하여</a:t>
            </a:r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100%</a:t>
            </a:r>
            <a:r>
              <a:rPr lang="ko-KR" altLang="en-US" sz="1400" dirty="0"/>
              <a:t>로 바뀌는 애니메이션입니다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세 번 반복합니다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41813" y="1237407"/>
            <a:ext cx="6593730" cy="20261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@keyframes</a:t>
            </a:r>
            <a:r>
              <a:rPr lang="ko-KR" altLang="en-US" sz="1600" dirty="0"/>
              <a:t>의 이름 </a:t>
            </a:r>
            <a:r>
              <a:rPr lang="en-US" altLang="ko-KR" sz="1600" dirty="0"/>
              <a:t>bomb</a:t>
            </a:r>
            <a:r>
              <a:rPr lang="ko-KR" altLang="en-US" sz="1600" dirty="0"/>
              <a:t>를 사용해 애니메이션 동작사용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애니메이션 효과를 사용하기 위해서 우선 정의 해야함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from : </a:t>
            </a:r>
            <a:r>
              <a:rPr lang="ko-KR" altLang="en-US" sz="1600" dirty="0"/>
              <a:t>시작 상태</a:t>
            </a:r>
            <a:r>
              <a:rPr lang="en-US" altLang="ko-KR" sz="1600" dirty="0"/>
              <a:t>, to : </a:t>
            </a:r>
            <a:r>
              <a:rPr lang="ko-KR" altLang="en-US" sz="1600" dirty="0"/>
              <a:t>종료 상태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animation-duration: 1s; : </a:t>
            </a:r>
            <a:r>
              <a:rPr lang="en-US" altLang="ko-KR" sz="1600" dirty="0"/>
              <a:t>1</a:t>
            </a:r>
            <a:r>
              <a:rPr lang="ko-KR" altLang="en-US" sz="1600" dirty="0"/>
              <a:t>회 애니메이션 실행 시간 </a:t>
            </a:r>
            <a:r>
              <a:rPr lang="en-US" altLang="ko-KR" sz="1600" dirty="0"/>
              <a:t>1</a:t>
            </a:r>
            <a:r>
              <a:rPr lang="ko-KR" altLang="en-US" sz="1600" dirty="0"/>
              <a:t>초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animation-</a:t>
            </a:r>
            <a:r>
              <a:rPr lang="en-US" altLang="ko-KR" b="1" dirty="0" err="1"/>
              <a:t>interation</a:t>
            </a:r>
            <a:r>
              <a:rPr lang="en-US" altLang="ko-KR" b="1" dirty="0"/>
              <a:t>-count: infinite : </a:t>
            </a:r>
            <a:r>
              <a:rPr lang="ko-KR" altLang="en-US" sz="1600" dirty="0"/>
              <a:t>애니메이션 반복횟수 무한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297680" y="2250505"/>
            <a:ext cx="544133" cy="5162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56457" y="2000514"/>
            <a:ext cx="3541223" cy="15323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6" y="3497917"/>
            <a:ext cx="3350784" cy="171625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04117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 변화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(animation2)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901201" cy="323165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734947" cy="32294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&lt;title&gt;animation&lt;/title&gt;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@</a:t>
            </a:r>
            <a:r>
              <a:rPr lang="en-US" altLang="ko-KR" sz="1200" dirty="0" err="1"/>
              <a:t>keyframes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imagerotation</a:t>
            </a:r>
            <a:r>
              <a:rPr lang="en-US" altLang="ko-KR" sz="1200" dirty="0"/>
              <a:t> {0% {transform: rotate(0deg);} </a:t>
            </a:r>
          </a:p>
          <a:p>
            <a:r>
              <a:rPr lang="en-US" altLang="ko-KR" sz="1200" dirty="0"/>
              <a:t>                                  100% {transform: rotate(360deg);}}</a:t>
            </a:r>
          </a:p>
          <a:p>
            <a:r>
              <a:rPr lang="en-US" altLang="ko-KR" sz="1200" dirty="0"/>
              <a:t>        #</a:t>
            </a:r>
            <a:r>
              <a:rPr lang="en-US" altLang="ko-KR" sz="1200" dirty="0" err="1"/>
              <a:t>tran</a:t>
            </a:r>
            <a:r>
              <a:rPr lang="en-US" altLang="ko-KR" sz="1200" dirty="0"/>
              <a:t> {animation-name: </a:t>
            </a:r>
            <a:r>
              <a:rPr lang="en-US" altLang="ko-KR" sz="1200" dirty="0" err="1"/>
              <a:t>imagerotation</a:t>
            </a:r>
            <a:r>
              <a:rPr lang="en-US" altLang="ko-KR" sz="1200" dirty="0"/>
              <a:t>; animation-duration: 1s; </a:t>
            </a:r>
          </a:p>
          <a:p>
            <a:r>
              <a:rPr lang="en-US" altLang="ko-KR" sz="1200" dirty="0"/>
              <a:t>               animation-iteration-count: infinite; 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어지러워요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</a:t>
            </a:r>
            <a:r>
              <a:rPr lang="en-US" altLang="ko-KR" sz="1200" dirty="0" err="1"/>
              <a:t>tran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="../media/spongebob.png" </a:t>
            </a:r>
          </a:p>
          <a:p>
            <a:r>
              <a:rPr lang="en-US" altLang="ko-KR" sz="1200" dirty="0"/>
              <a:t>         width="100" height="100" alt="animation"&gt;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46061" y="997257"/>
            <a:ext cx="6629870" cy="24416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@keyframes</a:t>
            </a:r>
            <a:r>
              <a:rPr lang="ko-KR" altLang="en-US" sz="1600" dirty="0"/>
              <a:t>을 활용해 애니메이션 객체 생성 </a:t>
            </a:r>
            <a:r>
              <a:rPr lang="en-US" altLang="ko-KR" sz="1600" dirty="0"/>
              <a:t>0%</a:t>
            </a:r>
            <a:r>
              <a:rPr lang="ko-KR" altLang="en-US" sz="1600" dirty="0"/>
              <a:t>는 초기상태</a:t>
            </a:r>
            <a:r>
              <a:rPr lang="en-US" altLang="ko-KR" sz="1600" dirty="0"/>
              <a:t>, 100%</a:t>
            </a:r>
            <a:r>
              <a:rPr lang="ko-KR" altLang="en-US" sz="1600" dirty="0"/>
              <a:t>는 종료상태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animation-name : </a:t>
            </a:r>
            <a:r>
              <a:rPr lang="en-US" altLang="ko-KR" b="1" dirty="0" err="1"/>
              <a:t>imagerotation</a:t>
            </a:r>
            <a:r>
              <a:rPr lang="en-US" altLang="ko-KR" b="1" dirty="0"/>
              <a:t>; : </a:t>
            </a:r>
            <a:r>
              <a:rPr lang="en-US" altLang="ko-KR" sz="1600" dirty="0"/>
              <a:t>name</a:t>
            </a:r>
            <a:r>
              <a:rPr lang="ko-KR" altLang="en-US" sz="1600" dirty="0"/>
              <a:t>은 </a:t>
            </a:r>
            <a:r>
              <a:rPr lang="en-US" altLang="ko-KR" sz="1600" dirty="0"/>
              <a:t>@keyframes </a:t>
            </a:r>
            <a:r>
              <a:rPr lang="ko-KR" altLang="en-US" sz="1600" dirty="0"/>
              <a:t>에서 정의된 이름을 써야 애니메이션 동작이 적용됨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animation-duration : 1s; :  </a:t>
            </a:r>
            <a:r>
              <a:rPr lang="ko-KR" altLang="en-US" sz="1600" dirty="0"/>
              <a:t>애니메이션 </a:t>
            </a:r>
            <a:r>
              <a:rPr lang="en-US" altLang="ko-KR" sz="1600" dirty="0"/>
              <a:t>1</a:t>
            </a:r>
            <a:r>
              <a:rPr lang="ko-KR" altLang="en-US" sz="1600" dirty="0"/>
              <a:t>회 동작 당 시간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animation-</a:t>
            </a:r>
            <a:r>
              <a:rPr lang="en-US" altLang="ko-KR" b="1" dirty="0" err="1"/>
              <a:t>interation</a:t>
            </a:r>
            <a:r>
              <a:rPr lang="en-US" altLang="ko-KR" b="1" dirty="0"/>
              <a:t>-count : infinite; : </a:t>
            </a:r>
            <a:r>
              <a:rPr lang="ko-KR" altLang="en-US" sz="1600" dirty="0"/>
              <a:t>반복횟수 무한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4957011" y="2218104"/>
            <a:ext cx="38905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1559" y="1853429"/>
            <a:ext cx="4235452" cy="7293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251" y="3626885"/>
            <a:ext cx="2595489" cy="258598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57239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3288</Words>
  <Application>Microsoft Office PowerPoint</Application>
  <PresentationFormat>와이드스크린</PresentationFormat>
  <Paragraphs>376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notokr</vt:lpstr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188</cp:revision>
  <dcterms:created xsi:type="dcterms:W3CDTF">2019-12-23T00:32:35Z</dcterms:created>
  <dcterms:modified xsi:type="dcterms:W3CDTF">2022-07-20T12:46:49Z</dcterms:modified>
</cp:coreProperties>
</file>