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3" r:id="rId3"/>
    <p:sldId id="404" r:id="rId4"/>
    <p:sldId id="408" r:id="rId5"/>
    <p:sldId id="407" r:id="rId6"/>
    <p:sldId id="409" r:id="rId7"/>
    <p:sldId id="395" r:id="rId8"/>
    <p:sldId id="397" r:id="rId9"/>
    <p:sldId id="396" r:id="rId10"/>
    <p:sldId id="398" r:id="rId11"/>
    <p:sldId id="399" r:id="rId12"/>
    <p:sldId id="400" r:id="rId13"/>
    <p:sldId id="401" r:id="rId14"/>
    <p:sldId id="402" r:id="rId15"/>
    <p:sldId id="411" r:id="rId16"/>
    <p:sldId id="412" r:id="rId17"/>
    <p:sldId id="382" r:id="rId18"/>
    <p:sldId id="256" r:id="rId19"/>
    <p:sldId id="3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266561" y="2490281"/>
            <a:ext cx="7658893" cy="1969770"/>
            <a:chOff x="2266561" y="1767838"/>
            <a:chExt cx="7658893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2022-07-20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266561" y="2537279"/>
              <a:ext cx="76588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CSS &amp; JavaScript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63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자바스크립트 파일 사용하기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081549" cy="28952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131426" cy="289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외부 파일에 자바스크립트 작성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="lib.js"&gt;&lt;/script&gt;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="../media/mio.png"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onmouseover="over(this)"</a:t>
            </a:r>
          </a:p>
          <a:p>
            <a:r>
              <a:rPr lang="en-US" altLang="ko-KR" sz="1400" dirty="0"/>
              <a:t>        onmouseout="out(this)"&gt;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en-US" altLang="ko-KR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65437" y="1168788"/>
            <a:ext cx="5328205" cy="12464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외부 </a:t>
            </a:r>
            <a:r>
              <a:rPr lang="en-US" altLang="ko-KR" b="1" dirty="0"/>
              <a:t>.js</a:t>
            </a:r>
            <a:r>
              <a:rPr lang="ko-KR" altLang="en-US" b="1" dirty="0"/>
              <a:t>파일에 </a:t>
            </a:r>
            <a:r>
              <a:rPr lang="en-US" altLang="ko-KR" b="1" dirty="0"/>
              <a:t>over</a:t>
            </a:r>
            <a:r>
              <a:rPr lang="ko-KR" altLang="en-US" b="1" dirty="0"/>
              <a:t>와 </a:t>
            </a:r>
            <a:r>
              <a:rPr lang="en-US" altLang="ko-KR" b="1" dirty="0"/>
              <a:t>out</a:t>
            </a:r>
            <a:r>
              <a:rPr lang="ko-KR" altLang="en-US" b="1" dirty="0"/>
              <a:t>의 함수를 정의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 over(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) {obj.src="../media/banana.png"}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function out(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) {obj.src="../media/apple.png"}</a:t>
            </a:r>
            <a:endParaRPr lang="en-US" altLang="ko-KR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834640" y="1792036"/>
            <a:ext cx="2330797" cy="1072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30244" y="1786927"/>
            <a:ext cx="2304396" cy="2247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64" y="3531569"/>
            <a:ext cx="2419350" cy="26003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865418" y="2974530"/>
            <a:ext cx="1300019" cy="97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4597" y="2651306"/>
            <a:ext cx="3270821" cy="6464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165437" y="2560002"/>
            <a:ext cx="5328205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마우스를 올렸을 때 </a:t>
            </a:r>
            <a:r>
              <a:rPr lang="en-US" altLang="ko-KR" sz="1600" dirty="0"/>
              <a:t>lib.js</a:t>
            </a:r>
            <a:r>
              <a:rPr lang="ko-KR" altLang="en-US" sz="1600" dirty="0"/>
              <a:t>에 정의되어 있는 </a:t>
            </a:r>
            <a:r>
              <a:rPr lang="en-US" altLang="ko-KR" sz="1600" dirty="0"/>
              <a:t>over</a:t>
            </a:r>
            <a:r>
              <a:rPr lang="ko-KR" altLang="en-US" sz="1600" dirty="0"/>
              <a:t>함수 실행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마우스를 치웠을 때 </a:t>
            </a:r>
            <a:r>
              <a:rPr lang="en-US" altLang="ko-KR" sz="1600" dirty="0"/>
              <a:t>lib.js</a:t>
            </a:r>
            <a:r>
              <a:rPr lang="ko-KR" altLang="en-US" sz="1600" dirty="0"/>
              <a:t>에 정의되어 있는 </a:t>
            </a:r>
            <a:r>
              <a:rPr lang="en-US" altLang="ko-KR" sz="1600" dirty="0"/>
              <a:t>out</a:t>
            </a:r>
            <a:r>
              <a:rPr lang="ko-KR" altLang="en-US" sz="1600" dirty="0"/>
              <a:t>함수 실행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891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4347556" cy="35416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734947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&lt;title&gt;Function&lt;/title&gt;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function over(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{obj.src="../media/dog.gif"}</a:t>
            </a:r>
          </a:p>
          <a:p>
            <a:r>
              <a:rPr lang="en-US" altLang="ko-KR" sz="1400" dirty="0"/>
              <a:t>        function out(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) {obj.src="../media/apple.png"}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="../media/mio.png"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/>
              <a:t>onmouseover="over(this)"</a:t>
            </a:r>
          </a:p>
          <a:p>
            <a:r>
              <a:rPr lang="en-US" altLang="ko-KR" sz="1400" dirty="0"/>
              <a:t>        onmouseout="out(this)"&gt;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67456" y="1162944"/>
            <a:ext cx="5809619" cy="4138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외부 </a:t>
            </a:r>
            <a:r>
              <a:rPr lang="en-US" altLang="ko-KR" sz="1600" dirty="0"/>
              <a:t>js</a:t>
            </a:r>
            <a:r>
              <a:rPr lang="ko-KR" altLang="en-US" sz="1600" dirty="0"/>
              <a:t>파일이 아닌</a:t>
            </a:r>
            <a:r>
              <a:rPr lang="en-US" altLang="ko-KR" sz="1600" dirty="0"/>
              <a:t>, &lt;script&gt; 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over</a:t>
            </a:r>
            <a:r>
              <a:rPr lang="ko-KR" altLang="en-US" sz="1600" dirty="0"/>
              <a:t>와 </a:t>
            </a:r>
            <a:r>
              <a:rPr lang="en-US" altLang="ko-KR" sz="1600" dirty="0"/>
              <a:t>out</a:t>
            </a:r>
            <a:r>
              <a:rPr lang="ko-KR" altLang="en-US" sz="1600" dirty="0"/>
              <a:t>함수를 정의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13811" y="1369892"/>
            <a:ext cx="553645" cy="8392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8516" y="1783063"/>
            <a:ext cx="3915295" cy="8520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80" y="3106516"/>
            <a:ext cx="2419350" cy="26003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69337" y="2309433"/>
            <a:ext cx="1198119" cy="126152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98516" y="3247737"/>
            <a:ext cx="3270821" cy="6464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67456" y="1709268"/>
            <a:ext cx="5308599" cy="12003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이전 페이지와 동일하게 동작함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BUT,</a:t>
            </a:r>
            <a:r>
              <a:rPr lang="ko-KR" altLang="en-US" sz="1600" dirty="0"/>
              <a:t> 외부 파일에 정의된 함수가 아닌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&lt;head&gt;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&lt;script&gt; </a:t>
            </a:r>
            <a:r>
              <a:rPr lang="ko-KR" altLang="en-US" sz="1600" dirty="0"/>
              <a:t>태그 안에 정의된 함수로 실행됨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877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링크에 자바스크립트 작성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1"/>
            <a:ext cx="4023360" cy="270208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3886883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링크의 </a:t>
            </a:r>
            <a:r>
              <a:rPr lang="en-US" altLang="ko-KR" sz="1400" dirty="0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&lt;a href="javascript:alert('</a:t>
            </a:r>
            <a:r>
              <a:rPr lang="ko-KR" altLang="en-US" sz="1400" dirty="0"/>
              <a:t>클릭 하셨어요</a:t>
            </a:r>
            <a:r>
              <a:rPr lang="en-US" altLang="ko-KR" sz="1400" dirty="0"/>
              <a:t>?')"&gt;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클릭해보세요</a:t>
            </a:r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&lt;/a&gt;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14047" y="2056063"/>
            <a:ext cx="5992499" cy="133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HTML</a:t>
            </a:r>
            <a:r>
              <a:rPr lang="ko-KR" altLang="en-US" b="1" dirty="0"/>
              <a:t>에서 텍스트에 </a:t>
            </a:r>
            <a:r>
              <a:rPr lang="en-US" altLang="ko-KR" b="1" dirty="0"/>
              <a:t>url</a:t>
            </a:r>
            <a:r>
              <a:rPr lang="ko-KR" altLang="en-US" b="1" dirty="0"/>
              <a:t>경로를 지정하여 클릭하였을 때</a:t>
            </a:r>
            <a:r>
              <a:rPr lang="en-US" altLang="ko-KR" b="1" dirty="0"/>
              <a:t>, JavaScript</a:t>
            </a:r>
            <a:r>
              <a:rPr lang="ko-KR" altLang="en-US" b="1" dirty="0"/>
              <a:t>의 </a:t>
            </a:r>
            <a:r>
              <a:rPr lang="en-US" altLang="ko-KR" b="1" dirty="0"/>
              <a:t>alert</a:t>
            </a:r>
            <a:r>
              <a:rPr lang="ko-KR" altLang="en-US" b="1" dirty="0"/>
              <a:t>함수를 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alert() </a:t>
            </a:r>
            <a:r>
              <a:rPr lang="ko-KR" altLang="en-US" b="1" dirty="0"/>
              <a:t>함수 </a:t>
            </a:r>
            <a:r>
              <a:rPr lang="en-US" altLang="ko-KR" b="1" dirty="0"/>
              <a:t>: </a:t>
            </a:r>
            <a:r>
              <a:rPr lang="ko-KR" altLang="en-US" sz="1600" dirty="0"/>
              <a:t>괄호 안에 지정된 메시지의 다이얼로그가 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073236" y="2725477"/>
            <a:ext cx="740811" cy="51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0234" y="2402121"/>
            <a:ext cx="3523002" cy="6569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47" y="3668425"/>
            <a:ext cx="5992499" cy="174849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961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/>
              <a:t>document.write() </a:t>
            </a:r>
            <a:r>
              <a:rPr lang="ko-KR" altLang="en-US" sz="3600" b="1" dirty="0"/>
              <a:t>활용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239491" cy="354162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07323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&lt;title&gt;document.write()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&lt;h3&gt;document.write()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document.write("&lt;h3&gt;welcome~&lt;/h3&gt;");</a:t>
            </a:r>
          </a:p>
          <a:p>
            <a:r>
              <a:rPr lang="en-US" altLang="ko-KR" sz="1400" dirty="0"/>
              <a:t>        document.write("2+5</a:t>
            </a:r>
            <a:r>
              <a:rPr lang="ko-KR" altLang="en-US" sz="1400" dirty="0"/>
              <a:t>는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document.write("&lt;mark&gt;7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&lt;/mark&gt;");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document.writeln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      document.write("&lt;mark&gt;7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.&lt;/mark&gt;");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30560" y="1548697"/>
            <a:ext cx="6857024" cy="9233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document.write( ) </a:t>
            </a:r>
            <a:r>
              <a:rPr lang="ko-KR" altLang="en-US" sz="1600" dirty="0"/>
              <a:t>를 사용하면 괄호 안에 </a:t>
            </a:r>
            <a:r>
              <a:rPr lang="en-US" altLang="ko-KR" sz="1600" dirty="0"/>
              <a:t>HTML</a:t>
            </a:r>
            <a:r>
              <a:rPr lang="ko-KR" altLang="en-US" sz="1600" dirty="0"/>
              <a:t>태그를 활용할 수 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.writeln( ) </a:t>
            </a:r>
            <a:r>
              <a:rPr lang="ko-KR" altLang="en-US" sz="1600" dirty="0"/>
              <a:t>은 단순히 한 칸 띄어서 출력하는 효과이다</a:t>
            </a:r>
            <a:r>
              <a:rPr lang="en-US" altLang="ko-KR" sz="1600" dirty="0"/>
              <a:t>.	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314305" y="2010362"/>
            <a:ext cx="316255" cy="11874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57324" y="2472027"/>
            <a:ext cx="3756981" cy="14515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59" y="2730777"/>
            <a:ext cx="2105025" cy="25622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0299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403269" y="882440"/>
            <a:ext cx="5270270" cy="432132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39"/>
            <a:ext cx="4729940" cy="4319114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720000"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7"/>
            <a:ext cx="10523913" cy="52584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프롬프트 확인 경고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자바스크립트로 사용자 입력 및 대화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&lt;div id="result"&gt;&lt;/div&gt;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r>
              <a:rPr lang="en-US" altLang="ko-KR" sz="1400" dirty="0"/>
              <a:t>        function promptEX() {</a:t>
            </a:r>
          </a:p>
          <a:p>
            <a:r>
              <a:rPr lang="en-US" altLang="ko-KR" sz="1400" dirty="0"/>
              <a:t>            var ret = prompt("</a:t>
            </a:r>
            <a:r>
              <a:rPr lang="ko-KR" altLang="en-US" sz="1400" dirty="0"/>
              <a:t>이름을 입력하세요</a:t>
            </a:r>
            <a:r>
              <a:rPr lang="en-US" altLang="ko-KR" sz="1400" dirty="0"/>
              <a:t>", "</a:t>
            </a:r>
            <a:r>
              <a:rPr lang="ko-KR" altLang="en-US" sz="1400" dirty="0" err="1"/>
              <a:t>대장동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            if(ret == null)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r>
              <a:rPr lang="ko-KR" altLang="en-US" sz="1400" dirty="0"/>
              <a:t>           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            else {</a:t>
            </a:r>
          </a:p>
          <a:p>
            <a:r>
              <a:rPr lang="en-US" altLang="ko-KR" sz="1400" dirty="0"/>
              <a:t>                result.innerHTML = ret;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        function </a:t>
            </a:r>
            <a:r>
              <a:rPr lang="en-US" altLang="ko-KR" sz="1400" dirty="0" err="1"/>
              <a:t>confirmEX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            var ret = confirm("</a:t>
            </a:r>
            <a:r>
              <a:rPr lang="ko-KR" altLang="en-US" sz="1400" dirty="0"/>
              <a:t>전송할까요</a:t>
            </a:r>
            <a:r>
              <a:rPr lang="en-US" altLang="ko-KR" sz="1400" dirty="0"/>
              <a:t>?");</a:t>
            </a:r>
          </a:p>
          <a:p>
            <a:r>
              <a:rPr lang="en-US" altLang="ko-KR" sz="1400" dirty="0"/>
              <a:t>            if(ret == true)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확인을 눌렀군요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    else {</a:t>
            </a:r>
          </a:p>
          <a:p>
            <a:r>
              <a:rPr lang="en-US" altLang="ko-KR" sz="1400" dirty="0"/>
              <a:t>                result.innerHTML =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            }</a:t>
            </a:r>
          </a:p>
          <a:p>
            <a:r>
              <a:rPr lang="en-US" altLang="ko-KR" sz="1400" dirty="0"/>
              <a:t>        }</a:t>
            </a:r>
          </a:p>
          <a:p>
            <a:r>
              <a:rPr lang="en-US" altLang="ko-KR" sz="1400" dirty="0"/>
              <a:t>        function alertEX() {</a:t>
            </a:r>
          </a:p>
          <a:p>
            <a:r>
              <a:rPr lang="en-US" altLang="ko-KR" sz="1400" dirty="0"/>
              <a:t>            alert("</a:t>
            </a:r>
            <a:r>
              <a:rPr lang="ko-KR" altLang="en-US" sz="1400" dirty="0" err="1"/>
              <a:t>알림말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/>
              <a:t>        }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="promptEX()"&gt;</a:t>
            </a:r>
            <a:r>
              <a:rPr lang="ko-KR" altLang="en-US" sz="1400" dirty="0"/>
              <a:t>프롬프트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confirmEX</a:t>
            </a:r>
            <a:r>
              <a:rPr lang="en-US" altLang="ko-KR" sz="1400" dirty="0"/>
              <a:t>()"&gt;</a:t>
            </a:r>
            <a:r>
              <a:rPr lang="ko-KR" altLang="en-US" sz="1400" dirty="0"/>
              <a:t>확인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    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="alertEX()"&gt;</a:t>
            </a:r>
            <a:r>
              <a:rPr lang="ko-KR" altLang="en-US" sz="1400" dirty="0"/>
              <a:t>경고 다이얼로그</a:t>
            </a:r>
            <a:r>
              <a:rPr lang="en-US" altLang="ko-KR" sz="1400" dirty="0"/>
              <a:t>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58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4048298" cy="225977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3906117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&lt;div id="result"&gt;&lt;/div&gt;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var result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("result");</a:t>
            </a:r>
          </a:p>
          <a:p>
            <a:r>
              <a:rPr lang="en-US" altLang="ko-KR" sz="1200" dirty="0"/>
              <a:t>        function promptEX() {</a:t>
            </a:r>
          </a:p>
          <a:p>
            <a:r>
              <a:rPr lang="en-US" altLang="ko-KR" sz="1200" dirty="0"/>
              <a:t>            var ret = prompt("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", "</a:t>
            </a:r>
            <a:r>
              <a:rPr lang="ko-KR" altLang="en-US" sz="1200" dirty="0" err="1"/>
              <a:t>대장동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if(ret == null)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취소나 그냥 닫았군요</a:t>
            </a:r>
            <a:r>
              <a:rPr lang="en-US" altLang="ko-KR" sz="1200" dirty="0"/>
              <a:t>"</a:t>
            </a:r>
            <a:endParaRPr lang="ko-KR" altLang="en-US" sz="1200" dirty="0"/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result.innerHTML = ret;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867003"/>
            <a:ext cx="354054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dirty="0"/>
              <a:t>버튼 사용 결과</a:t>
            </a:r>
            <a:r>
              <a:rPr lang="en-US" altLang="ko-KR" sz="1400" dirty="0"/>
              <a:t>(result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가 출력되는 영역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244437" y="1020892"/>
            <a:ext cx="2577620" cy="435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349901" y="911643"/>
            <a:ext cx="1894536" cy="22720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879" y="3254311"/>
            <a:ext cx="3624349" cy="230822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08742" y="3256507"/>
            <a:ext cx="3780823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    function </a:t>
            </a:r>
            <a:r>
              <a:rPr lang="en-US" altLang="ko-KR" sz="1200" dirty="0" err="1"/>
              <a:t>confirmEX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            var ret = confirm("</a:t>
            </a:r>
            <a:r>
              <a:rPr lang="ko-KR" altLang="en-US" sz="1200" dirty="0"/>
              <a:t>전송할까요</a:t>
            </a:r>
            <a:r>
              <a:rPr lang="en-US" altLang="ko-KR" sz="1200" dirty="0"/>
              <a:t>?");</a:t>
            </a:r>
          </a:p>
          <a:p>
            <a:r>
              <a:rPr lang="en-US" altLang="ko-KR" sz="1200" dirty="0"/>
              <a:t>            if(ret == true)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확인을 눌렀군요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    else {</a:t>
            </a:r>
          </a:p>
          <a:p>
            <a:r>
              <a:rPr lang="en-US" altLang="ko-KR" sz="1200" dirty="0"/>
              <a:t>                result.innerHTML = "</a:t>
            </a:r>
            <a:r>
              <a:rPr lang="ko-KR" altLang="en-US" sz="1200" dirty="0"/>
              <a:t>취소나 그냥 닫았군요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    function alertEX() {</a:t>
            </a:r>
          </a:p>
          <a:p>
            <a:r>
              <a:rPr lang="en-US" altLang="ko-KR" sz="1200" dirty="0"/>
              <a:t>            alert("</a:t>
            </a:r>
            <a:r>
              <a:rPr lang="ko-KR" altLang="en-US" sz="1200" dirty="0" err="1"/>
              <a:t>알림말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        }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2879" y="5678629"/>
            <a:ext cx="4331607" cy="647808"/>
          </a:xfrm>
          <a:prstGeom prst="roundRect">
            <a:avLst>
              <a:gd name="adj" fmla="val 249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2879" y="5680106"/>
            <a:ext cx="501325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="promptEX()"&gt;</a:t>
            </a:r>
            <a:r>
              <a:rPr lang="ko-KR" altLang="en-US" sz="1200" dirty="0"/>
              <a:t>프롬프트 다이얼로그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confirmEX</a:t>
            </a:r>
            <a:r>
              <a:rPr lang="en-US" altLang="ko-KR" sz="1200" dirty="0"/>
              <a:t>()"&gt;</a:t>
            </a:r>
            <a:r>
              <a:rPr lang="ko-KR" altLang="en-US" sz="1200" dirty="0"/>
              <a:t>확인 다이얼로그</a:t>
            </a:r>
            <a:r>
              <a:rPr lang="en-US" altLang="ko-KR" sz="1200" dirty="0"/>
              <a:t>&lt;/button&gt;</a:t>
            </a:r>
          </a:p>
          <a:p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="alertEX()"&gt;</a:t>
            </a:r>
            <a:r>
              <a:rPr lang="ko-KR" altLang="en-US" sz="1200" dirty="0"/>
              <a:t>경고 다이얼로그</a:t>
            </a:r>
            <a:r>
              <a:rPr lang="en-US" altLang="ko-KR" sz="1200" dirty="0"/>
              <a:t>&lt;/button&gt;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6744" y="1485012"/>
            <a:ext cx="3487809" cy="16532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51148" y="3305060"/>
            <a:ext cx="3487809" cy="16532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51148" y="4950080"/>
            <a:ext cx="1428023" cy="6124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207439" y="5698554"/>
            <a:ext cx="4223245" cy="6180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1439256"/>
            <a:ext cx="6474938" cy="17466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b="1" dirty="0"/>
              <a:t>promptEX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prompt( ) : </a:t>
            </a:r>
            <a:r>
              <a:rPr lang="ko-KR" altLang="en-US" sz="1400" dirty="0"/>
              <a:t>간단한 메시지를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사용자가 입력한 문자열을 반환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if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dirty="0"/>
              <a:t>ret</a:t>
            </a:r>
            <a:r>
              <a:rPr lang="ko-KR" altLang="en-US" sz="1400" dirty="0"/>
              <a:t>에 아무런 값이 입력이 안되었을 때</a:t>
            </a:r>
            <a:r>
              <a:rPr lang="en-US" altLang="ko-KR" sz="1400" dirty="0"/>
              <a:t>(null), result.innerHTML</a:t>
            </a:r>
            <a:r>
              <a:rPr lang="ko-KR" altLang="en-US" sz="1400" dirty="0"/>
              <a:t>로 인하여</a:t>
            </a:r>
            <a:r>
              <a:rPr lang="en-US" altLang="ko-KR" sz="1400" dirty="0"/>
              <a:t> 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“ </a:t>
            </a:r>
            <a:r>
              <a:rPr lang="ko-KR" altLang="en-US" sz="1400" dirty="0"/>
              <a:t>문구가 </a:t>
            </a:r>
            <a:r>
              <a:rPr lang="en-US" altLang="ko-KR" sz="1400" dirty="0"/>
              <a:t>div</a:t>
            </a:r>
            <a:r>
              <a:rPr lang="ko-KR" altLang="en-US" sz="1400" dirty="0"/>
              <a:t>영역에 출력된다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else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 </a:t>
            </a:r>
            <a:r>
              <a:rPr lang="en-US" altLang="ko-KR" sz="1400" dirty="0"/>
              <a:t>ret</a:t>
            </a:r>
            <a:r>
              <a:rPr lang="ko-KR" altLang="en-US" sz="1400" dirty="0"/>
              <a:t>에 값이 입력되면</a:t>
            </a:r>
            <a:r>
              <a:rPr lang="en-US" altLang="ko-KR" sz="1400" dirty="0"/>
              <a:t> result.innerHTML</a:t>
            </a:r>
            <a:r>
              <a:rPr lang="ko-KR" altLang="en-US" sz="1400" dirty="0"/>
              <a:t>로 인하여 </a:t>
            </a:r>
            <a:endParaRPr lang="en-US" altLang="ko-KR" sz="1400" dirty="0"/>
          </a:p>
          <a:p>
            <a:pPr>
              <a:lnSpc>
                <a:spcPct val="125000"/>
              </a:lnSpc>
            </a:pPr>
            <a:r>
              <a:rPr lang="en-US" altLang="ko-KR" sz="1400" dirty="0"/>
              <a:t>      </a:t>
            </a:r>
            <a:r>
              <a:rPr lang="ko-KR" altLang="en-US" sz="1400" dirty="0"/>
              <a:t>입력된 문자열이 </a:t>
            </a:r>
            <a:r>
              <a:rPr lang="en-US" altLang="ko-KR" sz="1400" dirty="0"/>
              <a:t>div</a:t>
            </a:r>
            <a:r>
              <a:rPr lang="ko-KR" altLang="en-US" sz="1400" dirty="0"/>
              <a:t>영역에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5102420"/>
            <a:ext cx="344107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1" dirty="0"/>
              <a:t>alertEX </a:t>
            </a:r>
            <a:r>
              <a:rPr lang="ko-KR" altLang="en-US" sz="1400" b="1" dirty="0"/>
              <a:t>함수 </a:t>
            </a:r>
            <a:r>
              <a:rPr lang="en-US" altLang="ko-KR" sz="1400" b="1" dirty="0"/>
              <a:t>: </a:t>
            </a:r>
            <a:r>
              <a:rPr lang="ko-KR" altLang="en-US" sz="1400" dirty="0"/>
              <a:t>간단한 메시지를 보여준다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46617" y="5848644"/>
            <a:ext cx="5469100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ko-KR" altLang="en-US" sz="1400" dirty="0"/>
              <a:t>프롬프트</a:t>
            </a:r>
            <a:r>
              <a:rPr lang="en-US" altLang="ko-KR" sz="1400" dirty="0"/>
              <a:t>, </a:t>
            </a:r>
            <a:r>
              <a:rPr lang="ko-KR" altLang="en-US" sz="1400" dirty="0"/>
              <a:t>확인</a:t>
            </a:r>
            <a:r>
              <a:rPr lang="en-US" altLang="ko-KR" sz="1400" dirty="0"/>
              <a:t>, </a:t>
            </a:r>
            <a:r>
              <a:rPr lang="ko-KR" altLang="en-US" sz="1400" dirty="0"/>
              <a:t>경고 다이얼로그 버튼을 눌렀을 때 각 함수가 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822057" y="3527652"/>
            <a:ext cx="7148945" cy="12080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600" b="1" dirty="0" err="1"/>
              <a:t>confirmEX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confrim( ) : </a:t>
            </a:r>
            <a:r>
              <a:rPr lang="ko-KR" altLang="en-US" sz="1400" dirty="0"/>
              <a:t>간단한 메시지를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확인이나 취소를 누르면</a:t>
            </a:r>
            <a:r>
              <a:rPr lang="en-US" altLang="ko-KR" sz="1400" dirty="0"/>
              <a:t> boolean</a:t>
            </a:r>
            <a:r>
              <a:rPr lang="ko-KR" altLang="en-US" sz="1400" dirty="0"/>
              <a:t> 값으로 반환 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if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dirty="0"/>
              <a:t>확인을 누르면 </a:t>
            </a:r>
            <a:r>
              <a:rPr lang="en-US" altLang="ko-KR" sz="1400" dirty="0"/>
              <a:t>ret</a:t>
            </a:r>
            <a:r>
              <a:rPr lang="ko-KR" altLang="en-US" sz="1400" dirty="0"/>
              <a:t>값이 </a:t>
            </a:r>
            <a:r>
              <a:rPr lang="en-US" altLang="ko-KR" sz="1400" dirty="0"/>
              <a:t>true</a:t>
            </a:r>
            <a:r>
              <a:rPr lang="ko-KR" altLang="en-US" sz="1400" dirty="0"/>
              <a:t>가 되어</a:t>
            </a:r>
            <a:r>
              <a:rPr lang="en-US" altLang="ko-KR" sz="1400" dirty="0"/>
              <a:t>, div</a:t>
            </a:r>
            <a:r>
              <a:rPr lang="ko-KR" altLang="en-US" sz="1400" dirty="0"/>
              <a:t>영역에 </a:t>
            </a:r>
            <a:r>
              <a:rPr lang="en-US" altLang="ko-KR" sz="1400" dirty="0"/>
              <a:t>“</a:t>
            </a:r>
            <a:r>
              <a:rPr lang="ko-KR" altLang="en-US" sz="1400" dirty="0"/>
              <a:t>확인을 눌렀군요</a:t>
            </a:r>
            <a:r>
              <a:rPr lang="en-US" altLang="ko-KR" sz="1400" dirty="0"/>
              <a:t>”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else</a:t>
            </a:r>
            <a:r>
              <a:rPr lang="ko-KR" altLang="en-US" sz="1400" b="1" dirty="0"/>
              <a:t>문 </a:t>
            </a:r>
            <a:r>
              <a:rPr lang="en-US" altLang="ko-KR" sz="1400" b="1" dirty="0"/>
              <a:t>: </a:t>
            </a:r>
            <a:r>
              <a:rPr lang="ko-KR" altLang="en-US" sz="1400" dirty="0"/>
              <a:t>취소를 누르면 </a:t>
            </a:r>
            <a:r>
              <a:rPr lang="en-US" altLang="ko-KR" sz="1400" dirty="0"/>
              <a:t>ret</a:t>
            </a:r>
            <a:r>
              <a:rPr lang="ko-KR" altLang="en-US" sz="1400" dirty="0"/>
              <a:t>값이 </a:t>
            </a:r>
            <a:r>
              <a:rPr lang="en-US" altLang="ko-KR" sz="1400" dirty="0"/>
              <a:t>false</a:t>
            </a:r>
            <a:r>
              <a:rPr lang="ko-KR" altLang="en-US" sz="1400" dirty="0"/>
              <a:t>가 되어</a:t>
            </a:r>
            <a:r>
              <a:rPr lang="en-US" altLang="ko-KR" sz="1400" dirty="0"/>
              <a:t>, div</a:t>
            </a:r>
            <a:r>
              <a:rPr lang="ko-KR" altLang="en-US" sz="1400" dirty="0"/>
              <a:t>영역에 </a:t>
            </a:r>
            <a:r>
              <a:rPr lang="en-US" altLang="ko-KR" sz="1400" dirty="0"/>
              <a:t>"</a:t>
            </a:r>
            <a:r>
              <a:rPr lang="ko-KR" altLang="en-US" sz="1400" dirty="0"/>
              <a:t>취소나 그냥 닫았군요</a:t>
            </a:r>
            <a:r>
              <a:rPr lang="en-US" altLang="ko-KR" sz="1400" dirty="0"/>
              <a:t>" </a:t>
            </a:r>
            <a:r>
              <a:rPr lang="ko-KR" altLang="en-US" sz="1400" dirty="0"/>
              <a:t>출력</a:t>
            </a:r>
            <a:endParaRPr lang="en-US" altLang="ko-KR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4553" y="2311617"/>
            <a:ext cx="607504" cy="95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 flipV="1">
            <a:off x="3738957" y="4131664"/>
            <a:ext cx="10831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1679171" y="5256309"/>
            <a:ext cx="314288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430684" y="6002533"/>
            <a:ext cx="415933" cy="50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7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프롬프트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1345498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3083500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9" y="4821502"/>
            <a:ext cx="3594601" cy="129590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1024512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프롬프트 다이얼로그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2758592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확인 다이얼로그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948543" y="4502339"/>
            <a:ext cx="2102445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경고 다이얼로그</a:t>
            </a:r>
          </a:p>
        </p:txBody>
      </p:sp>
    </p:spTree>
    <p:extLst>
      <p:ext uri="{BB962C8B-B14F-4D97-AF65-F5344CB8AC3E}">
        <p14:creationId xmlns:p14="http://schemas.microsoft.com/office/powerpoint/2010/main" val="382739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03218"/>
            <a:ext cx="8001366" cy="28121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notokr"/>
              </a:rPr>
              <a:t>JavaScript</a:t>
            </a:r>
            <a:r>
              <a:rPr lang="ko-KR" altLang="en-US" sz="2000" dirty="0">
                <a:latin typeface="notokr"/>
              </a:rPr>
              <a:t>를 처음 배워 </a:t>
            </a:r>
            <a:r>
              <a:rPr lang="en-US" altLang="ko-KR" sz="2000" dirty="0">
                <a:latin typeface="notokr"/>
              </a:rPr>
              <a:t>&lt;script&gt; </a:t>
            </a:r>
            <a:r>
              <a:rPr lang="ko-KR" altLang="en-US" sz="2000" dirty="0">
                <a:latin typeface="notokr"/>
              </a:rPr>
              <a:t>태그를 까먹은 경우가 종종 있었다</a:t>
            </a:r>
            <a:r>
              <a:rPr lang="en-US" altLang="ko-KR" sz="2000" dirty="0">
                <a:latin typeface="notokr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notok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또한 </a:t>
            </a:r>
            <a:r>
              <a:rPr lang="en-US" altLang="ko-KR" sz="2000" dirty="0">
                <a:latin typeface="notokr"/>
              </a:rPr>
              <a:t>JavaScript</a:t>
            </a:r>
            <a:r>
              <a:rPr lang="ko-KR" altLang="en-US" sz="2000" dirty="0">
                <a:latin typeface="notokr"/>
              </a:rPr>
              <a:t>는 문장 구분을 위해서 세미콜론</a:t>
            </a:r>
            <a:r>
              <a:rPr lang="en-US" altLang="ko-KR" sz="2000" dirty="0">
                <a:latin typeface="notokr"/>
              </a:rPr>
              <a:t>(;)</a:t>
            </a:r>
            <a:r>
              <a:rPr lang="ko-KR" altLang="en-US" sz="2000" dirty="0">
                <a:latin typeface="notokr"/>
              </a:rPr>
              <a:t>을 자주 사용하는데</a:t>
            </a:r>
            <a:r>
              <a:rPr lang="en-US" altLang="ko-KR" sz="2000" dirty="0">
                <a:latin typeface="notokr"/>
              </a:rPr>
              <a:t>,</a:t>
            </a:r>
            <a:r>
              <a:rPr lang="ko-KR" altLang="en-US" sz="2000" dirty="0">
                <a:latin typeface="notokr"/>
              </a:rPr>
              <a:t> 중괄호</a:t>
            </a:r>
            <a:r>
              <a:rPr lang="en-US" altLang="ko-KR" sz="2000" dirty="0">
                <a:latin typeface="notokr"/>
              </a:rPr>
              <a:t>( {} )</a:t>
            </a:r>
            <a:r>
              <a:rPr lang="ko-KR" altLang="en-US" sz="2000" dirty="0">
                <a:latin typeface="notokr"/>
              </a:rPr>
              <a:t>와</a:t>
            </a:r>
            <a:r>
              <a:rPr lang="en-US" altLang="ko-KR" sz="2000" dirty="0">
                <a:latin typeface="notokr"/>
              </a:rPr>
              <a:t> </a:t>
            </a:r>
            <a:r>
              <a:rPr lang="ko-KR" altLang="en-US" sz="2000" dirty="0">
                <a:latin typeface="notokr"/>
              </a:rPr>
              <a:t>혼돈이 많이 되어 하나씩 빼먹은 경우가 많았다</a:t>
            </a:r>
            <a:r>
              <a:rPr lang="en-US" altLang="ko-KR" sz="2000" dirty="0">
                <a:latin typeface="notokr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i="0" dirty="0">
              <a:effectLst/>
              <a:latin typeface="notokr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notokr"/>
              </a:rPr>
              <a:t>조금 더 꼼꼼하게 마무리 짓는 습관을 가지도록 노력 하겠다</a:t>
            </a:r>
            <a:r>
              <a:rPr lang="en-US" altLang="ko-KR" sz="2000" dirty="0">
                <a:latin typeface="notokr"/>
              </a:rPr>
              <a:t>!!</a:t>
            </a:r>
            <a:endParaRPr lang="en-US" altLang="ko-KR" sz="2000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111111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284012"/>
            <a:ext cx="11346873" cy="422423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visibility </a:t>
            </a:r>
            <a:r>
              <a:rPr lang="ko-KR" altLang="en-US" sz="2400" dirty="0"/>
              <a:t>속성은 </a:t>
            </a:r>
            <a:r>
              <a:rPr lang="en-US" altLang="ko-KR" sz="2400" dirty="0"/>
              <a:t>HTML </a:t>
            </a:r>
            <a:r>
              <a:rPr lang="ko-KR" altLang="en-US" sz="2400" dirty="0"/>
              <a:t>요소가 웹 페이지에 표현될지 안될 지만을 결정한다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따라서 나타나지 않더라도 레이아웃과 코드 내에서 여전히 존재한다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6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visible     :</a:t>
            </a:r>
            <a:r>
              <a:rPr lang="en-US" altLang="ko-KR" sz="2000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요소를 웹 페이지에 나타낸다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hidden    :</a:t>
            </a:r>
            <a:r>
              <a:rPr lang="en-US" altLang="ko-KR" dirty="0"/>
              <a:t> html </a:t>
            </a:r>
            <a:r>
              <a:rPr lang="ko-KR" altLang="en-US" dirty="0"/>
              <a:t>요소를 웹 페이지에 나타내지 않는다</a:t>
            </a:r>
            <a:r>
              <a:rPr lang="en-US" altLang="ko-KR" dirty="0"/>
              <a:t>.</a:t>
            </a:r>
            <a:r>
              <a:rPr lang="ko-KR" altLang="en-US" dirty="0"/>
              <a:t> 하지만 웹 페이지의 레이아웃에는 존재한다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collapse  : </a:t>
            </a:r>
            <a:r>
              <a:rPr lang="ko-KR" altLang="en-US" dirty="0"/>
              <a:t>동적인 테이블에서만 사용할 수 있으며</a:t>
            </a:r>
            <a:r>
              <a:rPr lang="en-US" altLang="ko-KR" dirty="0"/>
              <a:t>, </a:t>
            </a:r>
            <a:r>
              <a:rPr lang="ko-KR" altLang="en-US" dirty="0"/>
              <a:t>테이블의 테두리를 한 줄만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500" dirty="0"/>
              <a:t>  </a:t>
            </a:r>
            <a:br>
              <a:rPr lang="ko-KR" altLang="en-US" dirty="0"/>
            </a:br>
            <a:r>
              <a:rPr lang="ko-KR" altLang="en-US" sz="2400" dirty="0"/>
              <a:t>요소를 숨기는 방법 </a:t>
            </a:r>
            <a:r>
              <a:rPr lang="en-US" altLang="ko-KR" sz="2400" dirty="0"/>
              <a:t>2</a:t>
            </a:r>
            <a:r>
              <a:rPr lang="ko-KR" altLang="en-US" sz="2400" dirty="0"/>
              <a:t>가지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p.none</a:t>
            </a:r>
            <a:r>
              <a:rPr lang="en-US" altLang="ko-KR" dirty="0"/>
              <a:t>{display: none;}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p.hidden</a:t>
            </a:r>
            <a:r>
              <a:rPr lang="en-US" altLang="ko-KR" dirty="0"/>
              <a:t>{visibility: hidden;}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8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animation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4862945" cy="382043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10" y="884636"/>
            <a:ext cx="4668428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애니메이션 응용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@keyframes imagerotation {0% {transform: translate(300px);}</a:t>
            </a:r>
          </a:p>
          <a:p>
            <a:r>
              <a:rPr lang="en-US" altLang="ko-KR" sz="1200" dirty="0"/>
              <a:t>                                  100% {transform: translate(0px);}}</a:t>
            </a:r>
          </a:p>
          <a:p>
            <a:r>
              <a:rPr lang="en-US" altLang="ko-KR" sz="1200" dirty="0"/>
              <a:t>        p {animation-name: imagerotation;</a:t>
            </a:r>
          </a:p>
          <a:p>
            <a:r>
              <a:rPr lang="en-US" altLang="ko-KR" sz="1200" dirty="0"/>
              <a:t>            animation-duration: 2s; </a:t>
            </a:r>
          </a:p>
          <a:p>
            <a:r>
              <a:rPr lang="en-US" altLang="ko-KR" sz="1200" dirty="0"/>
              <a:t>            animation-iteration-count: infinite;}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질문 있습니다</a:t>
            </a:r>
            <a:r>
              <a:rPr lang="en-US" altLang="ko-KR" sz="1200" dirty="0"/>
              <a:t>.&lt;/h3&gt;&lt;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</a:p>
          <a:p>
            <a:r>
              <a:rPr lang="en-US" altLang="ko-KR" sz="1200" dirty="0"/>
              <a:t>        &lt;img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="../media/question.png" alt="image"</a:t>
            </a:r>
          </a:p>
          <a:p>
            <a:r>
              <a:rPr lang="en-US" altLang="ko-KR" sz="1200" dirty="0"/>
              <a:t>         width="15px" height="15px"&gt;</a:t>
            </a:r>
            <a:r>
              <a:rPr lang="ko-KR" altLang="en-US" sz="1200" dirty="0"/>
              <a:t>질문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    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9986" y="1103361"/>
            <a:ext cx="5862682" cy="11079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@keyframes </a:t>
            </a:r>
            <a:r>
              <a:rPr lang="ko-KR" altLang="en-US" sz="1600" b="1" dirty="0"/>
              <a:t>어노테이션을 </a:t>
            </a:r>
            <a:r>
              <a:rPr lang="ko-KR" altLang="en-US" sz="1400" dirty="0"/>
              <a:t>사용하여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animation-name</a:t>
            </a:r>
            <a:r>
              <a:rPr lang="ko-KR" altLang="en-US" sz="1400" dirty="0"/>
              <a:t>을</a:t>
            </a:r>
            <a:r>
              <a:rPr lang="en-US" altLang="ko-KR" sz="1400" dirty="0"/>
              <a:t> imagerotation</a:t>
            </a:r>
            <a:r>
              <a:rPr lang="ko-KR" altLang="en-US" sz="1400" dirty="0"/>
              <a:t>으로 정의하고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translate</a:t>
            </a:r>
            <a:r>
              <a:rPr lang="ko-KR" altLang="en-US" sz="1400" dirty="0"/>
              <a:t>로 초기 위치</a:t>
            </a:r>
            <a:r>
              <a:rPr lang="en-US" altLang="ko-KR" sz="1400" dirty="0"/>
              <a:t>(x</a:t>
            </a:r>
            <a:r>
              <a:rPr lang="ko-KR" altLang="en-US" sz="1400" dirty="0"/>
              <a:t>축으로 </a:t>
            </a:r>
            <a:r>
              <a:rPr lang="en-US" altLang="ko-KR" sz="1400" dirty="0"/>
              <a:t>300px)</a:t>
            </a:r>
            <a:r>
              <a:rPr lang="ko-KR" altLang="en-US" sz="1400" dirty="0"/>
              <a:t>와 </a:t>
            </a:r>
            <a:r>
              <a:rPr lang="en-US" altLang="ko-KR" sz="1400" dirty="0"/>
              <a:t> </a:t>
            </a:r>
            <a:r>
              <a:rPr lang="ko-KR" altLang="en-US" sz="1400" dirty="0"/>
              <a:t>나중 위치</a:t>
            </a:r>
            <a:r>
              <a:rPr lang="en-US" altLang="ko-KR" sz="1400" dirty="0"/>
              <a:t>(x</a:t>
            </a:r>
            <a:r>
              <a:rPr lang="ko-KR" altLang="en-US" sz="1400" dirty="0"/>
              <a:t>축으로 </a:t>
            </a:r>
            <a:r>
              <a:rPr lang="en-US" altLang="ko-KR" sz="1400" dirty="0"/>
              <a:t>0px)</a:t>
            </a:r>
            <a:r>
              <a:rPr lang="ko-KR" altLang="en-US" sz="1400" dirty="0"/>
              <a:t>를 지정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937760" y="1657359"/>
            <a:ext cx="452226" cy="3719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8" y="1824376"/>
            <a:ext cx="4216202" cy="4098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959" y="3950479"/>
            <a:ext cx="4038600" cy="185737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8" y="2234235"/>
            <a:ext cx="2578595" cy="54417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89986" y="2341998"/>
            <a:ext cx="6234546" cy="14778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animation-name: imagerotation; :</a:t>
            </a:r>
            <a:r>
              <a:rPr lang="en-US" altLang="ko-KR" sz="1400" dirty="0"/>
              <a:t> @keyframes imagerotation</a:t>
            </a:r>
            <a:r>
              <a:rPr lang="ko-KR" altLang="en-US" sz="1400" dirty="0"/>
              <a:t>에서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                                                                 정의된 애니메이션 동작을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animation-duration: 2s; : </a:t>
            </a:r>
            <a:r>
              <a:rPr lang="ko-KR" altLang="en-US" sz="1400" dirty="0"/>
              <a:t>동작 주기를 </a:t>
            </a:r>
            <a:r>
              <a:rPr lang="en-US" altLang="ko-KR" sz="1400" dirty="0"/>
              <a:t>2s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Animation-iteration-count: infinite; : </a:t>
            </a:r>
            <a:r>
              <a:rPr lang="ko-KR" altLang="en-US" sz="1400" dirty="0"/>
              <a:t>반복 횟수를 무한으로 설정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3300153" y="2506321"/>
            <a:ext cx="2089833" cy="5745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9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웹 삼총사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html : </a:t>
            </a:r>
            <a:r>
              <a:rPr lang="ko-KR" altLang="en-US" dirty="0"/>
              <a:t>모델 담당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CSS : </a:t>
            </a:r>
            <a:r>
              <a:rPr lang="ko-KR" altLang="en-US" dirty="0"/>
              <a:t>뷰 담당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JavaScript : </a:t>
            </a:r>
            <a:r>
              <a:rPr lang="ko-KR" altLang="en-US" dirty="0"/>
              <a:t>제어 담당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자바스크립트 란</a:t>
            </a:r>
            <a:r>
              <a:rPr lang="en-US" altLang="ko-KR" sz="2400" b="1" dirty="0"/>
              <a:t>?</a:t>
            </a:r>
            <a:endParaRPr lang="ko-KR" altLang="en-US" sz="2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HTML</a:t>
            </a:r>
            <a:r>
              <a:rPr lang="ko-KR" altLang="en-US" dirty="0"/>
              <a:t>에서 하기 어려운 조건문</a:t>
            </a:r>
            <a:r>
              <a:rPr lang="en-US" altLang="ko-KR" dirty="0"/>
              <a:t>,</a:t>
            </a:r>
            <a:r>
              <a:rPr lang="ko-KR" altLang="en-US" dirty="0"/>
              <a:t> 반복문 등 논리 로직을 지원하여</a:t>
            </a:r>
            <a:r>
              <a:rPr lang="en-US" altLang="ko-KR" dirty="0"/>
              <a:t>, </a:t>
            </a:r>
            <a:r>
              <a:rPr lang="ko-KR" altLang="en-US" dirty="0"/>
              <a:t>함수나 객체의 사용도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페이지의 콘텐츠를 동적으로 동작 시킬 수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순차 지향이며</a:t>
            </a:r>
            <a:r>
              <a:rPr lang="en-US" altLang="ko-KR" dirty="0"/>
              <a:t>, </a:t>
            </a:r>
            <a:r>
              <a:rPr lang="ko-KR" altLang="en-US" dirty="0"/>
              <a:t>객체의 개념이 들어가서 객체 지향형과 함수형 프로그래밍 모두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변수의 타입을 명시할 필요가 없는 인터프리터 언어로 모든 변수 타입을 </a:t>
            </a:r>
            <a:r>
              <a:rPr lang="en-US" altLang="ko-KR" dirty="0"/>
              <a:t>var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우리가 아는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파이썬 등의 프로그래밍 언어와 비슷한 느낌의 문법</a:t>
            </a:r>
          </a:p>
        </p:txBody>
      </p:sp>
    </p:spTree>
    <p:extLst>
      <p:ext uri="{BB962C8B-B14F-4D97-AF65-F5344CB8AC3E}">
        <p14:creationId xmlns:p14="http://schemas.microsoft.com/office/powerpoint/2010/main" val="400211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3554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자바 스크립트의 역할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요소의 추가 및 삭제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CSS</a:t>
            </a:r>
            <a:r>
              <a:rPr lang="ko-KR" altLang="en-US" dirty="0"/>
              <a:t>및 </a:t>
            </a:r>
            <a:r>
              <a:rPr lang="en-US" altLang="ko-KR" dirty="0"/>
              <a:t>HTML </a:t>
            </a:r>
            <a:r>
              <a:rPr lang="ko-KR" altLang="en-US" dirty="0"/>
              <a:t>요소의 스타일 변경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사용자와의 상호작용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폼의 유효성 검증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마우스와 키보드 이벤트에 대한 스크립트 실행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브라우저 제어 및 쿠키 등의 설정과 조회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AJAX </a:t>
            </a:r>
            <a:r>
              <a:rPr lang="ko-KR" altLang="en-US" dirty="0"/>
              <a:t>기술을 이용한 웹 서버와의 통신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6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51706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자바 스크립트 작성법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대소문자를 구분하여 작성 </a:t>
            </a:r>
            <a:r>
              <a:rPr lang="en-US" altLang="ko-KR" dirty="0"/>
              <a:t>(js</a:t>
            </a:r>
            <a:r>
              <a:rPr lang="ko-KR" altLang="en-US" dirty="0"/>
              <a:t>와 </a:t>
            </a:r>
            <a:r>
              <a:rPr lang="en-US" altLang="ko-KR" dirty="0"/>
              <a:t>JS</a:t>
            </a:r>
            <a:r>
              <a:rPr lang="ko-KR" altLang="en-US" dirty="0"/>
              <a:t>는 서로 다른 변수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구분한다</a:t>
            </a:r>
            <a:r>
              <a:rPr lang="en-US" altLang="ko-KR" dirty="0"/>
              <a:t>. (var x=1; var y=1;)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큰 따옴표</a:t>
            </a:r>
            <a:r>
              <a:rPr lang="en-US" altLang="ko-KR" dirty="0"/>
              <a:t>("")</a:t>
            </a:r>
            <a:r>
              <a:rPr lang="ko-KR" altLang="en-US" dirty="0"/>
              <a:t>와 작은따옴표</a:t>
            </a:r>
            <a:r>
              <a:rPr lang="en-US" altLang="ko-KR" dirty="0"/>
              <a:t>('')</a:t>
            </a:r>
            <a:r>
              <a:rPr lang="ko-KR" altLang="en-US" dirty="0"/>
              <a:t>를 구분하여 사용 </a:t>
            </a:r>
            <a:r>
              <a:rPr lang="en-US" altLang="ko-KR" dirty="0"/>
              <a:t>(“ this.src=‘apple.png’ ”)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문서를 동적으로 제어하기 위해 고안된 프로그래밍 언어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상수는 직접 표현되는 값 그 자체를 의미</a:t>
            </a:r>
            <a:r>
              <a:rPr lang="en-US" altLang="ko-KR" dirty="0"/>
              <a:t> (</a:t>
            </a:r>
            <a:r>
              <a:rPr lang="ko-KR" altLang="en-US" dirty="0"/>
              <a:t>숫자 상수 </a:t>
            </a:r>
            <a:r>
              <a:rPr lang="en-US" altLang="ko-KR" dirty="0"/>
              <a:t>= 1,2,3,.., </a:t>
            </a:r>
            <a:r>
              <a:rPr lang="ko-KR" altLang="en-US" dirty="0"/>
              <a:t>문자열 상수 </a:t>
            </a:r>
            <a:r>
              <a:rPr lang="en-US" altLang="ko-KR" dirty="0"/>
              <a:t>= "</a:t>
            </a:r>
            <a:r>
              <a:rPr lang="ko-KR" altLang="en-US" dirty="0"/>
              <a:t>자바 </a:t>
            </a:r>
            <a:r>
              <a:rPr lang="en-US" altLang="ko-KR" dirty="0"/>
              <a:t>script")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</a:t>
            </a:r>
            <a:br>
              <a:rPr lang="ko-KR" altLang="en-US" dirty="0"/>
            </a:br>
            <a:r>
              <a:rPr lang="ko-KR" altLang="en-US" sz="2400" b="1" dirty="0"/>
              <a:t>자바스크립트 코드 작성이 가능한 위치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HTML</a:t>
            </a:r>
            <a:r>
              <a:rPr lang="ko-KR" altLang="en-US" dirty="0"/>
              <a:t>태그의 이벤트 리스너 속성에 작성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&lt;script&gt;</a:t>
            </a:r>
            <a:r>
              <a:rPr lang="ko-KR" altLang="en-US" dirty="0"/>
              <a:t>태그나</a:t>
            </a:r>
            <a:r>
              <a:rPr lang="en-US" altLang="ko-KR" dirty="0"/>
              <a:t> &lt;body&gt;</a:t>
            </a:r>
            <a:r>
              <a:rPr lang="ko-KR" altLang="en-US" dirty="0"/>
              <a:t>태그 내에 어디든 작성 가능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자바스크립트 파일에 작성 </a:t>
            </a:r>
            <a:r>
              <a:rPr lang="en-US" altLang="ko-KR" dirty="0"/>
              <a:t>( .js, .jsp 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URL </a:t>
            </a:r>
            <a:r>
              <a:rPr lang="ko-KR" altLang="en-US" dirty="0"/>
              <a:t>부분에 작성</a:t>
            </a:r>
          </a:p>
        </p:txBody>
      </p:sp>
    </p:spTree>
    <p:extLst>
      <p:ext uri="{BB962C8B-B14F-4D97-AF65-F5344CB8AC3E}">
        <p14:creationId xmlns:p14="http://schemas.microsoft.com/office/powerpoint/2010/main" val="29209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(Java Script)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909939"/>
            <a:ext cx="11346873" cy="52168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Consolas" panose="020B0609020204030204" pitchFamily="49" charset="0"/>
              </a:rPr>
              <a:t>자바스크립트 변수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자바스크립트 데이터 저장공간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변수 이름을 정하고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저장 공간을 할당하며</a:t>
            </a:r>
            <a:r>
              <a:rPr lang="en-US" altLang="ko-KR" dirty="0">
                <a:latin typeface="Consolas" panose="020B0609020204030204" pitchFamily="49" charset="0"/>
              </a:rPr>
              <a:t>, var </a:t>
            </a:r>
            <a:r>
              <a:rPr lang="ko-KR" altLang="en-US" dirty="0">
                <a:latin typeface="Consolas" panose="020B0609020204030204" pitchFamily="49" charset="0"/>
              </a:rPr>
              <a:t>키워드를 사용하거나 빼서 변수를 선언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자바스크립트에는 변수 타입이 없기 때문에 변수 타입을 선언하지 않음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var score; //</a:t>
            </a:r>
            <a:r>
              <a:rPr lang="ko-KR" altLang="en-US" dirty="0">
                <a:latin typeface="Consolas" panose="020B0609020204030204" pitchFamily="49" charset="0"/>
              </a:rPr>
              <a:t>정상적인 변수 선언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score; //</a:t>
            </a:r>
            <a:r>
              <a:rPr lang="ko-KR" altLang="en-US" dirty="0">
                <a:latin typeface="Consolas" panose="020B0609020204030204" pitchFamily="49" charset="0"/>
              </a:rPr>
              <a:t>오류</a:t>
            </a:r>
            <a:r>
              <a:rPr lang="en-US" altLang="ko-KR" dirty="0">
                <a:latin typeface="Consolas" panose="020B0609020204030204" pitchFamily="49" charset="0"/>
              </a:rPr>
              <a:t> why? </a:t>
            </a:r>
            <a:r>
              <a:rPr lang="ko-KR" altLang="en-US" dirty="0">
                <a:latin typeface="Consolas" panose="020B0609020204030204" pitchFamily="49" charset="0"/>
              </a:rPr>
              <a:t>변수 타입을 사용 안함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nsolas" panose="020B0609020204030204" pitchFamily="49" charset="0"/>
              </a:rPr>
              <a:t>변수에 타입이 없기 때문에 저장되는 값에 대한 제약이 없음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score = 66.8; //</a:t>
            </a:r>
            <a:r>
              <a:rPr lang="ko-KR" altLang="en-US" dirty="0">
                <a:latin typeface="Consolas" panose="020B0609020204030204" pitchFamily="49" charset="0"/>
              </a:rPr>
              <a:t>실수 저장 가능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	score = "high" //</a:t>
            </a:r>
            <a:r>
              <a:rPr lang="ko-KR" altLang="en-US" dirty="0">
                <a:latin typeface="Consolas" panose="020B0609020204030204" pitchFamily="49" charset="0"/>
              </a:rPr>
              <a:t>문자열 저장 가능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지역 변수 </a:t>
            </a:r>
            <a:r>
              <a:rPr lang="en-US" altLang="ko-KR" dirty="0"/>
              <a:t>: </a:t>
            </a:r>
            <a:r>
              <a:rPr lang="ko-KR" altLang="en-US" dirty="0"/>
              <a:t>함수 안에서 선언을 하여 선언된 함수 안에서만 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전역 변수 </a:t>
            </a:r>
            <a:r>
              <a:rPr lang="en-US" altLang="ko-KR" dirty="0"/>
              <a:t>: </a:t>
            </a:r>
            <a:r>
              <a:rPr lang="ko-KR" altLang="ko-KR" dirty="0">
                <a:latin typeface="Arial Unicode MS"/>
              </a:rPr>
              <a:t>일반적으로 함수의 바깥에서 선언하</a:t>
            </a:r>
            <a:r>
              <a:rPr lang="ko-KR" altLang="en-US" dirty="0">
                <a:latin typeface="Arial Unicode MS"/>
              </a:rPr>
              <a:t>여</a:t>
            </a:r>
            <a:r>
              <a:rPr lang="ko-KR" altLang="ko-KR" dirty="0">
                <a:latin typeface="Arial Unicode MS"/>
              </a:rPr>
              <a:t> 현재 문서의 전체에서 사용</a:t>
            </a:r>
            <a:endParaRPr lang="en-US" altLang="ko-KR" dirty="0">
              <a:latin typeface="Arial Unicode M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this</a:t>
            </a:r>
            <a:r>
              <a:rPr lang="ko-KR" altLang="en-US" dirty="0"/>
              <a:t>로 전역 변수에 접근 </a:t>
            </a:r>
            <a:r>
              <a:rPr lang="en-US" altLang="ko-KR" dirty="0"/>
              <a:t>:</a:t>
            </a:r>
            <a:r>
              <a:rPr lang="ko-KR" altLang="en-US" dirty="0"/>
              <a:t> 지역 변수와 전역 변수의 이름이 같을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this.</a:t>
            </a:r>
            <a:r>
              <a:rPr lang="ko-KR" altLang="en-US" dirty="0"/>
              <a:t>전역 변수</a:t>
            </a:r>
            <a:r>
              <a:rPr lang="en-US" altLang="ko-KR" dirty="0"/>
              <a:t> </a:t>
            </a:r>
            <a:r>
              <a:rPr lang="ko-KR" altLang="en-US" dirty="0"/>
              <a:t>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152940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 예제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527963" cy="5265175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5361709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자바스크립트 예제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=1;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=2;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=3;</a:t>
            </a:r>
          </a:p>
          <a:p>
            <a:r>
              <a:rPr lang="en-US" altLang="ko-KR" sz="1400" dirty="0"/>
              <a:t>        document.write("head </a:t>
            </a:r>
            <a:r>
              <a:rPr lang="ko-KR" altLang="en-US" sz="1400" dirty="0"/>
              <a:t>태그 내 실행 순서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num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/&gt;");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94948" y="1049766"/>
            <a:ext cx="5477110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자바스크립트에서 모든 변수형은 </a:t>
            </a:r>
            <a:r>
              <a:rPr lang="en-US" altLang="ko-KR" sz="1600" dirty="0"/>
              <a:t>var</a:t>
            </a:r>
            <a:r>
              <a:rPr lang="ko-KR" altLang="en-US" sz="1600" dirty="0"/>
              <a:t>로 선언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document.write( )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자바스크립트의 출력문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출력문의 </a:t>
            </a:r>
            <a:r>
              <a:rPr lang="en-US" altLang="ko-KR" sz="1600" dirty="0"/>
              <a:t>( )</a:t>
            </a:r>
            <a:r>
              <a:rPr lang="ko-KR" altLang="en-US" sz="1600" dirty="0"/>
              <a:t>안에서 </a:t>
            </a:r>
            <a:r>
              <a:rPr lang="en-US" altLang="ko-KR" sz="1600" dirty="0"/>
              <a:t>“ ”</a:t>
            </a:r>
            <a:r>
              <a:rPr lang="ko-KR" altLang="en-US" sz="1600" dirty="0"/>
              <a:t>를 사용하여 문자열을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뒤에 </a:t>
            </a:r>
            <a:r>
              <a:rPr lang="en-US" altLang="ko-KR" sz="1600" dirty="0"/>
              <a:t>num </a:t>
            </a:r>
            <a:r>
              <a:rPr lang="ko-KR" altLang="en-US" sz="1600" dirty="0"/>
              <a:t>변수를 출력함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+ </a:t>
            </a:r>
            <a:r>
              <a:rPr lang="ko-KR" altLang="en-US" sz="1600" dirty="0"/>
              <a:t>는 내용을 연결해서 작성할 때 사용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1803553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24" y="3291061"/>
            <a:ext cx="2521557" cy="212828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2679956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3956039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613494" y="4812953"/>
            <a:ext cx="4939408" cy="798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타입 알아보기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037512" cy="440340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871258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데이터 타입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&lt;script&gt;</a:t>
            </a:r>
          </a:p>
          <a:p>
            <a:r>
              <a:rPr lang="en-US" altLang="ko-KR" sz="1400" dirty="0"/>
              <a:t>        var num; </a:t>
            </a:r>
          </a:p>
          <a:p>
            <a:r>
              <a:rPr lang="en-US" altLang="ko-KR" sz="1400" dirty="0"/>
              <a:t>        var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=null; </a:t>
            </a:r>
          </a:p>
          <a:p>
            <a:r>
              <a:rPr lang="en-US" altLang="ko-KR" sz="1400" dirty="0"/>
              <a:t>        document.write(typeof 100+"&lt;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10.5+"&lt;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true+"&lt;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[1,2,3]+"&lt;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{name:'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',age:25}+"&lt;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num+"&lt;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    document.write(typeof obj+"&lt;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r>
              <a:rPr lang="en-US" altLang="ko-KR" sz="1400" dirty="0"/>
              <a:t>    &lt;/script&gt;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70021" y="882440"/>
            <a:ext cx="6183692" cy="38779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typeof</a:t>
            </a:r>
            <a:r>
              <a:rPr lang="ko-KR" altLang="en-US" sz="2000" b="1" dirty="0"/>
              <a:t>를 통해 데이터 타입을 알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100 :</a:t>
            </a:r>
            <a:r>
              <a:rPr lang="en-US" altLang="ko-KR" sz="1600" dirty="0"/>
              <a:t> number 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10.5 : </a:t>
            </a:r>
            <a:r>
              <a:rPr lang="en-US" altLang="ko-KR" sz="1600" dirty="0"/>
              <a:t>number 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"</a:t>
            </a:r>
            <a:r>
              <a:rPr lang="ko-KR" altLang="en-US" b="1" dirty="0"/>
              <a:t>홍길동</a:t>
            </a:r>
            <a:r>
              <a:rPr lang="en-US" altLang="ko-KR" b="1" dirty="0"/>
              <a:t>“ : </a:t>
            </a:r>
            <a:r>
              <a:rPr lang="en-US" altLang="ko-KR" sz="1600" dirty="0"/>
              <a:t>string (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true : </a:t>
            </a:r>
            <a:r>
              <a:rPr lang="en-US" altLang="ko-KR" sz="1600" dirty="0"/>
              <a:t>boolean (</a:t>
            </a:r>
            <a:r>
              <a:rPr lang="ko-KR" altLang="en-US" sz="1600" dirty="0"/>
              <a:t>참</a:t>
            </a:r>
            <a:r>
              <a:rPr lang="en-US" altLang="ko-KR" sz="1600" dirty="0"/>
              <a:t>, </a:t>
            </a:r>
            <a:r>
              <a:rPr lang="ko-KR" altLang="en-US" sz="1600" dirty="0"/>
              <a:t>거짓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[1,2,3] : </a:t>
            </a:r>
            <a:r>
              <a:rPr lang="en-US" altLang="ko-KR" sz="1600" dirty="0"/>
              <a:t>object (</a:t>
            </a:r>
            <a:r>
              <a:rPr lang="ko-KR" altLang="en-US" sz="1600" dirty="0"/>
              <a:t>배열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{name:'</a:t>
            </a:r>
            <a:r>
              <a:rPr lang="ko-KR" altLang="en-US" b="1" dirty="0"/>
              <a:t>홍길동</a:t>
            </a:r>
            <a:r>
              <a:rPr lang="en-US" altLang="ko-KR" b="1" dirty="0"/>
              <a:t>', age:25} :</a:t>
            </a:r>
            <a:r>
              <a:rPr lang="en-US" altLang="ko-KR" sz="1600" dirty="0"/>
              <a:t> object (</a:t>
            </a:r>
            <a:r>
              <a:rPr lang="ko-KR" altLang="en-US" sz="1600" dirty="0"/>
              <a:t>데이터 속성과 값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num : </a:t>
            </a:r>
            <a:r>
              <a:rPr lang="en-US" altLang="ko-KR" sz="1600" dirty="0"/>
              <a:t>undefined (</a:t>
            </a:r>
            <a:r>
              <a:rPr lang="ko-KR" altLang="en-US" sz="1600" dirty="0"/>
              <a:t>정해지지 않음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typeof obj : </a:t>
            </a:r>
            <a:r>
              <a:rPr lang="en-US" altLang="ko-KR" sz="1600" dirty="0"/>
              <a:t>obj (</a:t>
            </a:r>
            <a:r>
              <a:rPr lang="ko-KR" altLang="en-US" sz="1600" dirty="0"/>
              <a:t>최상위 객체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5137265" y="2821433"/>
            <a:ext cx="232756" cy="6658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21559" y="2410907"/>
            <a:ext cx="4415706" cy="21527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790" y="3990227"/>
            <a:ext cx="1545981" cy="22610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302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리스너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01201" cy="270208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2509" y="884636"/>
            <a:ext cx="4734947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이벤트 리스너 속성에 자바스크립트 코드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&lt;img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="../media/banana.png"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         </a:t>
            </a:r>
            <a:r>
              <a:rPr lang="en-US" altLang="ko-KR" sz="1400" dirty="0"/>
              <a:t>onmouseover="this.src='../media/apple.png'" </a:t>
            </a:r>
          </a:p>
          <a:p>
            <a:r>
              <a:rPr lang="en-US" altLang="ko-KR" sz="1400" dirty="0"/>
              <a:t>         onmouseout="this.src='../media/banana.png'"&gt;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317203" y="1356320"/>
            <a:ext cx="6478923" cy="17543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img</a:t>
            </a:r>
            <a:r>
              <a:rPr lang="ko-KR" altLang="en-US" b="1" dirty="0"/>
              <a:t>태그</a:t>
            </a:r>
            <a:r>
              <a:rPr lang="ko-KR" altLang="en-US" sz="1600" dirty="0"/>
              <a:t>에</a:t>
            </a:r>
            <a:r>
              <a:rPr lang="ko-KR" altLang="en-US" b="1" dirty="0"/>
              <a:t> </a:t>
            </a:r>
            <a:r>
              <a:rPr lang="ko-KR" altLang="en-US" sz="1600" dirty="0"/>
              <a:t>초기</a:t>
            </a:r>
            <a:r>
              <a:rPr lang="en-US" altLang="ko-KR" sz="1600" dirty="0"/>
              <a:t> </a:t>
            </a:r>
            <a:r>
              <a:rPr lang="ko-KR" altLang="en-US" sz="1600" dirty="0"/>
              <a:t>이미지는 </a:t>
            </a:r>
            <a:r>
              <a:rPr lang="en-US" altLang="ko-KR" sz="1600" dirty="0"/>
              <a:t>“</a:t>
            </a:r>
            <a:r>
              <a:rPr lang="ko-KR" altLang="en-US" sz="1600" dirty="0"/>
              <a:t>고양이 사진</a:t>
            </a:r>
            <a:r>
              <a:rPr lang="en-US" altLang="ko-KR" sz="1600" dirty="0"/>
              <a:t>”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onmouseover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사용하여 마우스를 올렸을 때 </a:t>
            </a:r>
            <a:r>
              <a:rPr lang="en-US" altLang="ko-KR" sz="1600" dirty="0"/>
              <a:t>“</a:t>
            </a:r>
            <a:r>
              <a:rPr lang="ko-KR" altLang="en-US" sz="1600" dirty="0"/>
              <a:t>사과 사진</a:t>
            </a:r>
            <a:r>
              <a:rPr lang="en-US" altLang="ko-KR" sz="1600" dirty="0"/>
              <a:t>”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onmouseout</a:t>
            </a:r>
            <a:r>
              <a:rPr lang="ko-KR" altLang="en-US" sz="1600" dirty="0"/>
              <a:t>을 사용하여 마우스가 빠졌을 때 </a:t>
            </a:r>
            <a:r>
              <a:rPr lang="en-US" altLang="ko-KR" sz="1600" dirty="0"/>
              <a:t>“</a:t>
            </a:r>
            <a:r>
              <a:rPr lang="ko-KR" altLang="en-US" sz="1600" dirty="0"/>
              <a:t>바나나 사진</a:t>
            </a:r>
            <a:r>
              <a:rPr lang="en-US" altLang="ko-KR" sz="1600" dirty="0"/>
              <a:t>”</a:t>
            </a:r>
            <a:r>
              <a:rPr lang="en-US" altLang="ko-KR" sz="1600" b="1" dirty="0"/>
              <a:t> </a:t>
            </a:r>
            <a:r>
              <a:rPr lang="en-US" altLang="ko-KR" b="1" dirty="0"/>
              <a:t>(this</a:t>
            </a:r>
            <a:r>
              <a:rPr lang="ko-KR" altLang="en-US" b="1" dirty="0"/>
              <a:t>는 현재 </a:t>
            </a:r>
            <a:r>
              <a:rPr lang="en-US" altLang="ko-KR" b="1" dirty="0"/>
              <a:t>img</a:t>
            </a:r>
            <a:r>
              <a:rPr lang="ko-KR" altLang="en-US" b="1" dirty="0"/>
              <a:t>태그를 가리키는 자바스크립트의 키워드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9D0FA4-2261-B76C-8A69-990238C3648B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588625" y="2233483"/>
            <a:ext cx="728578" cy="5359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82256" y="2441205"/>
            <a:ext cx="4006369" cy="6563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9" y="3455560"/>
            <a:ext cx="2419350" cy="2600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9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2353</Words>
  <Application>Microsoft Office PowerPoint</Application>
  <PresentationFormat>와이드스크린</PresentationFormat>
  <Paragraphs>329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 Unicode MS</vt:lpstr>
      <vt:lpstr>notokr</vt:lpstr>
      <vt:lpstr>나눔스퀘어 ExtraBold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224</cp:revision>
  <dcterms:created xsi:type="dcterms:W3CDTF">2019-12-23T00:32:35Z</dcterms:created>
  <dcterms:modified xsi:type="dcterms:W3CDTF">2022-07-21T12:02:49Z</dcterms:modified>
</cp:coreProperties>
</file>