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7" r:id="rId3"/>
    <p:sldId id="407" r:id="rId4"/>
    <p:sldId id="411" r:id="rId5"/>
    <p:sldId id="398" r:id="rId6"/>
    <p:sldId id="399" r:id="rId7"/>
    <p:sldId id="400" r:id="rId8"/>
    <p:sldId id="401" r:id="rId9"/>
    <p:sldId id="408" r:id="rId10"/>
    <p:sldId id="413" r:id="rId11"/>
    <p:sldId id="402" r:id="rId12"/>
    <p:sldId id="406" r:id="rId13"/>
    <p:sldId id="409" r:id="rId14"/>
    <p:sldId id="412" r:id="rId15"/>
    <p:sldId id="403" r:id="rId16"/>
    <p:sldId id="404" r:id="rId17"/>
    <p:sldId id="405" r:id="rId18"/>
    <p:sldId id="382" r:id="rId19"/>
    <p:sldId id="25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28633" y="2490281"/>
            <a:ext cx="4934749" cy="1969770"/>
            <a:chOff x="3628633" y="1767838"/>
            <a:chExt cx="493474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2022-07-26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28633" y="2537279"/>
              <a:ext cx="4934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F54CC3-7829-9A31-99C4-68C2CD12913E}"/>
              </a:ext>
            </a:extLst>
          </p:cNvPr>
          <p:cNvSpPr txBox="1"/>
          <p:nvPr/>
        </p:nvSpPr>
        <p:spPr>
          <a:xfrm>
            <a:off x="332508" y="909939"/>
            <a:ext cx="11346873" cy="4703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객체의 프로퍼티 참조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프로퍼티이름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프로퍼티 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"]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객체의 메소드 참조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메소드이름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객체생성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생성자를 이용한 객체의 생성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new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연산자를 사용하여 객체를 생성하고 초기화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   이때 사용되는 메소드를 생성자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(constructor)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하며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생성되는 객체를 초기화 하는 역할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   자바스크립트는 원시 타입을 위한 생성자를 미리 정의하여 제공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ex)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day= new Date(); //new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연산자를 사용하여 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Date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타입의 객체를 생성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document.write("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올해는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 + day.getFullYear() + 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년입니다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.");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6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72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Date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 및 활용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871258" cy="341851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70500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today = new Date();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today.toGMTString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 = new String();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 = "</a:t>
            </a:r>
            <a:r>
              <a:rPr lang="ko-KR" altLang="en-US" sz="1200" dirty="0"/>
              <a:t>반갑습니다</a:t>
            </a:r>
            <a:r>
              <a:rPr lang="en-US" altLang="ko-KR" sz="1200" dirty="0"/>
              <a:t>.";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내용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길이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mystr.length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20158" y="1054080"/>
            <a:ext cx="6144225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ko-KR" altLang="en-US" sz="1400" dirty="0">
                <a:solidFill>
                  <a:srgbClr val="FF0000"/>
                </a:solidFill>
              </a:rPr>
              <a:t>연산자</a:t>
            </a:r>
            <a:r>
              <a:rPr lang="ko-KR" altLang="en-US" sz="1400" dirty="0"/>
              <a:t>를 사용하여 </a:t>
            </a:r>
            <a:r>
              <a:rPr lang="en-US" altLang="ko-KR" sz="1400" dirty="0">
                <a:solidFill>
                  <a:srgbClr val="FF0000"/>
                </a:solidFill>
              </a:rPr>
              <a:t>Date() </a:t>
            </a:r>
            <a:r>
              <a:rPr lang="ko-KR" altLang="en-US" sz="1400" dirty="0">
                <a:solidFill>
                  <a:srgbClr val="FF0000"/>
                </a:solidFill>
              </a:rPr>
              <a:t>타입의 객체를 생성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toGMTString()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메소드를 호출하여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시간을 출력한다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037513" y="1405363"/>
            <a:ext cx="382645" cy="121713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5154" y="2399128"/>
            <a:ext cx="4322359" cy="4467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44" y="2842077"/>
            <a:ext cx="3143250" cy="20288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B9887A-C2C0-3000-024C-67810E5CC3BB}"/>
              </a:ext>
            </a:extLst>
          </p:cNvPr>
          <p:cNvSpPr txBox="1"/>
          <p:nvPr/>
        </p:nvSpPr>
        <p:spPr>
          <a:xfrm>
            <a:off x="5420157" y="1977477"/>
            <a:ext cx="6144225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new</a:t>
            </a:r>
            <a:r>
              <a:rPr lang="ko-KR" altLang="en-US" sz="1400" dirty="0">
                <a:solidFill>
                  <a:srgbClr val="FF0000"/>
                </a:solidFill>
              </a:rPr>
              <a:t>연산자</a:t>
            </a:r>
            <a:r>
              <a:rPr lang="ko-KR" altLang="en-US" sz="1400" dirty="0"/>
              <a:t>를 사용하여 </a:t>
            </a:r>
            <a:r>
              <a:rPr lang="en-US" altLang="ko-KR" sz="1400" dirty="0">
                <a:solidFill>
                  <a:srgbClr val="FF0000"/>
                </a:solidFill>
              </a:rPr>
              <a:t>String() </a:t>
            </a:r>
            <a:r>
              <a:rPr lang="ko-KR" altLang="en-US" sz="1400" dirty="0">
                <a:solidFill>
                  <a:srgbClr val="FF0000"/>
                </a:solidFill>
              </a:rPr>
              <a:t>타입의 객체를 생성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String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length()</a:t>
            </a:r>
            <a:r>
              <a:rPr lang="ko-KR" altLang="en-US" sz="1400" dirty="0"/>
              <a:t> 메소드를 호출하여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문자열의 길이를 출력한다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850EE3-9D22-BDCA-0DD4-7AAA13D066F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037513" y="2326675"/>
            <a:ext cx="382644" cy="9863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FE3FA4-9C52-09B2-758A-3569ADE1AF29}"/>
              </a:ext>
            </a:extLst>
          </p:cNvPr>
          <p:cNvSpPr/>
          <p:nvPr/>
        </p:nvSpPr>
        <p:spPr>
          <a:xfrm>
            <a:off x="715154" y="2959969"/>
            <a:ext cx="4322359" cy="7060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Date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577840" cy="433495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5411586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&lt;title&gt;Date</a:t>
            </a:r>
            <a:r>
              <a:rPr lang="ko-KR" altLang="en-US" sz="1200" dirty="0"/>
              <a:t>객체로 현재시간 알아내기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&lt;h3&gt;Date</a:t>
            </a:r>
            <a:r>
              <a:rPr lang="ko-KR" altLang="en-US" sz="1200" dirty="0"/>
              <a:t>객체로 현재시간 알아내기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now = new Date();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now.toUTCString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now.getFullYear</a:t>
            </a:r>
            <a:r>
              <a:rPr lang="en-US" altLang="ko-KR" sz="1200" dirty="0"/>
              <a:t>()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now.getMonth</a:t>
            </a:r>
            <a:r>
              <a:rPr lang="en-US" altLang="ko-KR" sz="1200" dirty="0"/>
              <a:t>()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now.getDate</a:t>
            </a:r>
            <a:r>
              <a:rPr lang="en-US" altLang="ko-KR" sz="1200" dirty="0"/>
              <a:t>()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now.getHours</a:t>
            </a:r>
            <a:r>
              <a:rPr lang="en-US" altLang="ko-KR" sz="1200" dirty="0"/>
              <a:t>()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now.getMinutes</a:t>
            </a:r>
            <a:r>
              <a:rPr lang="en-US" altLang="ko-KR" sz="1200" dirty="0"/>
              <a:t>()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now.getSeconds</a:t>
            </a:r>
            <a:r>
              <a:rPr lang="en-US" altLang="ko-KR" sz="1200" dirty="0"/>
              <a:t>()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now.getMilliseconds</a:t>
            </a:r>
            <a:r>
              <a:rPr lang="en-US" altLang="ko-KR" sz="1200" dirty="0"/>
              <a:t>() 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next = new Date(2017, 7, 15, 12, 12, 12);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next.toLocalString</a:t>
            </a:r>
            <a:r>
              <a:rPr lang="en-US" altLang="ko-KR" sz="1200" dirty="0"/>
              <a:t>() : " + 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179127" y="1091071"/>
            <a:ext cx="4903761" cy="375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Date </a:t>
            </a:r>
            <a:r>
              <a:rPr lang="ko-KR" altLang="en-US" sz="1400" dirty="0"/>
              <a:t>객체의 다양한 메소드의 출력 값을 확인 할 수 있다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685905" y="1278687"/>
            <a:ext cx="493222" cy="19667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0476" y="2413804"/>
            <a:ext cx="4995429" cy="16632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20" y="2938557"/>
            <a:ext cx="2802374" cy="27014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B0F4D-9999-FECB-D9D7-AD9969A9A1C0}"/>
              </a:ext>
            </a:extLst>
          </p:cNvPr>
          <p:cNvSpPr txBox="1"/>
          <p:nvPr/>
        </p:nvSpPr>
        <p:spPr>
          <a:xfrm>
            <a:off x="6179127" y="1950990"/>
            <a:ext cx="5411586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Date </a:t>
            </a:r>
            <a:r>
              <a:rPr lang="ko-KR" altLang="en-US" sz="1400" dirty="0"/>
              <a:t>객체의 값은 순서대로</a:t>
            </a:r>
            <a:r>
              <a:rPr lang="en-US" altLang="ko-KR" sz="1400" dirty="0"/>
              <a:t> </a:t>
            </a:r>
            <a:r>
              <a:rPr lang="ko-KR" altLang="en-US" sz="1400" dirty="0"/>
              <a:t>년도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</a:t>
            </a:r>
            <a:r>
              <a:rPr lang="en-US" altLang="ko-KR" sz="1400" dirty="0"/>
              <a:t>, 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분</a:t>
            </a:r>
            <a:r>
              <a:rPr lang="en-US" altLang="ko-KR" sz="1400" dirty="0"/>
              <a:t>, </a:t>
            </a:r>
            <a:r>
              <a:rPr lang="ko-KR" altLang="en-US" sz="1400" dirty="0"/>
              <a:t>초로</a:t>
            </a:r>
            <a:r>
              <a:rPr lang="en-US" altLang="ko-KR" sz="1400" dirty="0"/>
              <a:t> </a:t>
            </a:r>
            <a:r>
              <a:rPr lang="ko-KR" altLang="en-US" sz="1400" dirty="0"/>
              <a:t>출력된다</a:t>
            </a:r>
            <a:r>
              <a:rPr lang="en-US" altLang="ko-KR" sz="1400" dirty="0"/>
              <a:t>. (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월의 경우 입력된 값보다 </a:t>
            </a:r>
            <a:r>
              <a:rPr lang="en-US" altLang="ko-KR" sz="1400" dirty="0">
                <a:solidFill>
                  <a:srgbClr val="FF0000"/>
                </a:solidFill>
              </a:rPr>
              <a:t>+1 </a:t>
            </a:r>
            <a:r>
              <a:rPr lang="ko-KR" altLang="en-US" sz="1400" dirty="0">
                <a:solidFill>
                  <a:srgbClr val="FF0000"/>
                </a:solidFill>
              </a:rPr>
              <a:t>된 </a:t>
            </a: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월</a:t>
            </a:r>
            <a:r>
              <a:rPr lang="ko-KR" altLang="en-US" sz="1400" dirty="0"/>
              <a:t>로 출력된다</a:t>
            </a:r>
            <a:r>
              <a:rPr lang="en-US" altLang="ko-KR" sz="1400" dirty="0"/>
              <a:t>. 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975513-FB9D-F3AF-65B0-1773F2B3A0E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5685905" y="2300349"/>
            <a:ext cx="493222" cy="20883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B6463A-95FE-3444-9395-54FC4F53C9E1}"/>
              </a:ext>
            </a:extLst>
          </p:cNvPr>
          <p:cNvSpPr/>
          <p:nvPr/>
        </p:nvSpPr>
        <p:spPr>
          <a:xfrm>
            <a:off x="690476" y="4180229"/>
            <a:ext cx="4995429" cy="4169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4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4949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(Array)</a:t>
            </a:r>
            <a:endParaRPr lang="ko-KR" altLang="en-US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이름과 인덱스로 참조되는 정렬된 값의 집합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배열을 구성하는 각각의 값을 배열 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(element)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하며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                                                       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배열에서 각 요소의 위치를 가리키는 숫자를 인덱스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(index)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배열의 특징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 요소의 타입이 고정되어 있지 않으므로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같은 배열에 있는 요소들의 타입이 다를 수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 요소의 인덱스가 연속적이지 않아도 되며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따라서 특정 배열 요소가 비어 있을 수도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자바스크립트에서 배열은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생성하든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new Array()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생성하든 모두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객체로 다루어 짐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배열의 생성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arr = [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2, ...];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arr = Array(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2, ...)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arr = new Array(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배열요소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2, ...); 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5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39496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배열의 참조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각 위치의 요소를 참조할 때에는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[]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연산자를 사용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인덱스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] 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배열 요소의 개수를 배열의 길이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건수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하며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length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프로퍼티에 자동 갱신된다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인덱스는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부터 시작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any = new Array(5);   //5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개의 원소를 가진 배열 생성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any[0] = 0;               //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정수 저장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any[1] = 5.5;             //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소수 저장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any[2] = 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이미지 벡터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";    //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 저장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any[3] = new Date();      //Date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 저장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any[4] = convertFunction; //function convertFunction(){}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352701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Array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181301" cy="341851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015047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plots = [20, 5, 8, 15, 20];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plots = [20, 5, 8, 15, 20]&lt;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plots[5] = 33;</a:t>
            </a:r>
          </a:p>
          <a:p>
            <a:r>
              <a:rPr lang="en-US" altLang="ko-KR" sz="1200" dirty="0"/>
              <a:t>        plots[7] = 11;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(plots);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("plots[2]</a:t>
            </a:r>
            <a:r>
              <a:rPr lang="ko-KR" altLang="en-US" sz="1200" dirty="0"/>
              <a:t>의 값은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plots[2]);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60145" y="1002416"/>
            <a:ext cx="5442203" cy="16678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 </a:t>
            </a:r>
            <a:r>
              <a:rPr lang="en-US" altLang="ko-KR" sz="1400" dirty="0"/>
              <a:t>plots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개의 값을 배열</a:t>
            </a:r>
            <a:r>
              <a:rPr lang="en-US" altLang="ko-KR" sz="1400" dirty="0"/>
              <a:t>(array)</a:t>
            </a:r>
            <a:r>
              <a:rPr lang="ko-KR" altLang="en-US" sz="1400" dirty="0"/>
              <a:t>로 입력한다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5</a:t>
            </a:r>
            <a:r>
              <a:rPr lang="ko-KR" altLang="en-US" sz="1400" dirty="0"/>
              <a:t>번째와 </a:t>
            </a:r>
            <a:r>
              <a:rPr lang="en-US" altLang="ko-KR" sz="1400" dirty="0"/>
              <a:t>7</a:t>
            </a:r>
            <a:r>
              <a:rPr lang="ko-KR" altLang="en-US" sz="1400" dirty="0"/>
              <a:t>번째의 </a:t>
            </a:r>
            <a:r>
              <a:rPr lang="en-US" altLang="ko-KR" sz="1400" dirty="0"/>
              <a:t>plots </a:t>
            </a:r>
            <a:r>
              <a:rPr lang="ko-KR" altLang="en-US" sz="1400" dirty="0"/>
              <a:t>배열에 값을 입력한다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plots</a:t>
            </a:r>
            <a:r>
              <a:rPr lang="ko-KR" altLang="en-US" sz="1400" dirty="0"/>
              <a:t>에 저장되어 있는 배열의 값을 출력해본다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</a:t>
            </a:r>
            <a:r>
              <a:rPr lang="en-US" altLang="ko-KR" sz="1200" dirty="0"/>
              <a:t>( plots[6]</a:t>
            </a:r>
            <a:r>
              <a:rPr lang="ko-KR" altLang="en-US" sz="1200" dirty="0"/>
              <a:t>에는 값이 없어 비워 두고 다음 값을 출력한다</a:t>
            </a:r>
            <a:r>
              <a:rPr lang="en-US" altLang="ko-KR" sz="1200" dirty="0"/>
              <a:t>.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배열은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시작하므로 </a:t>
            </a:r>
            <a:r>
              <a:rPr lang="en-US" altLang="ko-KR" sz="1400" dirty="0">
                <a:solidFill>
                  <a:srgbClr val="FF0000"/>
                </a:solidFill>
              </a:rPr>
              <a:t>plots[2]</a:t>
            </a:r>
            <a:r>
              <a:rPr lang="ko-KR" altLang="en-US" sz="1400" dirty="0">
                <a:solidFill>
                  <a:srgbClr val="FF0000"/>
                </a:solidFill>
              </a:rPr>
              <a:t>는 세번째 값</a:t>
            </a:r>
            <a:r>
              <a:rPr lang="ko-KR" altLang="en-US" sz="1400" dirty="0"/>
              <a:t>인 </a:t>
            </a:r>
            <a:r>
              <a:rPr lang="en-US" altLang="ko-KR" sz="1400" dirty="0"/>
              <a:t>8</a:t>
            </a:r>
            <a:r>
              <a:rPr lang="ko-KR" altLang="en-US" sz="1400" dirty="0"/>
              <a:t>이 출력된다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81055" y="1836362"/>
            <a:ext cx="679090" cy="1207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0476" y="2405643"/>
            <a:ext cx="3590579" cy="1276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56" y="2919214"/>
            <a:ext cx="3047180" cy="20859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1972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Array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463934" cy="378784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405746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&lt;h3&gt;[]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배열만들기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plots = [20, 5, 8, 15, 20]"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plots = [20, 5, 8, 15, 20];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for(var i=1; i&lt;=5; i++) {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j=1; j&lt;=plots[i-1];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("*");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(plots[i-1]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96221" y="1069123"/>
            <a:ext cx="5633298" cy="23142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 </a:t>
            </a:r>
            <a:r>
              <a:rPr lang="en-US" altLang="ko-KR" sz="1400" dirty="0"/>
              <a:t>plots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개의 값을 배열로 입력한다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첫 번째 </a:t>
            </a:r>
            <a:r>
              <a:rPr lang="en-US" altLang="ko-KR" sz="1400" dirty="0"/>
              <a:t>for</a:t>
            </a:r>
            <a:r>
              <a:rPr lang="ko-KR" altLang="en-US" sz="1400" dirty="0"/>
              <a:t>문은 </a:t>
            </a:r>
            <a:r>
              <a:rPr lang="en-US" altLang="ko-KR" sz="1400" dirty="0"/>
              <a:t>i</a:t>
            </a:r>
            <a:r>
              <a:rPr lang="ko-KR" altLang="en-US" sz="1400" dirty="0"/>
              <a:t>값이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시작하여</a:t>
            </a:r>
            <a:r>
              <a:rPr lang="en-US" altLang="ko-KR" sz="1400" dirty="0"/>
              <a:t>,</a:t>
            </a:r>
            <a:r>
              <a:rPr lang="ko-KR" altLang="en-US" sz="1400" dirty="0"/>
              <a:t> 내부의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다 실행되면 </a:t>
            </a:r>
            <a:r>
              <a:rPr lang="en-US" altLang="ko-KR" sz="1400" dirty="0"/>
              <a:t>i</a:t>
            </a:r>
            <a:r>
              <a:rPr lang="ko-KR" altLang="en-US" sz="1400" dirty="0"/>
              <a:t>값이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증가되면서 </a:t>
            </a:r>
            <a:r>
              <a:rPr lang="en-US" altLang="ko-KR" sz="1400" dirty="0"/>
              <a:t>5</a:t>
            </a:r>
            <a:r>
              <a:rPr lang="ko-KR" altLang="en-US" sz="1400" dirty="0"/>
              <a:t>이하가 될 때 까지 반복된다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두 번째 </a:t>
            </a:r>
            <a:r>
              <a:rPr lang="en-US" altLang="ko-KR" sz="1400" dirty="0"/>
              <a:t>for</a:t>
            </a:r>
            <a:r>
              <a:rPr lang="ko-KR" altLang="en-US" sz="1400" dirty="0"/>
              <a:t>문은 </a:t>
            </a:r>
            <a:r>
              <a:rPr lang="en-US" altLang="ko-KR" sz="1400" dirty="0"/>
              <a:t>j</a:t>
            </a:r>
            <a:r>
              <a:rPr lang="ko-KR" altLang="en-US" sz="1400" dirty="0"/>
              <a:t>값이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plots[i-1]</a:t>
            </a:r>
            <a:r>
              <a:rPr lang="ko-KR" altLang="en-US" sz="1400" dirty="0"/>
              <a:t>의 값 이하가 될 때 까지</a:t>
            </a:r>
            <a:r>
              <a:rPr lang="en-US" altLang="ko-KR" sz="1400" dirty="0"/>
              <a:t>,</a:t>
            </a:r>
            <a:r>
              <a:rPr lang="ko-KR" altLang="en-US" sz="1400" dirty="0"/>
              <a:t>       </a:t>
            </a:r>
            <a:r>
              <a:rPr lang="en-US" altLang="ko-KR" sz="1400" dirty="0"/>
              <a:t>* </a:t>
            </a:r>
            <a:r>
              <a:rPr lang="ko-KR" altLang="en-US" sz="1400" dirty="0"/>
              <a:t>을 계속해서 출력한다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예를 들면 </a:t>
            </a:r>
            <a:r>
              <a:rPr lang="en-US" altLang="ko-KR" sz="1400" dirty="0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 </a:t>
            </a:r>
            <a:r>
              <a:rPr lang="ko-KR" altLang="en-US" sz="1400" dirty="0"/>
              <a:t>경우</a:t>
            </a:r>
            <a:r>
              <a:rPr lang="en-US" altLang="ko-KR" sz="1400" dirty="0"/>
              <a:t>, j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plots[2]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값인 </a:t>
            </a:r>
            <a:r>
              <a:rPr lang="en-US" altLang="ko-KR" sz="1400" dirty="0"/>
              <a:t>8</a:t>
            </a:r>
            <a:r>
              <a:rPr lang="ko-KR" altLang="en-US" sz="1400" dirty="0"/>
              <a:t>까지 실행되어 총 </a:t>
            </a:r>
            <a:r>
              <a:rPr lang="en-US" altLang="ko-KR" sz="1400" dirty="0"/>
              <a:t>8</a:t>
            </a:r>
            <a:r>
              <a:rPr lang="ko-KR" altLang="en-US" sz="1400" dirty="0"/>
              <a:t>개의 </a:t>
            </a:r>
            <a:r>
              <a:rPr lang="en-US" altLang="ko-KR" sz="1400" dirty="0"/>
              <a:t>* </a:t>
            </a:r>
            <a:r>
              <a:rPr lang="ko-KR" altLang="en-US" sz="1400" dirty="0"/>
              <a:t>모양이 출력된다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38749" y="2226235"/>
            <a:ext cx="557472" cy="10132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0476" y="2413957"/>
            <a:ext cx="3848273" cy="16509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18" y="3496146"/>
            <a:ext cx="2124075" cy="26479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3024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Array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912820" cy="467877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46567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degrees = new Array();</a:t>
            </a:r>
          </a:p>
          <a:p>
            <a:r>
              <a:rPr lang="en-US" altLang="ko-KR" sz="1200" dirty="0"/>
              <a:t>        degrees[0] = 15.1;</a:t>
            </a:r>
          </a:p>
          <a:p>
            <a:r>
              <a:rPr lang="en-US" altLang="ko-KR" sz="1200" dirty="0"/>
              <a:t>        degrees[1] = 15.4;</a:t>
            </a:r>
          </a:p>
          <a:p>
            <a:r>
              <a:rPr lang="en-US" altLang="ko-KR" sz="1200" dirty="0"/>
              <a:t>        degrees[2] = 16.1;</a:t>
            </a:r>
          </a:p>
          <a:p>
            <a:r>
              <a:rPr lang="en-US" altLang="ko-KR" sz="1200" dirty="0"/>
              <a:t>        degrees[3] = 17.5;</a:t>
            </a:r>
          </a:p>
          <a:p>
            <a:r>
              <a:rPr lang="en-US" altLang="ko-KR" sz="1200" dirty="0"/>
              <a:t>        degrees[4] = 19.2;</a:t>
            </a:r>
          </a:p>
          <a:p>
            <a:r>
              <a:rPr lang="en-US" altLang="ko-KR" sz="1200" dirty="0"/>
              <a:t>        degrees[5] = 21.4;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        for(var i=0; i&lt;</a:t>
            </a:r>
            <a:r>
              <a:rPr lang="en-US" altLang="ko-KR" sz="1200" dirty="0" err="1"/>
              <a:t>degrees.length</a:t>
            </a:r>
            <a:r>
              <a:rPr lang="en-US" altLang="ko-KR" sz="1200" dirty="0"/>
              <a:t>; i++) { </a:t>
            </a:r>
          </a:p>
          <a:p>
            <a:r>
              <a:rPr lang="en-US" altLang="ko-KR" sz="1200" dirty="0"/>
              <a:t>            sum += degrees[i];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평균 온도는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sum/</a:t>
            </a:r>
            <a:r>
              <a:rPr lang="en-US" altLang="ko-KR" sz="1200" dirty="0" err="1"/>
              <a:t>degrees.length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배열의 원소 수는</a:t>
            </a:r>
            <a:r>
              <a:rPr lang="en-US" altLang="ko-KR" sz="1200" dirty="0"/>
              <a:t>?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degrees.length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37043" y="1531533"/>
            <a:ext cx="6345560" cy="16720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배열 객체를 생성한다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degrees[0] ~ degrees[5]</a:t>
            </a:r>
            <a:r>
              <a:rPr lang="ko-KR" altLang="en-US" sz="1400" dirty="0">
                <a:latin typeface="Consolas" panose="020B0609020204030204" pitchFamily="49" charset="0"/>
              </a:rPr>
              <a:t>의 각 배열에 온도를 입력해준다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for</a:t>
            </a:r>
            <a:r>
              <a:rPr lang="ko-KR" altLang="en-US" sz="1400" dirty="0">
                <a:latin typeface="Consolas" panose="020B0609020204030204" pitchFamily="49" charset="0"/>
              </a:rPr>
              <a:t>문에서는 </a:t>
            </a:r>
            <a:r>
              <a:rPr lang="en-US" altLang="ko-KR" sz="1400" dirty="0">
                <a:latin typeface="Consolas" panose="020B0609020204030204" pitchFamily="49" charset="0"/>
              </a:rPr>
              <a:t>length</a:t>
            </a:r>
            <a:r>
              <a:rPr lang="ko-KR" altLang="en-US" sz="1400" dirty="0">
                <a:latin typeface="Consolas" panose="020B0609020204030204" pitchFamily="49" charset="0"/>
              </a:rPr>
              <a:t>메소드를 사용하여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ko-KR" altLang="en-US" sz="1400" dirty="0">
                <a:latin typeface="Consolas" panose="020B0609020204030204" pitchFamily="49" charset="0"/>
              </a:rPr>
              <a:t>의 값이 배열의 길이 보다 작을 때</a:t>
            </a:r>
            <a:r>
              <a:rPr lang="en-US" altLang="ko-KR" sz="1400" dirty="0">
                <a:latin typeface="Consolas" panose="020B0609020204030204" pitchFamily="49" charset="0"/>
              </a:rPr>
              <a:t>(i=5)</a:t>
            </a:r>
            <a:r>
              <a:rPr lang="ko-KR" altLang="en-US" sz="1400" dirty="0">
                <a:latin typeface="Consolas" panose="020B0609020204030204" pitchFamily="49" charset="0"/>
              </a:rPr>
              <a:t>까지</a:t>
            </a:r>
            <a:r>
              <a:rPr lang="en-US" altLang="ko-KR" sz="1400" dirty="0">
                <a:latin typeface="Consolas" panose="020B0609020204030204" pitchFamily="49" charset="0"/>
              </a:rPr>
              <a:t>, degrees[i]</a:t>
            </a:r>
            <a:r>
              <a:rPr lang="ko-KR" altLang="en-US" sz="1400" dirty="0">
                <a:latin typeface="Consolas" panose="020B0609020204030204" pitchFamily="49" charset="0"/>
              </a:rPr>
              <a:t>의 값을 더하며 </a:t>
            </a:r>
            <a:r>
              <a:rPr lang="en-US" altLang="ko-KR" sz="1400" dirty="0">
                <a:latin typeface="Consolas" panose="020B0609020204030204" pitchFamily="49" charset="0"/>
              </a:rPr>
              <a:t>sum</a:t>
            </a:r>
            <a:r>
              <a:rPr lang="ko-KR" altLang="en-US" sz="1400" dirty="0">
                <a:latin typeface="Consolas" panose="020B0609020204030204" pitchFamily="49" charset="0"/>
              </a:rPr>
              <a:t>에 입력한다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평균온도를 구하기위해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sum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값을 </a:t>
            </a:r>
            <a:r>
              <a:rPr lang="ko-KR" altLang="en-US" sz="1400" dirty="0">
                <a:latin typeface="Consolas" panose="020B0609020204030204" pitchFamily="49" charset="0"/>
              </a:rPr>
              <a:t>배열의 수 만큼으로 나누고 출력한다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079075" y="2367564"/>
            <a:ext cx="357968" cy="13175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0476" y="2390862"/>
            <a:ext cx="4388599" cy="25884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83" y="3478493"/>
            <a:ext cx="2862079" cy="19050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2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3702823E-2E16-2656-FDB7-465FDDAE87E3}"/>
              </a:ext>
            </a:extLst>
          </p:cNvPr>
          <p:cNvSpPr/>
          <p:nvPr/>
        </p:nvSpPr>
        <p:spPr>
          <a:xfrm>
            <a:off x="332508" y="2828835"/>
            <a:ext cx="2771419" cy="120033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60551F-D854-ABB2-0E75-301EEFEB573B}"/>
              </a:ext>
            </a:extLst>
          </p:cNvPr>
          <p:cNvSpPr txBox="1"/>
          <p:nvPr/>
        </p:nvSpPr>
        <p:spPr>
          <a:xfrm>
            <a:off x="0" y="2828835"/>
            <a:ext cx="3103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        for(var i=1; i&lt;=5; i++) {</a:t>
            </a:r>
          </a:p>
          <a:p>
            <a:r>
              <a:rPr lang="en-US" altLang="ko-KR" sz="1200" dirty="0"/>
              <a:t>            for(var j=1; j&lt;=plots[i-1]; </a:t>
            </a:r>
            <a:r>
              <a:rPr lang="en-US" altLang="ko-KR" sz="1200" dirty="0" err="1"/>
              <a:t>j++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("*");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(plots[i-1]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68557-ED67-BA2B-5381-FEE8519A7E91}"/>
              </a:ext>
            </a:extLst>
          </p:cNvPr>
          <p:cNvSpPr txBox="1"/>
          <p:nvPr/>
        </p:nvSpPr>
        <p:spPr>
          <a:xfrm>
            <a:off x="3436435" y="2376293"/>
            <a:ext cx="6601922" cy="134985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notokr"/>
              </a:rPr>
              <a:t>내부의 </a:t>
            </a:r>
            <a:r>
              <a:rPr lang="en-US" altLang="ko-KR" sz="1400" dirty="0">
                <a:latin typeface="notokr"/>
              </a:rPr>
              <a:t>for</a:t>
            </a:r>
            <a:r>
              <a:rPr lang="ko-KR" altLang="en-US" sz="1400" dirty="0">
                <a:latin typeface="notokr"/>
              </a:rPr>
              <a:t>문에서 </a:t>
            </a:r>
            <a:r>
              <a:rPr lang="en-US" altLang="ko-KR" sz="1400" dirty="0">
                <a:latin typeface="notokr"/>
              </a:rPr>
              <a:t>j</a:t>
            </a:r>
            <a:r>
              <a:rPr lang="ko-KR" altLang="en-US" sz="1400" dirty="0">
                <a:latin typeface="notokr"/>
              </a:rPr>
              <a:t>를 </a:t>
            </a:r>
            <a:r>
              <a:rPr lang="en-US" altLang="ko-KR" sz="1400" dirty="0">
                <a:latin typeface="notokr"/>
              </a:rPr>
              <a:t>i</a:t>
            </a:r>
            <a:r>
              <a:rPr lang="ko-KR" altLang="en-US" sz="1400" dirty="0">
                <a:latin typeface="notokr"/>
              </a:rPr>
              <a:t>로 잘못 입력하여 원하는 결과를 얻지 못하였다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notokr"/>
              </a:rPr>
              <a:t>2</a:t>
            </a:r>
            <a:r>
              <a:rPr lang="ko-KR" altLang="en-US" sz="1400" dirty="0">
                <a:latin typeface="notokr"/>
              </a:rPr>
              <a:t>개의 </a:t>
            </a:r>
            <a:r>
              <a:rPr lang="en-US" altLang="ko-KR" sz="1400" dirty="0">
                <a:latin typeface="notokr"/>
              </a:rPr>
              <a:t>for</a:t>
            </a:r>
            <a:r>
              <a:rPr lang="ko-KR" altLang="en-US" sz="1400" dirty="0">
                <a:latin typeface="notokr"/>
              </a:rPr>
              <a:t>문을 사용하는 경우 보통</a:t>
            </a:r>
            <a:r>
              <a:rPr lang="en-US" altLang="ko-KR" sz="1400" dirty="0">
                <a:latin typeface="notokr"/>
              </a:rPr>
              <a:t> i</a:t>
            </a:r>
            <a:r>
              <a:rPr lang="ko-KR" altLang="en-US" sz="1400" dirty="0">
                <a:latin typeface="notokr"/>
              </a:rPr>
              <a:t>와 </a:t>
            </a:r>
            <a:r>
              <a:rPr lang="en-US" altLang="ko-KR" sz="1400" dirty="0">
                <a:latin typeface="notokr"/>
              </a:rPr>
              <a:t>j</a:t>
            </a:r>
            <a:r>
              <a:rPr lang="ko-KR" altLang="en-US" sz="1400" dirty="0">
                <a:latin typeface="notokr"/>
              </a:rPr>
              <a:t>를 변수로 선언하는데</a:t>
            </a:r>
            <a:r>
              <a:rPr lang="en-US" altLang="ko-KR" sz="1400" dirty="0">
                <a:latin typeface="notokr"/>
              </a:rPr>
              <a:t>,</a:t>
            </a:r>
            <a:r>
              <a:rPr lang="ko-KR" altLang="en-US" sz="1400" dirty="0">
                <a:latin typeface="notokr"/>
              </a:rPr>
              <a:t> 모양이 비슷하여 오타가 발생하였고 잘못된 부분을 발견 하기가 쉽지 않았다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notokr"/>
              </a:rPr>
              <a:t>변수를 선언할 때에는 좀 더 꼼꼼하게 확인하는 습관을 가져야할 것 같다</a:t>
            </a:r>
            <a:r>
              <a:rPr lang="en-US" altLang="ko-KR" sz="1400" dirty="0">
                <a:latin typeface="notokr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73E462-3474-D299-4E78-B689EFB8A13B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684475" y="3051222"/>
            <a:ext cx="75196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4EBEFB-18D9-F786-954A-A39D4795DDF9}"/>
              </a:ext>
            </a:extLst>
          </p:cNvPr>
          <p:cNvSpPr/>
          <p:nvPr/>
        </p:nvSpPr>
        <p:spPr>
          <a:xfrm>
            <a:off x="394282" y="2844983"/>
            <a:ext cx="2290193" cy="4124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do-while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355868" cy="304918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18961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&lt;title&gt;do-while</a:t>
            </a:r>
            <a:r>
              <a:rPr lang="ko-KR" altLang="en-US" sz="1200" dirty="0"/>
              <a:t>과 </a:t>
            </a:r>
            <a:r>
              <a:rPr lang="en-US" altLang="ko-KR" sz="1200" dirty="0"/>
              <a:t>break</a:t>
            </a:r>
            <a:r>
              <a:rPr lang="ko-KR" altLang="en-US" sz="1200" dirty="0"/>
              <a:t>사용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암호를 입력하라</a:t>
            </a:r>
            <a:r>
              <a:rPr lang="en-US" altLang="ko-KR" sz="1200" dirty="0"/>
              <a:t>!&lt;/h3&gt;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password = "1234";</a:t>
            </a:r>
          </a:p>
          <a:p>
            <a:r>
              <a:rPr lang="en-US" altLang="ko-KR" sz="1200" dirty="0"/>
              <a:t>        do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myInput</a:t>
            </a:r>
            <a:r>
              <a:rPr lang="en-US" altLang="ko-KR" sz="1200" dirty="0"/>
              <a:t> = prompt("</a:t>
            </a:r>
            <a:r>
              <a:rPr lang="ko-KR" altLang="en-US" sz="1200" dirty="0"/>
              <a:t>비밀번호를 입력하세요</a:t>
            </a:r>
            <a:r>
              <a:rPr lang="en-US" altLang="ko-KR" sz="1200" dirty="0"/>
              <a:t>", "</a:t>
            </a:r>
            <a:r>
              <a:rPr lang="ko-KR" altLang="en-US" sz="1200" dirty="0"/>
              <a:t>암호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}while(password != </a:t>
            </a:r>
            <a:r>
              <a:rPr lang="en-US" altLang="ko-KR" sz="1200" dirty="0" err="1"/>
              <a:t>myInput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통과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88400" y="1364572"/>
            <a:ext cx="6916190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password </a:t>
            </a:r>
            <a:r>
              <a:rPr lang="ko-KR" altLang="en-US" sz="1400" dirty="0"/>
              <a:t>변수에 미리 비밀번호를 저장한다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do</a:t>
            </a:r>
            <a:r>
              <a:rPr lang="ko-KR" altLang="en-US" sz="1400" dirty="0"/>
              <a:t>문안에서 </a:t>
            </a:r>
            <a:r>
              <a:rPr lang="en-US" altLang="ko-KR" sz="1400" dirty="0"/>
              <a:t>prompt</a:t>
            </a:r>
            <a:r>
              <a:rPr lang="ko-KR" altLang="en-US" sz="1400" dirty="0"/>
              <a:t>를 통하여 입력되는 값을 </a:t>
            </a:r>
            <a:r>
              <a:rPr lang="en-US" altLang="ko-KR" sz="1400" dirty="0" err="1"/>
              <a:t>myInput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do</a:t>
            </a:r>
            <a:r>
              <a:rPr lang="ko-KR" altLang="en-US" sz="1400" dirty="0"/>
              <a:t>문은 저장해둔 </a:t>
            </a:r>
            <a:r>
              <a:rPr lang="en-US" altLang="ko-KR" sz="1400" dirty="0"/>
              <a:t>password</a:t>
            </a:r>
            <a:r>
              <a:rPr lang="ko-KR" altLang="en-US" sz="1400" dirty="0"/>
              <a:t>의 값과 </a:t>
            </a:r>
            <a:r>
              <a:rPr lang="en-US" altLang="ko-KR" sz="1400" dirty="0" err="1"/>
              <a:t>myInput</a:t>
            </a:r>
            <a:r>
              <a:rPr lang="ko-KR" altLang="en-US" sz="1400" dirty="0"/>
              <a:t>의 값이 같아질 때 까지 반복 수행한다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두개의 값이 같아지면 </a:t>
            </a:r>
            <a:r>
              <a:rPr lang="en-US" altLang="ko-KR" sz="1400" dirty="0"/>
              <a:t>do</a:t>
            </a:r>
            <a:r>
              <a:rPr lang="ko-KR" altLang="en-US" sz="1400" dirty="0"/>
              <a:t>문을 빠져나와 통과 메시지가 출력된다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472245" y="2057070"/>
            <a:ext cx="416155" cy="8214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8786" y="2407032"/>
            <a:ext cx="3773459" cy="942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00" y="3125946"/>
            <a:ext cx="3591099" cy="187455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785" y="3101431"/>
            <a:ext cx="2865262" cy="189906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86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864451"/>
            <a:ext cx="11346873" cy="54130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/>
                <a:latin typeface="Consolas" panose="020B0609020204030204" pitchFamily="49" charset="0"/>
              </a:rPr>
              <a:t>함수란</a:t>
            </a:r>
            <a:r>
              <a:rPr lang="en-US" altLang="ko-KR" sz="2000" b="1" dirty="0"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400" b="1" dirty="0">
                <a:effectLst/>
                <a:latin typeface="Consolas" panose="020B0609020204030204" pitchFamily="49" charset="0"/>
              </a:rPr>
              <a:t> </a:t>
            </a:r>
            <a:endParaRPr lang="ko-KR" altLang="en-US" sz="24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목적을 가지고 작성된 코드 블록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데이터를 전달받아 처리한 후 결과를 돌려주는 코드 블록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하나의 특별한 목적의 작업을 수행하도록 설계된 독립적인 블록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ffectLst/>
                <a:latin typeface="Consolas" panose="020B0609020204030204" pitchFamily="49" charset="0"/>
              </a:rPr>
              <a:t>함수의 특징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필요할 때마다 호출하여 해당 작업을 반복해서 수행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자바스크립트에서는 함수도 하나의 타입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 type)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함수를 변수에 대입하거나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함수에 프로퍼티를 지정하는 것도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다른 함수 내에 중첩되어 정의할 수 있음</a:t>
            </a: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ko-KR" altLang="en-US" sz="2000" b="1" dirty="0">
                <a:effectLst/>
                <a:latin typeface="Consolas" panose="020B0609020204030204" pitchFamily="49" charset="0"/>
              </a:rPr>
              <a:t>함수의 정의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function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 {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    실행문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;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}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07C2C199-4E54-5179-A104-7AE293DE9014}"/>
              </a:ext>
            </a:extLst>
          </p:cNvPr>
          <p:cNvSpPr/>
          <p:nvPr/>
        </p:nvSpPr>
        <p:spPr>
          <a:xfrm>
            <a:off x="332507" y="4355772"/>
            <a:ext cx="3392205" cy="139068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6">
            <a:extLst>
              <a:ext uri="{FF2B5EF4-FFF2-40B4-BE49-F238E27FC236}">
                <a16:creationId xmlns:a16="http://schemas.microsoft.com/office/drawing/2014/main" id="{418EC3A7-F3BF-2F8C-F1A1-7B0FD34D4A14}"/>
              </a:ext>
            </a:extLst>
          </p:cNvPr>
          <p:cNvSpPr/>
          <p:nvPr/>
        </p:nvSpPr>
        <p:spPr>
          <a:xfrm>
            <a:off x="6087740" y="3105040"/>
            <a:ext cx="3660268" cy="234780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4272D6BF-A88E-4452-9E29-AB6C61FFD615}"/>
              </a:ext>
            </a:extLst>
          </p:cNvPr>
          <p:cNvSpPr/>
          <p:nvPr/>
        </p:nvSpPr>
        <p:spPr>
          <a:xfrm>
            <a:off x="6104262" y="1008274"/>
            <a:ext cx="4935649" cy="192727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5C1DAD-3878-E5C1-DC46-F2193638EF24}"/>
              </a:ext>
            </a:extLst>
          </p:cNvPr>
          <p:cNvSpPr/>
          <p:nvPr/>
        </p:nvSpPr>
        <p:spPr>
          <a:xfrm>
            <a:off x="332507" y="2182852"/>
            <a:ext cx="5497841" cy="202842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2358782D-0697-32CF-5403-A9BC93B89A91}"/>
              </a:ext>
            </a:extLst>
          </p:cNvPr>
          <p:cNvSpPr/>
          <p:nvPr/>
        </p:nvSpPr>
        <p:spPr>
          <a:xfrm>
            <a:off x="332508" y="1008274"/>
            <a:ext cx="4071712" cy="100508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대표적인 전역함수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864451"/>
            <a:ext cx="11655360" cy="53668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eval()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 내부에 수식을 쓰면 계산해준다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var res = eval("2*3+4*6"); //res=30</a:t>
            </a:r>
          </a:p>
          <a:p>
            <a:pPr>
              <a:lnSpc>
                <a:spcPct val="150000"/>
              </a:lnSpc>
            </a:pPr>
            <a:endParaRPr lang="en-US" altLang="ko-KR" sz="8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()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문자열을 정수로 바꾸는 함수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문자로 시작하면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NaN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을 반환한다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0x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시작하면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16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0o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시작하면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진수로 인식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var l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("32"); //32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var n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("0x32"); //16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진수로 해석해서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50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8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Number()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전달받은 객체의 값을 숫자로 반환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Number("123"); //123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Number("123.000"); //123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ko-KR" altLang="en-US" sz="1400" b="0" dirty="0"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effectLst/>
                <a:latin typeface="Consolas" panose="020B0609020204030204" pitchFamily="49" charset="0"/>
              </a:rPr>
              <a:t>string()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전달받은 객체의 값을 문자열로 반환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string(123); //123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string("123"); //123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string(new Date()); //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현재 날짜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문자열을 반환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string(null); //null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isNaN()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전달받은 값이 숫자인지 아닌지 검사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변수 값이 숫자가 아니면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ex) isNaN(32); //false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isNaN("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"); //true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isNaN(undefined); //true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isNaN(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NaN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 //true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9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function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073236" cy="378784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4"/>
            <a:ext cx="3906982" cy="37856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    &lt;head&gt;</a:t>
            </a:r>
          </a:p>
          <a:p>
            <a:r>
              <a:rPr lang="en-US" altLang="ko-KR" sz="1200" dirty="0"/>
              <a:t>        &lt;title&gt;function&lt;/title&gt;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adder(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sum;</a:t>
            </a:r>
          </a:p>
          <a:p>
            <a:r>
              <a:rPr lang="en-US" altLang="ko-KR" sz="1200" dirty="0"/>
              <a:t>            sum = a + b;</a:t>
            </a:r>
          </a:p>
          <a:p>
            <a:r>
              <a:rPr lang="en-US" altLang="ko-KR" sz="1200" dirty="0"/>
              <a:t>            return sum;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함수 </a:t>
            </a:r>
            <a:r>
              <a:rPr lang="en-US" altLang="ko-KR" sz="1200" dirty="0"/>
              <a:t>adder()&lt;/h3&gt;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 = adder(24567, 98374);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("24567 + 98374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74276" y="1514604"/>
            <a:ext cx="6827698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function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adder(a, b) </a:t>
            </a:r>
            <a:r>
              <a:rPr lang="ko-KR" altLang="en-US" sz="1400" dirty="0"/>
              <a:t>라는 함수를 정의한다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 </a:t>
            </a:r>
            <a:r>
              <a:rPr lang="en-US" altLang="ko-KR" sz="1400" dirty="0"/>
              <a:t>adder(a, b)</a:t>
            </a:r>
            <a:r>
              <a:rPr lang="ko-KR" altLang="en-US" sz="1400" dirty="0"/>
              <a:t>가 호출되면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 </a:t>
            </a:r>
            <a:r>
              <a:rPr lang="en-US" altLang="ko-KR" sz="1400" dirty="0"/>
              <a:t>a, b</a:t>
            </a:r>
            <a:r>
              <a:rPr lang="ko-KR" altLang="en-US" sz="1400" dirty="0"/>
              <a:t>를 더하여 </a:t>
            </a:r>
            <a:r>
              <a:rPr lang="en-US" altLang="ko-KR" sz="1400" dirty="0"/>
              <a:t>sum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저장하고 반환한다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236124" y="1883936"/>
            <a:ext cx="2538152" cy="4327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8789" y="1865317"/>
            <a:ext cx="1537335" cy="9028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52" y="3804702"/>
            <a:ext cx="3355571" cy="228968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774276" y="2691383"/>
            <a:ext cx="5284124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adder()</a:t>
            </a:r>
            <a:r>
              <a:rPr lang="ko-KR" altLang="en-US" sz="1400" dirty="0"/>
              <a:t>함수가 호출 되었고</a:t>
            </a:r>
            <a:r>
              <a:rPr lang="en-US" altLang="ko-KR" sz="1400" dirty="0"/>
              <a:t>, 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이 매개변수이다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함수가 실행되어 </a:t>
            </a:r>
            <a:r>
              <a:rPr lang="en-US" altLang="ko-KR" sz="1400" dirty="0"/>
              <a:t>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합이 변수 </a:t>
            </a:r>
            <a:r>
              <a:rPr lang="en-US" altLang="ko-KR" sz="1400" dirty="0"/>
              <a:t>n</a:t>
            </a:r>
            <a:r>
              <a:rPr lang="ko-KR" altLang="en-US" sz="1400" dirty="0"/>
              <a:t>에 저장된다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4164676" y="3060715"/>
            <a:ext cx="609600" cy="8007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8789" y="3675771"/>
            <a:ext cx="3465887" cy="3714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eval &amp; parseInt &amp; isNaN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572000" cy="508050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580313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자바스크립트 </a:t>
            </a:r>
            <a:r>
              <a:rPr lang="ko-KR" altLang="en-US" sz="1200" dirty="0" err="1"/>
              <a:t>전역함수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res = eval("2*3+4*6");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(“eval(\”2*3+4*6\”)</a:t>
            </a:r>
            <a:r>
              <a:rPr lang="ko-KR" altLang="en-US" sz="1200" dirty="0"/>
              <a:t>는 </a:t>
            </a:r>
            <a:r>
              <a:rPr lang="en-US" altLang="ko-KR" sz="1200" dirty="0"/>
              <a:t>“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res + “&lt;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&gt;”);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(“32”);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(“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(\”32\”)</a:t>
            </a:r>
            <a:r>
              <a:rPr lang="ko-KR" altLang="en-US" sz="1200" dirty="0"/>
              <a:t>는 </a:t>
            </a:r>
            <a:r>
              <a:rPr lang="en-US" altLang="ko-KR" sz="1200" dirty="0"/>
              <a:t>“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m + “&lt;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&gt;”);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(“0x32”);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(“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(\”0x32\”)</a:t>
            </a:r>
            <a:r>
              <a:rPr lang="ko-KR" altLang="en-US" sz="1200" dirty="0"/>
              <a:t>는 </a:t>
            </a:r>
            <a:r>
              <a:rPr lang="en-US" altLang="ko-KR" sz="1200" dirty="0"/>
              <a:t>“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 + “&lt;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&gt;”);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    n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(“hello”); // n = true</a:t>
            </a:r>
          </a:p>
          <a:p>
            <a:r>
              <a:rPr lang="en-US" altLang="ko-KR" sz="1200" dirty="0"/>
              <a:t>            if(isNaN(n))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    &lt;h3&gt;eval(), parseInt(), isNaN() </a:t>
            </a:r>
            <a:r>
              <a:rPr lang="ko-KR" altLang="en-US" sz="1200" dirty="0"/>
              <a:t>실습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33120" y="1547503"/>
            <a:ext cx="6614161" cy="1523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eval() : </a:t>
            </a:r>
            <a:r>
              <a:rPr lang="ko-KR" altLang="en-US" sz="1400" dirty="0"/>
              <a:t>함수 내부에 수식을 쓰면 알아서 계산해준다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parseInt</a:t>
            </a:r>
            <a:r>
              <a:rPr lang="en-US" altLang="ko-KR" sz="1600" b="1" dirty="0"/>
              <a:t>() : </a:t>
            </a:r>
            <a:r>
              <a:rPr lang="ko-KR" altLang="en-US" sz="1400" dirty="0"/>
              <a:t>문자열을 정수로 바꾸는 함수</a:t>
            </a:r>
            <a:r>
              <a:rPr lang="en-US" altLang="ko-KR" sz="1400" dirty="0"/>
              <a:t>, </a:t>
            </a:r>
            <a:r>
              <a:rPr lang="ko-KR" altLang="en-US" sz="1400" dirty="0"/>
              <a:t>문자로 시작하면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을 반환한다</a:t>
            </a:r>
            <a:r>
              <a:rPr lang="en-US" altLang="ko-KR" sz="1400" dirty="0"/>
              <a:t>.          (0x</a:t>
            </a:r>
            <a:r>
              <a:rPr lang="ko-KR" altLang="en-US" sz="1400" dirty="0"/>
              <a:t>로 시작하면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, 0o</a:t>
            </a:r>
            <a:r>
              <a:rPr lang="ko-KR" altLang="en-US" sz="1400" dirty="0"/>
              <a:t>로 시작하면 </a:t>
            </a:r>
            <a:r>
              <a:rPr lang="en-US" altLang="ko-KR" sz="1400" dirty="0"/>
              <a:t>8</a:t>
            </a:r>
            <a:r>
              <a:rPr lang="ko-KR" altLang="en-US" sz="1400" dirty="0"/>
              <a:t>진수로 인식하여 바꾸어준다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isNaN() : </a:t>
            </a:r>
            <a:r>
              <a:rPr lang="ko-KR" altLang="en-US" sz="1400" dirty="0"/>
              <a:t>전달받은 값이 숫자인지 검사하고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숫자가 아니라면 </a:t>
            </a:r>
            <a:r>
              <a:rPr lang="en-US" altLang="ko-KR" sz="1400" dirty="0"/>
              <a:t>true</a:t>
            </a:r>
            <a:r>
              <a:rPr lang="ko-KR" altLang="en-US" sz="1400" dirty="0"/>
              <a:t>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680065" y="2309250"/>
            <a:ext cx="553055" cy="10983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52807" y="2218198"/>
            <a:ext cx="4027258" cy="23787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262" y="3337511"/>
            <a:ext cx="2809875" cy="26289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99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eval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응용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397432" cy="471117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231178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상수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evall()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str = prompt("</a:t>
            </a:r>
            <a:r>
              <a:rPr lang="ko-KR" altLang="en-US" sz="1200" dirty="0"/>
              <a:t>수식을 </a:t>
            </a:r>
            <a:r>
              <a:rPr lang="ko-KR" altLang="en-US" sz="1200" dirty="0" err="1"/>
              <a:t>입력하시오</a:t>
            </a:r>
            <a:r>
              <a:rPr lang="en-US" altLang="ko-KR" sz="1200" dirty="0"/>
              <a:t>", "1+2+3+4+5");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    if(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== "")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입력된 식이 없습니다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sum = 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 " = " + sum);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상수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evall();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7165" y="1158755"/>
            <a:ext cx="5627717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evall( )</a:t>
            </a:r>
            <a:r>
              <a:rPr lang="ko-KR" altLang="en-US" sz="1400" dirty="0"/>
              <a:t>함수를 정의하고</a:t>
            </a:r>
            <a:r>
              <a:rPr lang="en-US" altLang="ko-KR" sz="1400" dirty="0"/>
              <a:t>, str</a:t>
            </a:r>
            <a:r>
              <a:rPr lang="ko-KR" altLang="en-US" sz="1400" dirty="0"/>
              <a:t>에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 부터 수식을 입력 받는다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str</a:t>
            </a:r>
            <a:r>
              <a:rPr lang="ko-KR" altLang="en-US" sz="1400" dirty="0"/>
              <a:t>에 아무런 값이 없다면</a:t>
            </a:r>
            <a:r>
              <a:rPr lang="en-US" altLang="ko-KR" sz="1400" dirty="0"/>
              <a:t>, </a:t>
            </a:r>
            <a:r>
              <a:rPr lang="ko-KR" altLang="en-US" sz="1400" dirty="0"/>
              <a:t>입력된 식이 없다는 메시지가 출력된다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str</a:t>
            </a:r>
            <a:r>
              <a:rPr lang="ko-KR" altLang="en-US" sz="1400" dirty="0"/>
              <a:t>에 수식이 입력되면</a:t>
            </a:r>
            <a:r>
              <a:rPr lang="en-US" altLang="ko-KR" sz="1400" dirty="0"/>
              <a:t>, eval(str)</a:t>
            </a:r>
            <a:r>
              <a:rPr lang="ko-KR" altLang="en-US" sz="1400" dirty="0"/>
              <a:t>함수를 통하여 수식이 계산되고</a:t>
            </a:r>
            <a:r>
              <a:rPr lang="en-US" altLang="ko-KR" sz="1400" dirty="0"/>
              <a:t>,</a:t>
            </a:r>
            <a:r>
              <a:rPr lang="ko-KR" altLang="en-US" sz="1400" dirty="0"/>
              <a:t> 결과값이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저장되고 값을 출력한다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63688" y="1851253"/>
            <a:ext cx="823477" cy="13770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7102" y="2208880"/>
            <a:ext cx="3856586" cy="20389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0" y="2783288"/>
            <a:ext cx="4438219" cy="153565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00" y="4447550"/>
            <a:ext cx="2202269" cy="12686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250" y="4447550"/>
            <a:ext cx="2105025" cy="126865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3903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구구단 함수 만들기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247803" cy="47120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189614" cy="47098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구구단 함수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gugudan(n)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 = parseInt(n);</a:t>
            </a:r>
          </a:p>
          <a:p>
            <a:r>
              <a:rPr lang="en-US" altLang="ko-KR" sz="1200" dirty="0"/>
              <a:t>            if(isNaN(m) || m &lt; 1 || m &gt; 9) {</a:t>
            </a:r>
          </a:p>
          <a:p>
            <a:r>
              <a:rPr lang="en-US" altLang="ko-KR" sz="1200" dirty="0"/>
              <a:t>                alert("</a:t>
            </a:r>
            <a:r>
              <a:rPr lang="ko-KR" altLang="en-US" sz="1200" dirty="0"/>
              <a:t>잘못 입력하셨습니다</a:t>
            </a:r>
            <a:r>
              <a:rPr lang="en-US" altLang="ko-KR" sz="1200" dirty="0"/>
              <a:t>.")</a:t>
            </a:r>
          </a:p>
          <a:p>
            <a:r>
              <a:rPr lang="ko-KR" altLang="en-US" sz="1200" dirty="0"/>
              <a:t>                </a:t>
            </a:r>
            <a:r>
              <a:rPr lang="en-US" altLang="ko-KR" sz="1200" dirty="0"/>
              <a:t>return;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for(var i=1; i&lt;=9; i++)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(m + "x" + i + "=" + m*i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구구단 함수 만들기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 = prompt("</a:t>
            </a:r>
            <a:r>
              <a:rPr lang="ko-KR" altLang="en-US" sz="1200" dirty="0"/>
              <a:t>숫자를 입력하세요</a:t>
            </a:r>
            <a:r>
              <a:rPr lang="en-US" altLang="ko-KR" sz="1200" dirty="0"/>
              <a:t>","1~9");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gugudan(n);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91108" y="978377"/>
            <a:ext cx="6345560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매개변수 </a:t>
            </a:r>
            <a:r>
              <a:rPr lang="en-US" altLang="ko-KR" sz="1400" dirty="0"/>
              <a:t>n</a:t>
            </a:r>
            <a:r>
              <a:rPr lang="ko-KR" altLang="en-US" sz="1400" dirty="0"/>
              <a:t>을 정수로 변환하여 </a:t>
            </a:r>
            <a:r>
              <a:rPr lang="en-US" altLang="ko-KR" sz="1400" dirty="0"/>
              <a:t>m</a:t>
            </a:r>
            <a:r>
              <a:rPr lang="ko-KR" altLang="en-US" sz="1400" dirty="0"/>
              <a:t>에 입력한다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</a:t>
            </a:r>
            <a:r>
              <a:rPr lang="en-US" altLang="ko-KR" sz="1400" dirty="0"/>
              <a:t> m</a:t>
            </a:r>
            <a:r>
              <a:rPr lang="ko-KR" altLang="en-US" sz="1400" dirty="0"/>
              <a:t>이 </a:t>
            </a:r>
            <a:r>
              <a:rPr lang="ko-KR" altLang="en-US" sz="1400" dirty="0">
                <a:solidFill>
                  <a:srgbClr val="FF0000"/>
                </a:solidFill>
              </a:rPr>
              <a:t>숫자가 아니거나</a:t>
            </a:r>
            <a:r>
              <a:rPr lang="en-US" altLang="ko-KR" sz="1400" dirty="0">
                <a:solidFill>
                  <a:srgbClr val="FF0000"/>
                </a:solidFill>
              </a:rPr>
              <a:t>, 1</a:t>
            </a:r>
            <a:r>
              <a:rPr lang="ko-KR" altLang="en-US" sz="1400" dirty="0">
                <a:solidFill>
                  <a:srgbClr val="FF0000"/>
                </a:solidFill>
              </a:rPr>
              <a:t>보다 작거나</a:t>
            </a:r>
            <a:r>
              <a:rPr lang="en-US" altLang="ko-KR" sz="1400" dirty="0">
                <a:solidFill>
                  <a:srgbClr val="FF0000"/>
                </a:solidFill>
              </a:rPr>
              <a:t>, 0</a:t>
            </a:r>
            <a:r>
              <a:rPr lang="ko-KR" altLang="en-US" sz="1400" dirty="0">
                <a:solidFill>
                  <a:srgbClr val="FF0000"/>
                </a:solidFill>
              </a:rPr>
              <a:t>보다 크면</a:t>
            </a:r>
            <a:r>
              <a:rPr lang="en-US" altLang="ko-KR" sz="1400" dirty="0"/>
              <a:t> </a:t>
            </a:r>
            <a:r>
              <a:rPr lang="ko-KR" altLang="en-US" sz="1400" dirty="0"/>
              <a:t>경고창이 출력된다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m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1~9 </a:t>
            </a:r>
            <a:r>
              <a:rPr lang="ko-KR" altLang="en-US" sz="1400" dirty="0"/>
              <a:t>사이라면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실행된다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for</a:t>
            </a:r>
            <a:r>
              <a:rPr lang="ko-KR" altLang="en-US" sz="1400" dirty="0"/>
              <a:t>문에서는 </a:t>
            </a:r>
            <a:r>
              <a:rPr lang="en-US" altLang="ko-KR" sz="1400" dirty="0"/>
              <a:t>m</a:t>
            </a:r>
            <a:r>
              <a:rPr lang="ko-KR" altLang="en-US" sz="1400" dirty="0"/>
              <a:t>값과 </a:t>
            </a:r>
            <a:r>
              <a:rPr lang="en-US" altLang="ko-KR" sz="1400" dirty="0"/>
              <a:t>i</a:t>
            </a:r>
            <a:r>
              <a:rPr lang="ko-KR" altLang="en-US" sz="1400" dirty="0"/>
              <a:t>의 값을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9</a:t>
            </a:r>
            <a:r>
              <a:rPr lang="ko-KR" altLang="en-US" sz="1400" dirty="0"/>
              <a:t>까지 한번 씩 곱하여 결과를 출력한다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55869" y="1650741"/>
            <a:ext cx="635239" cy="11197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0734" y="1841805"/>
            <a:ext cx="3675135" cy="18573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8" y="3751517"/>
            <a:ext cx="3546285" cy="169954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07" y="3005849"/>
            <a:ext cx="1895475" cy="31908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91108" y="2502371"/>
            <a:ext cx="6753479" cy="3752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gugudan() </a:t>
            </a:r>
            <a:r>
              <a:rPr lang="ko-KR" altLang="en-US" sz="1400" dirty="0"/>
              <a:t>함수의 매개변수인 </a:t>
            </a:r>
            <a:r>
              <a:rPr lang="en-US" altLang="ko-KR" sz="1400" dirty="0"/>
              <a:t>n</a:t>
            </a:r>
            <a:r>
              <a:rPr lang="ko-KR" altLang="en-US" sz="1400" dirty="0"/>
              <a:t> 값을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 부터 입력 받아 함수를 실행한다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3732416" y="2689987"/>
            <a:ext cx="1258692" cy="20961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8924" y="4601288"/>
            <a:ext cx="2993492" cy="3697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6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F54CC3-7829-9A31-99C4-68C2CD12913E}"/>
              </a:ext>
            </a:extLst>
          </p:cNvPr>
          <p:cNvSpPr txBox="1"/>
          <p:nvPr/>
        </p:nvSpPr>
        <p:spPr>
          <a:xfrm>
            <a:off x="332508" y="909939"/>
            <a:ext cx="11346873" cy="44420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객체의 유형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코어객체 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자바스크립트 안에서 실행되는 어디서나 사용가능한 기본 객체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     표준 객체로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Array, string, Math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등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     웹 페이지 자바스크립트 코드에서 혹은 서버에서 사용가능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DOM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작성된 각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태그들을 객체화 한 것들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        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문서의 내용과 모양을 제어하기 위한 목적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브라우저 객체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자바스크립트로 브라우저를 제어하기 위해 제공되는 객체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             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BOM(Browser Object Model)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따르는 객체들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/>
                <a:latin typeface="Consolas" panose="020B0609020204030204" pitchFamily="49" charset="0"/>
              </a:rPr>
              <a:t>객체의 기본구성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(name)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과 값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(value)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으로 구성된 프로퍼티의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정렬되지 않은 집합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프로퍼티의 값으로 함수가 올 수도 있는데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프로퍼티를 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(method)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라고 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자바스크립트에서는 숫자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논리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undefined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타입을 제외한 모든 것이 객체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논리 등의 원시 타입은 값이 정해진 객체로 취급되어 객체의 특징도 함께 가진다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2906</Words>
  <Application>Microsoft Office PowerPoint</Application>
  <PresentationFormat>와이드스크린</PresentationFormat>
  <Paragraphs>367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278</cp:revision>
  <dcterms:created xsi:type="dcterms:W3CDTF">2019-12-23T00:32:35Z</dcterms:created>
  <dcterms:modified xsi:type="dcterms:W3CDTF">2022-07-26T12:48:45Z</dcterms:modified>
</cp:coreProperties>
</file>