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5" r:id="rId1"/>
    <p:sldMasterId id="2147483690" r:id="rId2"/>
    <p:sldMasterId id="2147483694" r:id="rId3"/>
  </p:sldMasterIdLst>
  <p:notesMasterIdLst>
    <p:notesMasterId r:id="rId12"/>
  </p:notesMasterIdLst>
  <p:handoutMasterIdLst>
    <p:handoutMasterId r:id="rId13"/>
  </p:handoutMasterIdLst>
  <p:sldIdLst>
    <p:sldId id="257" r:id="rId4"/>
    <p:sldId id="522" r:id="rId5"/>
    <p:sldId id="298" r:id="rId6"/>
    <p:sldId id="523" r:id="rId7"/>
    <p:sldId id="524" r:id="rId8"/>
    <p:sldId id="552" r:id="rId9"/>
    <p:sldId id="551" r:id="rId10"/>
    <p:sldId id="553" r:id="rId11"/>
  </p:sldIdLst>
  <p:sldSz cx="9906000" cy="6858000" type="A4"/>
  <p:notesSz cx="6662738" cy="983297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84">
          <p15:clr>
            <a:srgbClr val="A4A3A4"/>
          </p15:clr>
        </p15:guide>
        <p15:guide id="2" orient="horz" pos="720">
          <p15:clr>
            <a:srgbClr val="A4A3A4"/>
          </p15:clr>
        </p15:guide>
        <p15:guide id="3" orient="horz" pos="210">
          <p15:clr>
            <a:srgbClr val="A4A3A4"/>
          </p15:clr>
        </p15:guide>
        <p15:guide id="4" orient="horz" pos="845" userDrawn="1">
          <p15:clr>
            <a:srgbClr val="A4A3A4"/>
          </p15:clr>
        </p15:guide>
        <p15:guide id="5" orient="horz" pos="1914">
          <p15:clr>
            <a:srgbClr val="A4A3A4"/>
          </p15:clr>
        </p15:guide>
        <p15:guide id="6" pos="3228">
          <p15:clr>
            <a:srgbClr val="A4A3A4"/>
          </p15:clr>
        </p15:guide>
        <p15:guide id="7" pos="217" userDrawn="1">
          <p15:clr>
            <a:srgbClr val="A4A3A4"/>
          </p15:clr>
        </p15:guide>
        <p15:guide id="8" pos="4494">
          <p15:clr>
            <a:srgbClr val="A4A3A4"/>
          </p15:clr>
        </p15:guide>
        <p15:guide id="9" pos="3307">
          <p15:clr>
            <a:srgbClr val="A4A3A4"/>
          </p15:clr>
        </p15:guide>
        <p15:guide id="10" pos="4794">
          <p15:clr>
            <a:srgbClr val="A4A3A4"/>
          </p15:clr>
        </p15:guide>
        <p15:guide id="11" pos="1032">
          <p15:clr>
            <a:srgbClr val="A4A3A4"/>
          </p15:clr>
        </p15:guide>
        <p15:guide id="12" pos="1098">
          <p15:clr>
            <a:srgbClr val="A4A3A4"/>
          </p15:clr>
        </p15:guide>
        <p15:guide id="13" pos="3120" userDrawn="1">
          <p15:clr>
            <a:srgbClr val="A4A3A4"/>
          </p15:clr>
        </p15:guide>
        <p15:guide id="14" pos="6023" userDrawn="1">
          <p15:clr>
            <a:srgbClr val="A4A3A4"/>
          </p15:clr>
        </p15:guide>
        <p15:guide id="15" orient="horz" pos="4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7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ECECEC"/>
    <a:srgbClr val="0066CC"/>
    <a:srgbClr val="808080"/>
    <a:srgbClr val="777777"/>
    <a:srgbClr val="FF9900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78" autoAdjust="0"/>
    <p:restoredTop sz="86358" autoAdjust="0"/>
  </p:normalViewPr>
  <p:slideViewPr>
    <p:cSldViewPr snapToGrid="0">
      <p:cViewPr varScale="1">
        <p:scale>
          <a:sx n="115" d="100"/>
          <a:sy n="115" d="100"/>
        </p:scale>
        <p:origin x="1692" y="108"/>
      </p:cViewPr>
      <p:guideLst>
        <p:guide orient="horz" pos="3084"/>
        <p:guide orient="horz" pos="720"/>
        <p:guide orient="horz" pos="210"/>
        <p:guide orient="horz" pos="845"/>
        <p:guide orient="horz" pos="1914"/>
        <p:guide pos="3228"/>
        <p:guide pos="217"/>
        <p:guide pos="4494"/>
        <p:guide pos="3307"/>
        <p:guide pos="4794"/>
        <p:guide pos="1032"/>
        <p:guide pos="1098"/>
        <p:guide pos="3120"/>
        <p:guide pos="6023"/>
        <p:guide orient="horz" pos="482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90"/>
    </p:cViewPr>
  </p:sorterViewPr>
  <p:notesViewPr>
    <p:cSldViewPr snapToGrid="0">
      <p:cViewPr varScale="1">
        <p:scale>
          <a:sx n="77" d="100"/>
          <a:sy n="77" d="100"/>
        </p:scale>
        <p:origin x="-2220" y="-108"/>
      </p:cViewPr>
      <p:guideLst>
        <p:guide orient="horz" pos="3097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766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8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39263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8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339263"/>
            <a:ext cx="288766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D53039E5-A076-40B5-BD13-6758EDFA5EA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5075" y="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69925" y="738188"/>
            <a:ext cx="5324475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70425"/>
            <a:ext cx="4884738" cy="442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085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D103B80C-8455-4A26-B9A4-6ECF13BAF49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fld id="{3E5A6760-00FB-4653-9740-1C952B1551E3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/>
              <a:t>0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fld id="{6EC6D8C3-7D15-48D7-9944-EB2C594AB6A1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/>
              <a:t>2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13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7957" y="83910"/>
            <a:ext cx="9533881" cy="44543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0" y="620525"/>
            <a:ext cx="9906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  <a:alpha val="75999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7648575" y="6553200"/>
            <a:ext cx="2228850" cy="282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7517F-451B-44A9-9337-211D61F627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Line 42"/>
          <p:cNvSpPr>
            <a:spLocks noChangeShapeType="1"/>
          </p:cNvSpPr>
          <p:nvPr userDrawn="1"/>
        </p:nvSpPr>
        <p:spPr bwMode="auto">
          <a:xfrm flipV="1">
            <a:off x="0" y="6524625"/>
            <a:ext cx="990600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97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7957" y="85212"/>
            <a:ext cx="9393881" cy="44543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28600" y="741363"/>
            <a:ext cx="9393238" cy="55927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Line 9"/>
          <p:cNvSpPr>
            <a:spLocks noChangeShapeType="1"/>
          </p:cNvSpPr>
          <p:nvPr userDrawn="1"/>
        </p:nvSpPr>
        <p:spPr bwMode="auto">
          <a:xfrm>
            <a:off x="0" y="620525"/>
            <a:ext cx="9906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  <a:alpha val="75999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7648575" y="6553200"/>
            <a:ext cx="2228850" cy="282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7517F-451B-44A9-9337-211D61F627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Line 42"/>
          <p:cNvSpPr>
            <a:spLocks noChangeShapeType="1"/>
          </p:cNvSpPr>
          <p:nvPr userDrawn="1"/>
        </p:nvSpPr>
        <p:spPr bwMode="auto">
          <a:xfrm flipV="1">
            <a:off x="0" y="6524625"/>
            <a:ext cx="990600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391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36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9"/>
          <p:cNvSpPr>
            <a:spLocks noChangeArrowheads="1"/>
          </p:cNvSpPr>
          <p:nvPr userDrawn="1"/>
        </p:nvSpPr>
        <p:spPr bwMode="auto">
          <a:xfrm>
            <a:off x="3273425" y="247650"/>
            <a:ext cx="1203325" cy="320675"/>
          </a:xfrm>
          <a:prstGeom prst="roundRect">
            <a:avLst>
              <a:gd name="adj" fmla="val 991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dirty="0" err="1"/>
              <a:t>사이트명</a:t>
            </a:r>
            <a:r>
              <a:rPr lang="ko-KR" altLang="en-US" dirty="0"/>
              <a:t> 후원센터</a:t>
            </a:r>
          </a:p>
        </p:txBody>
      </p:sp>
      <p:sp>
        <p:nvSpPr>
          <p:cNvPr id="3" name="AutoShape 30"/>
          <p:cNvSpPr>
            <a:spLocks noChangeArrowheads="1"/>
          </p:cNvSpPr>
          <p:nvPr userDrawn="1"/>
        </p:nvSpPr>
        <p:spPr bwMode="auto">
          <a:xfrm>
            <a:off x="2024063" y="247650"/>
            <a:ext cx="1203325" cy="320675"/>
          </a:xfrm>
          <a:prstGeom prst="roundRect">
            <a:avLst>
              <a:gd name="adj" fmla="val 3958"/>
            </a:avLst>
          </a:prstGeom>
          <a:solidFill>
            <a:srgbClr val="969696"/>
          </a:solidFill>
          <a:ln w="31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b="1" dirty="0" err="1">
                <a:solidFill>
                  <a:schemeClr val="bg1"/>
                </a:solidFill>
              </a:rPr>
              <a:t>사이트명</a:t>
            </a:r>
            <a:r>
              <a:rPr lang="ko-KR" altLang="en-US" b="1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AutoShape 31"/>
          <p:cNvSpPr>
            <a:spLocks noChangeArrowheads="1"/>
          </p:cNvSpPr>
          <p:nvPr userDrawn="1"/>
        </p:nvSpPr>
        <p:spPr bwMode="auto">
          <a:xfrm>
            <a:off x="4511675" y="247650"/>
            <a:ext cx="1203325" cy="320675"/>
          </a:xfrm>
          <a:prstGeom prst="roundRect">
            <a:avLst>
              <a:gd name="adj" fmla="val 5940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dirty="0" err="1"/>
              <a:t>인재채용</a:t>
            </a:r>
          </a:p>
        </p:txBody>
      </p:sp>
    </p:spTree>
    <p:extLst>
      <p:ext uri="{BB962C8B-B14F-4D97-AF65-F5344CB8AC3E}">
        <p14:creationId xmlns:p14="http://schemas.microsoft.com/office/powerpoint/2010/main" val="25384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9"/>
          <p:cNvSpPr>
            <a:spLocks noChangeArrowheads="1"/>
          </p:cNvSpPr>
          <p:nvPr userDrawn="1"/>
        </p:nvSpPr>
        <p:spPr bwMode="auto">
          <a:xfrm>
            <a:off x="3273425" y="247650"/>
            <a:ext cx="1203325" cy="320675"/>
          </a:xfrm>
          <a:prstGeom prst="roundRect">
            <a:avLst>
              <a:gd name="adj" fmla="val 991"/>
            </a:avLst>
          </a:prstGeom>
          <a:solidFill>
            <a:srgbClr val="969696"/>
          </a:solidFill>
          <a:ln w="31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b="1" dirty="0" err="1">
                <a:solidFill>
                  <a:schemeClr val="bg1"/>
                </a:solidFill>
              </a:rPr>
              <a:t>사이트명</a:t>
            </a:r>
            <a:r>
              <a:rPr lang="ko-KR" altLang="en-US" b="1" dirty="0">
                <a:solidFill>
                  <a:schemeClr val="bg1"/>
                </a:solidFill>
              </a:rPr>
              <a:t> 후원센터</a:t>
            </a:r>
          </a:p>
        </p:txBody>
      </p:sp>
      <p:sp>
        <p:nvSpPr>
          <p:cNvPr id="3" name="AutoShape 30"/>
          <p:cNvSpPr>
            <a:spLocks noChangeArrowheads="1"/>
          </p:cNvSpPr>
          <p:nvPr userDrawn="1"/>
        </p:nvSpPr>
        <p:spPr bwMode="auto">
          <a:xfrm>
            <a:off x="2024063" y="247650"/>
            <a:ext cx="1203325" cy="320675"/>
          </a:xfrm>
          <a:prstGeom prst="roundRect">
            <a:avLst>
              <a:gd name="adj" fmla="val 3958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dirty="0" err="1"/>
              <a:t>사이트명</a:t>
            </a:r>
            <a:r>
              <a:rPr lang="ko-KR" altLang="en-US" dirty="0"/>
              <a:t> 소개</a:t>
            </a:r>
          </a:p>
        </p:txBody>
      </p:sp>
      <p:sp>
        <p:nvSpPr>
          <p:cNvPr id="4" name="AutoShape 31"/>
          <p:cNvSpPr>
            <a:spLocks noChangeArrowheads="1"/>
          </p:cNvSpPr>
          <p:nvPr userDrawn="1"/>
        </p:nvSpPr>
        <p:spPr bwMode="auto">
          <a:xfrm>
            <a:off x="4511675" y="247650"/>
            <a:ext cx="1203325" cy="320675"/>
          </a:xfrm>
          <a:prstGeom prst="roundRect">
            <a:avLst>
              <a:gd name="adj" fmla="val 5940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dirty="0" err="1"/>
              <a:t>인재채용</a:t>
            </a:r>
          </a:p>
        </p:txBody>
      </p:sp>
    </p:spTree>
    <p:extLst>
      <p:ext uri="{BB962C8B-B14F-4D97-AF65-F5344CB8AC3E}">
        <p14:creationId xmlns:p14="http://schemas.microsoft.com/office/powerpoint/2010/main" val="149358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9"/>
          <p:cNvSpPr>
            <a:spLocks noChangeArrowheads="1"/>
          </p:cNvSpPr>
          <p:nvPr userDrawn="1"/>
        </p:nvSpPr>
        <p:spPr bwMode="auto">
          <a:xfrm>
            <a:off x="3273425" y="247650"/>
            <a:ext cx="1203325" cy="320675"/>
          </a:xfrm>
          <a:prstGeom prst="roundRect">
            <a:avLst>
              <a:gd name="adj" fmla="val 991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dirty="0" err="1"/>
              <a:t>사이트명</a:t>
            </a:r>
            <a:r>
              <a:rPr lang="ko-KR" altLang="en-US" dirty="0"/>
              <a:t> 후원센터</a:t>
            </a:r>
          </a:p>
        </p:txBody>
      </p:sp>
      <p:sp>
        <p:nvSpPr>
          <p:cNvPr id="3" name="AutoShape 30"/>
          <p:cNvSpPr>
            <a:spLocks noChangeArrowheads="1"/>
          </p:cNvSpPr>
          <p:nvPr userDrawn="1"/>
        </p:nvSpPr>
        <p:spPr bwMode="auto">
          <a:xfrm>
            <a:off x="2024063" y="247650"/>
            <a:ext cx="1203325" cy="320675"/>
          </a:xfrm>
          <a:prstGeom prst="roundRect">
            <a:avLst>
              <a:gd name="adj" fmla="val 3958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dirty="0" err="1"/>
              <a:t>사이트명</a:t>
            </a:r>
            <a:r>
              <a:rPr lang="ko-KR" altLang="en-US" dirty="0"/>
              <a:t> 소개</a:t>
            </a:r>
          </a:p>
        </p:txBody>
      </p:sp>
      <p:sp>
        <p:nvSpPr>
          <p:cNvPr id="4" name="AutoShape 31"/>
          <p:cNvSpPr>
            <a:spLocks noChangeArrowheads="1"/>
          </p:cNvSpPr>
          <p:nvPr userDrawn="1"/>
        </p:nvSpPr>
        <p:spPr bwMode="auto">
          <a:xfrm>
            <a:off x="4511675" y="247650"/>
            <a:ext cx="1203325" cy="320675"/>
          </a:xfrm>
          <a:prstGeom prst="roundRect">
            <a:avLst>
              <a:gd name="adj" fmla="val 5940"/>
            </a:avLst>
          </a:prstGeom>
          <a:solidFill>
            <a:srgbClr val="969696"/>
          </a:solidFill>
          <a:ln w="31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b="1">
                <a:solidFill>
                  <a:schemeClr val="bg1"/>
                </a:solidFill>
              </a:rPr>
              <a:t>인재채용</a:t>
            </a:r>
          </a:p>
        </p:txBody>
      </p:sp>
    </p:spTree>
    <p:extLst>
      <p:ext uri="{BB962C8B-B14F-4D97-AF65-F5344CB8AC3E}">
        <p14:creationId xmlns:p14="http://schemas.microsoft.com/office/powerpoint/2010/main" val="282327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7648575" y="6553200"/>
            <a:ext cx="2228850" cy="282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7517F-451B-44A9-9337-211D61F627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8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4"/>
          <p:cNvSpPr>
            <a:spLocks noChangeArrowheads="1"/>
          </p:cNvSpPr>
          <p:nvPr userDrawn="1"/>
        </p:nvSpPr>
        <p:spPr bwMode="auto">
          <a:xfrm>
            <a:off x="57150" y="44450"/>
            <a:ext cx="9791700" cy="67675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72" name="Rectangle 9"/>
          <p:cNvSpPr>
            <a:spLocks noChangeArrowheads="1"/>
          </p:cNvSpPr>
          <p:nvPr userDrawn="1"/>
        </p:nvSpPr>
        <p:spPr bwMode="auto">
          <a:xfrm>
            <a:off x="7654925" y="1392238"/>
            <a:ext cx="2193925" cy="217487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 Box 11"/>
          <p:cNvSpPr txBox="1">
            <a:spLocks noChangeArrowheads="1"/>
          </p:cNvSpPr>
          <p:nvPr userDrawn="1"/>
        </p:nvSpPr>
        <p:spPr bwMode="auto">
          <a:xfrm>
            <a:off x="7688263" y="6594475"/>
            <a:ext cx="588962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988" tIns="41994" rIns="83988" bIns="41994">
            <a:spAutoFit/>
          </a:bodyPr>
          <a:lstStyle>
            <a:lvl1pPr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l" eaLnBrk="1" hangingPunct="1"/>
            <a:fld id="{C03E64FB-A618-47F8-8CBA-C5E4C6F9ADAC}" type="slidenum">
              <a:rPr kumimoji="0" lang="en-US" altLang="ko-KR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algn="l" eaLnBrk="1" hangingPunct="1"/>
              <a:t>‹#›</a:t>
            </a:fld>
            <a:r>
              <a:rPr kumimoji="0" lang="en-US" altLang="ko-KR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Page</a:t>
            </a:r>
          </a:p>
        </p:txBody>
      </p:sp>
      <p:sp>
        <p:nvSpPr>
          <p:cNvPr id="75" name="Line 12"/>
          <p:cNvSpPr>
            <a:spLocks noChangeShapeType="1"/>
          </p:cNvSpPr>
          <p:nvPr userDrawn="1"/>
        </p:nvSpPr>
        <p:spPr bwMode="auto">
          <a:xfrm>
            <a:off x="7661275" y="44450"/>
            <a:ext cx="0" cy="67691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83" name="Line 21"/>
          <p:cNvSpPr>
            <a:spLocks noChangeShapeType="1"/>
          </p:cNvSpPr>
          <p:nvPr userDrawn="1"/>
        </p:nvSpPr>
        <p:spPr bwMode="auto">
          <a:xfrm>
            <a:off x="7667625" y="1606550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Rectangle 10"/>
          <p:cNvSpPr>
            <a:spLocks noChangeArrowheads="1"/>
          </p:cNvSpPr>
          <p:nvPr userDrawn="1"/>
        </p:nvSpPr>
        <p:spPr bwMode="auto">
          <a:xfrm>
            <a:off x="7665173" y="333375"/>
            <a:ext cx="618392" cy="1079500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84408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738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88" name="Rectangle 13"/>
          <p:cNvSpPr>
            <a:spLocks noChangeArrowheads="1"/>
          </p:cNvSpPr>
          <p:nvPr userDrawn="1"/>
        </p:nvSpPr>
        <p:spPr bwMode="auto">
          <a:xfrm>
            <a:off x="7676896" y="331789"/>
            <a:ext cx="606669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l" defTabSz="84408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38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Project</a:t>
            </a:r>
            <a:endParaRPr kumimoji="1" lang="en-US" altLang="ko-KR" sz="738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89" name="Line 16"/>
          <p:cNvSpPr>
            <a:spLocks noChangeShapeType="1"/>
          </p:cNvSpPr>
          <p:nvPr userDrawn="1"/>
        </p:nvSpPr>
        <p:spPr bwMode="auto">
          <a:xfrm>
            <a:off x="8274773" y="333376"/>
            <a:ext cx="0" cy="1065213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84408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738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90" name="Rectangle 13"/>
          <p:cNvSpPr>
            <a:spLocks noChangeArrowheads="1"/>
          </p:cNvSpPr>
          <p:nvPr userDrawn="1"/>
        </p:nvSpPr>
        <p:spPr bwMode="auto">
          <a:xfrm>
            <a:off x="7676896" y="550864"/>
            <a:ext cx="606669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l" defTabSz="84408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38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화면명</a:t>
            </a:r>
            <a:endParaRPr kumimoji="1" lang="en-US" altLang="ko-KR" sz="738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91" name="Rectangle 13"/>
          <p:cNvSpPr>
            <a:spLocks noChangeArrowheads="1"/>
          </p:cNvSpPr>
          <p:nvPr userDrawn="1"/>
        </p:nvSpPr>
        <p:spPr bwMode="auto">
          <a:xfrm>
            <a:off x="7676896" y="763587"/>
            <a:ext cx="606669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l" defTabSz="84408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38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사용주체</a:t>
            </a:r>
            <a:endParaRPr kumimoji="1" lang="en-US" altLang="ko-KR" sz="738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92" name="Rectangle 13"/>
          <p:cNvSpPr>
            <a:spLocks noChangeArrowheads="1"/>
          </p:cNvSpPr>
          <p:nvPr userDrawn="1"/>
        </p:nvSpPr>
        <p:spPr bwMode="auto">
          <a:xfrm>
            <a:off x="7676896" y="967037"/>
            <a:ext cx="606669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l" defTabSz="84408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38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Location</a:t>
            </a:r>
            <a:endParaRPr kumimoji="1" lang="en-US" altLang="ko-KR" sz="738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93" name="Rectangle 13"/>
          <p:cNvSpPr>
            <a:spLocks noChangeArrowheads="1"/>
          </p:cNvSpPr>
          <p:nvPr userDrawn="1"/>
        </p:nvSpPr>
        <p:spPr bwMode="auto">
          <a:xfrm>
            <a:off x="7676896" y="1185193"/>
            <a:ext cx="606669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l" defTabSz="84408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38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화면</a:t>
            </a:r>
            <a:r>
              <a:rPr kumimoji="1" lang="en-US" altLang="ko-KR" sz="738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ID</a:t>
            </a:r>
            <a:endParaRPr kumimoji="1" lang="en-US" altLang="ko-KR" sz="738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94" name="Rectangle 13"/>
          <p:cNvSpPr>
            <a:spLocks noChangeArrowheads="1"/>
          </p:cNvSpPr>
          <p:nvPr userDrawn="1"/>
        </p:nvSpPr>
        <p:spPr bwMode="auto">
          <a:xfrm>
            <a:off x="7676896" y="1396870"/>
            <a:ext cx="606669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l" defTabSz="84408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38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Description (</a:t>
            </a:r>
            <a:r>
              <a:rPr kumimoji="1" lang="ko-KR" altLang="en-US" sz="738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화면설명</a:t>
            </a:r>
            <a:r>
              <a:rPr kumimoji="1" lang="en-US" altLang="ko-KR" sz="738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)</a:t>
            </a:r>
          </a:p>
        </p:txBody>
      </p:sp>
      <p:sp>
        <p:nvSpPr>
          <p:cNvPr id="95" name="Line 15"/>
          <p:cNvSpPr>
            <a:spLocks noChangeShapeType="1"/>
          </p:cNvSpPr>
          <p:nvPr userDrawn="1"/>
        </p:nvSpPr>
        <p:spPr bwMode="auto">
          <a:xfrm>
            <a:off x="7667625" y="33337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Line 17"/>
          <p:cNvSpPr>
            <a:spLocks noChangeShapeType="1"/>
          </p:cNvSpPr>
          <p:nvPr userDrawn="1"/>
        </p:nvSpPr>
        <p:spPr bwMode="auto">
          <a:xfrm>
            <a:off x="7667625" y="54927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Line 18"/>
          <p:cNvSpPr>
            <a:spLocks noChangeShapeType="1"/>
          </p:cNvSpPr>
          <p:nvPr userDrawn="1"/>
        </p:nvSpPr>
        <p:spPr bwMode="auto">
          <a:xfrm>
            <a:off x="7667625" y="969963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Line 19"/>
          <p:cNvSpPr>
            <a:spLocks noChangeShapeType="1"/>
          </p:cNvSpPr>
          <p:nvPr userDrawn="1"/>
        </p:nvSpPr>
        <p:spPr bwMode="auto">
          <a:xfrm>
            <a:off x="7667625" y="1185863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Line 20"/>
          <p:cNvSpPr>
            <a:spLocks noChangeShapeType="1"/>
          </p:cNvSpPr>
          <p:nvPr userDrawn="1"/>
        </p:nvSpPr>
        <p:spPr bwMode="auto">
          <a:xfrm>
            <a:off x="7667625" y="1401763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Line 24"/>
          <p:cNvSpPr>
            <a:spLocks noChangeShapeType="1"/>
          </p:cNvSpPr>
          <p:nvPr userDrawn="1"/>
        </p:nvSpPr>
        <p:spPr bwMode="auto">
          <a:xfrm>
            <a:off x="7667625" y="76517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60" name="Rectangle 8"/>
          <p:cNvSpPr>
            <a:spLocks noChangeArrowheads="1"/>
          </p:cNvSpPr>
          <p:nvPr userDrawn="1"/>
        </p:nvSpPr>
        <p:spPr bwMode="auto">
          <a:xfrm>
            <a:off x="8843963" y="1187450"/>
            <a:ext cx="461962" cy="225425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61" name="Rectangle 9"/>
          <p:cNvSpPr>
            <a:spLocks noChangeArrowheads="1"/>
          </p:cNvSpPr>
          <p:nvPr userDrawn="1"/>
        </p:nvSpPr>
        <p:spPr bwMode="auto">
          <a:xfrm>
            <a:off x="7654925" y="1392238"/>
            <a:ext cx="2193925" cy="217487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62" name="Rectangle 10"/>
          <p:cNvSpPr>
            <a:spLocks noChangeArrowheads="1"/>
          </p:cNvSpPr>
          <p:nvPr userDrawn="1"/>
        </p:nvSpPr>
        <p:spPr bwMode="auto">
          <a:xfrm>
            <a:off x="7654925" y="333375"/>
            <a:ext cx="669925" cy="1079500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63" name="Text Box 11"/>
          <p:cNvSpPr txBox="1">
            <a:spLocks noChangeArrowheads="1"/>
          </p:cNvSpPr>
          <p:nvPr userDrawn="1"/>
        </p:nvSpPr>
        <p:spPr bwMode="auto">
          <a:xfrm>
            <a:off x="7688263" y="6594475"/>
            <a:ext cx="588962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988" tIns="41994" rIns="83988" bIns="41994">
            <a:spAutoFit/>
          </a:bodyPr>
          <a:lstStyle>
            <a:lvl1pPr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l" eaLnBrk="1" hangingPunct="1"/>
            <a:fld id="{8106E65E-A931-4D3D-924C-A47D27B55E28}" type="slidenum">
              <a:rPr kumimoji="0" lang="en-US" altLang="ko-KR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algn="l" eaLnBrk="1" hangingPunct="1"/>
              <a:t>‹#›</a:t>
            </a:fld>
            <a:r>
              <a:rPr kumimoji="0" lang="en-US" altLang="ko-KR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Page</a:t>
            </a:r>
          </a:p>
        </p:txBody>
      </p:sp>
      <p:sp>
        <p:nvSpPr>
          <p:cNvPr id="1380364" name="Line 12"/>
          <p:cNvSpPr>
            <a:spLocks noChangeShapeType="1"/>
          </p:cNvSpPr>
          <p:nvPr userDrawn="1"/>
        </p:nvSpPr>
        <p:spPr bwMode="auto">
          <a:xfrm>
            <a:off x="7661275" y="44450"/>
            <a:ext cx="0" cy="67691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65" name="Rectangle 13"/>
          <p:cNvSpPr>
            <a:spLocks noChangeArrowheads="1"/>
          </p:cNvSpPr>
          <p:nvPr userDrawn="1"/>
        </p:nvSpPr>
        <p:spPr bwMode="auto">
          <a:xfrm>
            <a:off x="7667625" y="331788"/>
            <a:ext cx="657225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</a:rPr>
              <a:t>Project         </a:t>
            </a:r>
            <a:r>
              <a:rPr lang="ko-KR" altLang="en-US" dirty="0">
                <a:solidFill>
                  <a:srgbClr val="000000"/>
                </a:solidFill>
              </a:rPr>
              <a:t>참여하는 </a:t>
            </a:r>
            <a:r>
              <a:rPr lang="ko-KR" altLang="en-US" dirty="0" err="1">
                <a:solidFill>
                  <a:srgbClr val="000000"/>
                </a:solidFill>
              </a:rPr>
              <a:t>사이트명</a:t>
            </a:r>
            <a:endParaRPr lang="en-US" altLang="ko-KR" dirty="0">
              <a:solidFill>
                <a:srgbClr val="000000"/>
              </a:solidFill>
            </a:endParaRPr>
          </a:p>
          <a:p>
            <a:pPr algn="l">
              <a:lnSpc>
                <a:spcPct val="160000"/>
              </a:lnSpc>
              <a:spcBef>
                <a:spcPct val="20000"/>
              </a:spcBef>
              <a:defRPr/>
            </a:pPr>
            <a:r>
              <a:rPr lang="ko-KR" altLang="en-US" dirty="0" err="1">
                <a:solidFill>
                  <a:srgbClr val="000000"/>
                </a:solidFill>
              </a:rPr>
              <a:t>화면명</a:t>
            </a:r>
            <a:endParaRPr lang="ko-KR" altLang="en-US" dirty="0">
              <a:solidFill>
                <a:srgbClr val="000000"/>
              </a:solidFill>
            </a:endParaRPr>
          </a:p>
          <a:p>
            <a:pPr algn="l">
              <a:lnSpc>
                <a:spcPct val="160000"/>
              </a:lnSpc>
              <a:spcBef>
                <a:spcPct val="20000"/>
              </a:spcBef>
              <a:defRPr/>
            </a:pPr>
            <a:r>
              <a:rPr lang="ko-KR" altLang="en-US" dirty="0">
                <a:solidFill>
                  <a:srgbClr val="000000"/>
                </a:solidFill>
              </a:rPr>
              <a:t>사용주체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</a:rPr>
              <a:t>Location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</a:rPr>
              <a:t>DB/HTM                        </a:t>
            </a:r>
            <a:r>
              <a:rPr lang="ko-KR" altLang="en-US" dirty="0">
                <a:solidFill>
                  <a:srgbClr val="000000"/>
                </a:solidFill>
              </a:rPr>
              <a:t>화면</a:t>
            </a:r>
          </a:p>
          <a:p>
            <a:pPr algn="l">
              <a:lnSpc>
                <a:spcPct val="160000"/>
              </a:lnSpc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</a:rPr>
              <a:t>Description (</a:t>
            </a:r>
            <a:r>
              <a:rPr lang="ko-KR" altLang="en-US" dirty="0">
                <a:solidFill>
                  <a:srgbClr val="000000"/>
                </a:solidFill>
              </a:rPr>
              <a:t>화면설명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  <a:endParaRPr lang="en-US" altLang="ko-KR" dirty="0"/>
          </a:p>
        </p:txBody>
      </p:sp>
      <p:sp>
        <p:nvSpPr>
          <p:cNvPr id="1380366" name="Rectangle 14"/>
          <p:cNvSpPr>
            <a:spLocks noChangeArrowheads="1"/>
          </p:cNvSpPr>
          <p:nvPr userDrawn="1"/>
        </p:nvSpPr>
        <p:spPr bwMode="auto">
          <a:xfrm>
            <a:off x="57150" y="44450"/>
            <a:ext cx="9791700" cy="67675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67" name="Line 15"/>
          <p:cNvSpPr>
            <a:spLocks noChangeShapeType="1"/>
          </p:cNvSpPr>
          <p:nvPr userDrawn="1"/>
        </p:nvSpPr>
        <p:spPr bwMode="auto">
          <a:xfrm>
            <a:off x="7667625" y="33337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68" name="Line 16"/>
          <p:cNvSpPr>
            <a:spLocks noChangeShapeType="1"/>
          </p:cNvSpPr>
          <p:nvPr userDrawn="1"/>
        </p:nvSpPr>
        <p:spPr bwMode="auto">
          <a:xfrm>
            <a:off x="8315325" y="333375"/>
            <a:ext cx="0" cy="1065213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69" name="Line 17"/>
          <p:cNvSpPr>
            <a:spLocks noChangeShapeType="1"/>
          </p:cNvSpPr>
          <p:nvPr userDrawn="1"/>
        </p:nvSpPr>
        <p:spPr bwMode="auto">
          <a:xfrm>
            <a:off x="7667625" y="54927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70" name="Line 18"/>
          <p:cNvSpPr>
            <a:spLocks noChangeShapeType="1"/>
          </p:cNvSpPr>
          <p:nvPr userDrawn="1"/>
        </p:nvSpPr>
        <p:spPr bwMode="auto">
          <a:xfrm>
            <a:off x="7667625" y="969963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71" name="Line 19"/>
          <p:cNvSpPr>
            <a:spLocks noChangeShapeType="1"/>
          </p:cNvSpPr>
          <p:nvPr userDrawn="1"/>
        </p:nvSpPr>
        <p:spPr bwMode="auto">
          <a:xfrm>
            <a:off x="7667625" y="1185863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72" name="Line 20"/>
          <p:cNvSpPr>
            <a:spLocks noChangeShapeType="1"/>
          </p:cNvSpPr>
          <p:nvPr userDrawn="1"/>
        </p:nvSpPr>
        <p:spPr bwMode="auto">
          <a:xfrm>
            <a:off x="7667625" y="1401763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73" name="Line 21"/>
          <p:cNvSpPr>
            <a:spLocks noChangeShapeType="1"/>
          </p:cNvSpPr>
          <p:nvPr userDrawn="1"/>
        </p:nvSpPr>
        <p:spPr bwMode="auto">
          <a:xfrm>
            <a:off x="7667625" y="1606550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74" name="Line 22"/>
          <p:cNvSpPr>
            <a:spLocks noChangeShapeType="1"/>
          </p:cNvSpPr>
          <p:nvPr userDrawn="1"/>
        </p:nvSpPr>
        <p:spPr bwMode="auto">
          <a:xfrm>
            <a:off x="8840788" y="1187450"/>
            <a:ext cx="0" cy="2159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75" name="Line 23"/>
          <p:cNvSpPr>
            <a:spLocks noChangeShapeType="1"/>
          </p:cNvSpPr>
          <p:nvPr userDrawn="1"/>
        </p:nvSpPr>
        <p:spPr bwMode="auto">
          <a:xfrm>
            <a:off x="9307513" y="1187450"/>
            <a:ext cx="0" cy="2159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76" name="Line 24"/>
          <p:cNvSpPr>
            <a:spLocks noChangeShapeType="1"/>
          </p:cNvSpPr>
          <p:nvPr userDrawn="1"/>
        </p:nvSpPr>
        <p:spPr bwMode="auto">
          <a:xfrm>
            <a:off x="7667625" y="76517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78" name="Text Box 26"/>
          <p:cNvSpPr txBox="1">
            <a:spLocks noChangeArrowheads="1"/>
          </p:cNvSpPr>
          <p:nvPr userDrawn="1"/>
        </p:nvSpPr>
        <p:spPr bwMode="auto">
          <a:xfrm>
            <a:off x="3200400" y="6524625"/>
            <a:ext cx="21701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Copyright ⓒ </a:t>
            </a:r>
            <a:r>
              <a:rPr lang="ko-KR" altLang="en-US" b="1" dirty="0" err="1">
                <a:latin typeface="굴림" pitchFamily="50" charset="-127"/>
                <a:ea typeface="굴림" pitchFamily="50" charset="-127"/>
              </a:rPr>
              <a:t>사이트명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All right reserved.</a:t>
            </a:r>
          </a:p>
        </p:txBody>
      </p:sp>
      <p:sp>
        <p:nvSpPr>
          <p:cNvPr id="1380379" name="Text Box 27"/>
          <p:cNvSpPr txBox="1">
            <a:spLocks noChangeArrowheads="1"/>
          </p:cNvSpPr>
          <p:nvPr userDrawn="1"/>
        </p:nvSpPr>
        <p:spPr bwMode="auto">
          <a:xfrm>
            <a:off x="385763" y="152400"/>
            <a:ext cx="1176337" cy="4572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500" b="1" dirty="0" err="1">
                <a:latin typeface="굴림" pitchFamily="50" charset="-127"/>
                <a:ea typeface="굴림" pitchFamily="50" charset="-127"/>
              </a:rPr>
              <a:t>사이트명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r>
              <a:rPr lang="en-US" altLang="ko-KR" sz="900" b="1" dirty="0">
                <a:latin typeface="굴림" pitchFamily="50" charset="-127"/>
                <a:ea typeface="굴림" pitchFamily="50" charset="-127"/>
              </a:rPr>
              <a:t>The Hope </a:t>
            </a:r>
            <a:r>
              <a:rPr lang="en-US" altLang="ko-KR" sz="900" b="1" dirty="0" err="1">
                <a:latin typeface="굴림" pitchFamily="50" charset="-127"/>
                <a:ea typeface="굴림" pitchFamily="50" charset="-127"/>
              </a:rPr>
              <a:t>Insuitute</a:t>
            </a:r>
            <a:endParaRPr lang="en-US" altLang="ko-KR" sz="9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80380" name="Text Box 28"/>
          <p:cNvSpPr txBox="1">
            <a:spLocks noChangeArrowheads="1"/>
          </p:cNvSpPr>
          <p:nvPr userDrawn="1"/>
        </p:nvSpPr>
        <p:spPr bwMode="auto">
          <a:xfrm>
            <a:off x="5848350" y="307975"/>
            <a:ext cx="1727200" cy="215900"/>
          </a:xfrm>
          <a:prstGeom prst="rect">
            <a:avLst/>
          </a:prstGeom>
          <a:noFill/>
          <a:ln w="3175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ko-KR" altLang="en-US" dirty="0">
                <a:solidFill>
                  <a:schemeClr val="bg2"/>
                </a:solidFill>
              </a:rPr>
              <a:t>로그인     </a:t>
            </a:r>
            <a:r>
              <a:rPr lang="ko-KR" altLang="en-US" dirty="0" err="1">
                <a:solidFill>
                  <a:schemeClr val="bg2"/>
                </a:solidFill>
              </a:rPr>
              <a:t>사이트맵</a:t>
            </a:r>
            <a:r>
              <a:rPr lang="ko-KR" altLang="en-US" dirty="0">
                <a:solidFill>
                  <a:schemeClr val="bg2"/>
                </a:solidFill>
              </a:rPr>
              <a:t>     </a:t>
            </a:r>
            <a:r>
              <a:rPr lang="en-US" altLang="ko-KR" dirty="0">
                <a:solidFill>
                  <a:schemeClr val="bg2"/>
                </a:solidFill>
              </a:rPr>
              <a:t>ENGLISH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27"/>
          <p:cNvSpPr>
            <a:spLocks noChangeShapeType="1"/>
          </p:cNvSpPr>
          <p:nvPr/>
        </p:nvSpPr>
        <p:spPr bwMode="auto">
          <a:xfrm>
            <a:off x="5105400" y="2971800"/>
            <a:ext cx="4419600" cy="0"/>
          </a:xfrm>
          <a:prstGeom prst="line">
            <a:avLst/>
          </a:prstGeom>
          <a:noFill/>
          <a:ln w="28575">
            <a:solidFill>
              <a:srgbClr val="8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" name="Rectangle 229"/>
          <p:cNvSpPr>
            <a:spLocks noGrp="1" noChangeArrowheads="1"/>
          </p:cNvSpPr>
          <p:nvPr>
            <p:ph type="ctrTitle"/>
          </p:nvPr>
        </p:nvSpPr>
        <p:spPr bwMode="auto">
          <a:xfrm>
            <a:off x="717550" y="2347913"/>
            <a:ext cx="8807450" cy="434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kumimoji="0" lang="ko-KR" altLang="en-US" sz="3200" dirty="0" smtClean="0">
                <a:solidFill>
                  <a:srgbClr val="808080"/>
                </a:solidFill>
                <a:latin typeface="HY각헤드라인M" pitchFamily="18" charset="-127"/>
                <a:ea typeface="HY각헤드라인M" pitchFamily="18" charset="-127"/>
              </a:rPr>
              <a:t>산지직송 사과 판매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371683"/>
              </p:ext>
            </p:extLst>
          </p:nvPr>
        </p:nvGraphicFramePr>
        <p:xfrm>
          <a:off x="233446" y="714113"/>
          <a:ext cx="9117588" cy="5526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07">
                  <a:extLst>
                    <a:ext uri="{9D8B030D-6E8A-4147-A177-3AD203B41FA5}">
                      <a16:colId xmlns:a16="http://schemas.microsoft.com/office/drawing/2014/main" val="408490277"/>
                    </a:ext>
                  </a:extLst>
                </a:gridCol>
                <a:gridCol w="2722876">
                  <a:extLst>
                    <a:ext uri="{9D8B030D-6E8A-4147-A177-3AD203B41FA5}">
                      <a16:colId xmlns:a16="http://schemas.microsoft.com/office/drawing/2014/main" val="464843130"/>
                    </a:ext>
                  </a:extLst>
                </a:gridCol>
                <a:gridCol w="3587903">
                  <a:extLst>
                    <a:ext uri="{9D8B030D-6E8A-4147-A177-3AD203B41FA5}">
                      <a16:colId xmlns:a16="http://schemas.microsoft.com/office/drawing/2014/main" val="2367535901"/>
                    </a:ext>
                  </a:extLst>
                </a:gridCol>
                <a:gridCol w="2083502">
                  <a:extLst>
                    <a:ext uri="{9D8B030D-6E8A-4147-A177-3AD203B41FA5}">
                      <a16:colId xmlns:a16="http://schemas.microsoft.com/office/drawing/2014/main" val="180792845"/>
                    </a:ext>
                  </a:extLst>
                </a:gridCol>
              </a:tblGrid>
              <a:tr h="37841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개정 이력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.............................................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2123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서비스 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.............................................</a:t>
                      </a:r>
                      <a:endParaRPr lang="ko-KR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6297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요구사항 정의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.............................................</a:t>
                      </a:r>
                      <a:endParaRPr lang="ko-KR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43277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유스케이스 다이어그램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.............................................</a:t>
                      </a:r>
                      <a:endParaRPr lang="ko-KR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182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유스케이스 기술서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.............................................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7326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94145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779052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21354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79888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90001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82149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33659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43423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078268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2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174" name="Group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901269"/>
              </p:ext>
            </p:extLst>
          </p:nvPr>
        </p:nvGraphicFramePr>
        <p:xfrm>
          <a:off x="349007" y="785560"/>
          <a:ext cx="9212506" cy="5496480"/>
        </p:xfrm>
        <a:graphic>
          <a:graphicData uri="http://schemas.openxmlformats.org/drawingml/2006/table">
            <a:tbl>
              <a:tblPr/>
              <a:tblGrid>
                <a:gridCol w="1022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1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57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일자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개정 내용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 여부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ver1.0.1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박준현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2022.10.17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개정 이력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서비스 개요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 정의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유스케이스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개정 이력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서비스 개요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3</a:t>
            </a:fld>
            <a:endParaRPr lang="ko-KR" altLang="en-US"/>
          </a:p>
        </p:txBody>
      </p:sp>
      <p:graphicFrame>
        <p:nvGraphicFramePr>
          <p:cNvPr id="4" name="Group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730210"/>
              </p:ext>
            </p:extLst>
          </p:nvPr>
        </p:nvGraphicFramePr>
        <p:xfrm>
          <a:off x="349007" y="785560"/>
          <a:ext cx="9203784" cy="2644076"/>
        </p:xfrm>
        <a:graphic>
          <a:graphicData uri="http://schemas.openxmlformats.org/drawingml/2006/table">
            <a:tbl>
              <a:tblPr/>
              <a:tblGrid>
                <a:gridCol w="1111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2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 배경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신선한 사과를 산지직송으로 즐기고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유통단계를 단순화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설계 목적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배달을 자주 이용하는 요즘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신선한 사과를 산지에서 직접 배송 받을 수 있는 서비스 제공</a:t>
                      </a: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기대 효과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사용자는 보다 저렴하고 신선한 사과를 맛볼 수 있다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판매자는 도매시장이라는 유통단계를 거치지 않고 사과를 판매할 수 있다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 요약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품종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크기 별로 구분된 다양한 사과를 취향에 맞게 골라서 구매 가능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사용자의 변심에 의한 주문 취소가 가능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기타 사항</a:t>
                      </a: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95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요구사항 정의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4</a:t>
            </a:fld>
            <a:endParaRPr lang="ko-KR" altLang="en-US"/>
          </a:p>
        </p:txBody>
      </p:sp>
      <p:graphicFrame>
        <p:nvGraphicFramePr>
          <p:cNvPr id="6" name="Group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685961"/>
              </p:ext>
            </p:extLst>
          </p:nvPr>
        </p:nvGraphicFramePr>
        <p:xfrm>
          <a:off x="322160" y="988902"/>
          <a:ext cx="8487490" cy="5449038"/>
        </p:xfrm>
        <a:graphic>
          <a:graphicData uri="http://schemas.openxmlformats.org/drawingml/2006/table">
            <a:tbl>
              <a:tblPr/>
              <a:tblGrid>
                <a:gridCol w="474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016">
                  <a:extLst>
                    <a:ext uri="{9D8B030D-6E8A-4147-A177-3AD203B41FA5}">
                      <a16:colId xmlns:a16="http://schemas.microsoft.com/office/drawing/2014/main" val="1410162685"/>
                    </a:ext>
                  </a:extLst>
                </a:gridCol>
                <a:gridCol w="2102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4658">
                  <a:extLst>
                    <a:ext uri="{9D8B030D-6E8A-4147-A177-3AD203B41FA5}">
                      <a16:colId xmlns:a16="http://schemas.microsoft.com/office/drawing/2014/main" val="1269345485"/>
                    </a:ext>
                  </a:extLst>
                </a:gridCol>
                <a:gridCol w="11275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2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84406" marR="84406" marT="42206" marB="42206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분류</a:t>
                      </a:r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 사항</a:t>
                      </a:r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요구 사항</a:t>
                      </a:r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 사항</a:t>
                      </a:r>
                      <a:endParaRPr kumimoji="1" lang="en-US" altLang="ko-KR" sz="1100" b="1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출처</a:t>
                      </a:r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84406" marR="84406" marT="42206" marB="42206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</a:t>
                      </a:r>
                      <a:endParaRPr kumimoji="1" lang="ko-KR" altLang="ko-KR" sz="110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제철에 맞는 사과 소개</a:t>
                      </a:r>
                      <a:endParaRPr kumimoji="1" lang="ko-KR" altLang="ko-KR" sz="110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제철에 생산되는 사과의 품종에 </a:t>
                      </a:r>
                      <a:endParaRPr kumimoji="1" lang="en-US" altLang="ko-KR" sz="110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대한 정보를 메인 화면에 표시</a:t>
                      </a:r>
                      <a:endParaRPr kumimoji="1" lang="ko-KR" altLang="ko-KR" sz="110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판매자</a:t>
                      </a:r>
                      <a:endParaRPr kumimoji="1" lang="en-US" altLang="ko-KR" sz="110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0" spc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b="0" kern="0" spc="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사과 조회</a:t>
                      </a:r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페이지에 정보 추가</a:t>
                      </a:r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상품의 상세 페이지에서 당도</a:t>
                      </a:r>
                      <a:r>
                        <a:rPr kumimoji="1" lang="en-US" altLang="ko-KR" sz="110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수확 시기 등 </a:t>
                      </a:r>
                      <a:endParaRPr kumimoji="1" lang="en-US" altLang="ko-KR" sz="110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좀더 구체적인 정보 표시</a:t>
                      </a:r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kumimoji="1" lang="ko-KR" altLang="ko-KR" sz="110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0" spc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b="0" kern="0" spc="1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구매하기</a:t>
                      </a:r>
                      <a:endParaRPr kumimoji="1" lang="ko-KR" altLang="ko-KR" sz="110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당일 수확 상품 구매</a:t>
                      </a:r>
                      <a:endParaRPr kumimoji="1" lang="ko-KR" altLang="ko-KR" sz="110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추가 요금을 내더라도 당일 수확되는 상품을 구매</a:t>
                      </a:r>
                      <a:endParaRPr kumimoji="1" lang="ko-KR" altLang="ko-KR" sz="110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kumimoji="1" lang="en-US" altLang="ko-KR" sz="110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0" spc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b="0" kern="0" spc="1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구매하기</a:t>
                      </a:r>
                      <a:endParaRPr kumimoji="1" lang="ko-KR" altLang="ko-KR" sz="110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비회원 주문</a:t>
                      </a:r>
                      <a:endParaRPr kumimoji="1" lang="ko-KR" altLang="ko-KR" sz="110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회원가입을 하지 않아도 비회원으로 상품을 구매</a:t>
                      </a:r>
                      <a:endParaRPr kumimoji="1" lang="ko-KR" altLang="ko-KR" sz="110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endParaRPr kumimoji="1" lang="ko-KR" altLang="ko-KR" sz="110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ko-KR" sz="120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 조회</a:t>
                      </a:r>
                      <a:endParaRPr kumimoji="1" lang="ko-KR" altLang="ko-KR" sz="110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판매자가 주문취소</a:t>
                      </a:r>
                      <a:endParaRPr kumimoji="1" lang="ko-KR" altLang="ko-KR" sz="110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 수량이 부족할 경우</a:t>
                      </a:r>
                      <a:r>
                        <a:rPr kumimoji="1" lang="en-US" altLang="ko-KR" sz="110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판매자가 직접 주문을 취소</a:t>
                      </a:r>
                      <a:endParaRPr kumimoji="1" lang="ko-KR" altLang="ko-KR" sz="110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판매자</a:t>
                      </a:r>
                      <a:endParaRPr kumimoji="1" lang="en-US" altLang="ko-KR" sz="110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1" lang="en-US" altLang="ko-KR" sz="120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6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6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6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6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58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유스케이스 다이어그램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" y="907682"/>
            <a:ext cx="6750888" cy="526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5.1. </a:t>
            </a:r>
            <a:r>
              <a:rPr lang="ko-KR" altLang="en-US" dirty="0" smtClean="0"/>
              <a:t>유스케이스 기술서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0816B4-989B-4E20-9427-56771386DE3E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altLang="ko-KR">
              <a:solidFill>
                <a:prstClr val="black"/>
              </a:solidFill>
            </a:endParaRPr>
          </a:p>
        </p:txBody>
      </p:sp>
      <p:graphicFrame>
        <p:nvGraphicFramePr>
          <p:cNvPr id="5" name="Group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420435"/>
              </p:ext>
            </p:extLst>
          </p:nvPr>
        </p:nvGraphicFramePr>
        <p:xfrm>
          <a:off x="704528" y="767704"/>
          <a:ext cx="8496622" cy="4771808"/>
        </p:xfrm>
        <a:graphic>
          <a:graphicData uri="http://schemas.openxmlformats.org/drawingml/2006/table">
            <a:tbl>
              <a:tblPr/>
              <a:tblGrid>
                <a:gridCol w="2135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1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유스케이스명</a:t>
                      </a:r>
                    </a:p>
                  </a:txBody>
                  <a:tcPr marL="84406" marR="84406" marT="42206" marB="422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구매하기</a:t>
                      </a:r>
                    </a:p>
                  </a:txBody>
                  <a:tcPr marL="84406" marR="84406" marT="42206" marB="4220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액터명</a:t>
                      </a:r>
                      <a:endParaRPr kumimoji="1" lang="en-US" altLang="ko-KR" sz="1100" b="1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사용자</a:t>
                      </a:r>
                      <a:endParaRPr kumimoji="1" lang="ko-KR" altLang="ko-KR" sz="105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4406" marR="84406" marT="42206" marB="4220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0" spc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개요</a:t>
                      </a:r>
                      <a:endParaRPr lang="ko-KR" altLang="en-US" sz="1100" b="1" kern="0" spc="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050" dirty="0" smtClean="0">
                          <a:latin typeface="+mn-lt"/>
                        </a:rPr>
                        <a:t>사용자가 원하는 사과를 조회하고 구매하기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 marL="84406" marR="84406" marT="42206" marB="4220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사전 조건</a:t>
                      </a:r>
                    </a:p>
                  </a:txBody>
                  <a:tcPr marL="84406" marR="84406" marT="42206" marB="422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원하는 사과의 제고가 있어야 한다</a:t>
                      </a:r>
                      <a:r>
                        <a:rPr kumimoji="1" lang="en-US" altLang="ko-KR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사용자는 로그인 되어있어야 한다</a:t>
                      </a:r>
                      <a:r>
                        <a:rPr kumimoji="1" lang="en-US" altLang="ko-KR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</a:txBody>
                  <a:tcPr marL="84406" marR="84406" marT="42206" marB="4220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사후 조건</a:t>
                      </a:r>
                    </a:p>
                  </a:txBody>
                  <a:tcPr marL="84406" marR="84406" marT="42206" marB="422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결제가 완료되면 판매자가 상품을 배송한다</a:t>
                      </a:r>
                      <a:r>
                        <a:rPr kumimoji="1" lang="en-US" altLang="ko-KR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</a:txBody>
                  <a:tcPr marL="84406" marR="84406" marT="42206" marB="4220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 흐름</a:t>
                      </a:r>
                      <a:endParaRPr kumimoji="1" lang="ko-KR" altLang="ko-KR" sz="1100" b="1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사용자는 원하는 상품을 선택한 후 </a:t>
                      </a:r>
                      <a:r>
                        <a:rPr kumimoji="1" lang="en-US" altLang="ko-KR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[</a:t>
                      </a:r>
                      <a:r>
                        <a:rPr kumimoji="1" lang="ko-KR" altLang="en-US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구매하기</a:t>
                      </a:r>
                      <a:r>
                        <a:rPr kumimoji="1" lang="en-US" altLang="ko-KR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  <a:r>
                        <a:rPr kumimoji="1" lang="ko-KR" altLang="en-US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를 누른다</a:t>
                      </a:r>
                      <a:r>
                        <a:rPr kumimoji="1" lang="en-US" altLang="ko-KR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사용자가 결제를 진행한다</a:t>
                      </a:r>
                      <a:r>
                        <a:rPr kumimoji="1" lang="en-US" altLang="ko-KR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결제가 완료되면 판매자에게 구매내역 정보가 전달된다</a:t>
                      </a:r>
                      <a:r>
                        <a:rPr kumimoji="1" lang="en-US" altLang="ko-KR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판매자는 접수된 상품의 수량을 확인한 후 사용자에게 상품을 배송을 한다</a:t>
                      </a:r>
                      <a:r>
                        <a:rPr kumimoji="1" lang="en-US" altLang="ko-KR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  <a:endParaRPr kumimoji="1" lang="ko-KR" altLang="ko-KR" sz="105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4406" marR="84406" marT="42206" marB="4220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4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대체 흐름</a:t>
                      </a:r>
                      <a:r>
                        <a:rPr kumimoji="1" lang="en-US" altLang="ko-KR" sz="1100" b="1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1100" b="1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1a. </a:t>
                      </a:r>
                      <a:r>
                        <a:rPr kumimoji="1" lang="ko-KR" altLang="en-US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사용자가 로그인 하지 않았을 경우</a:t>
                      </a:r>
                      <a:endParaRPr kumimoji="1" lang="en-US" altLang="ko-KR" sz="105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1a. 1. </a:t>
                      </a:r>
                      <a:r>
                        <a:rPr kumimoji="1" lang="ko-KR" altLang="en-US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사용자에게 로그인 후 이용하라는 메시지를 전달하고 로그인 페이지로 이동한다</a:t>
                      </a:r>
                      <a:r>
                        <a:rPr kumimoji="1" lang="en-US" altLang="ko-KR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1a. 2. </a:t>
                      </a:r>
                      <a:r>
                        <a:rPr kumimoji="1" lang="ko-KR" altLang="en-US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로그인 되었다면 다시 </a:t>
                      </a:r>
                      <a:r>
                        <a:rPr kumimoji="1" lang="en-US" altLang="ko-KR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r>
                        <a:rPr kumimoji="1" lang="ko-KR" altLang="en-US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번 부터 진행한다</a:t>
                      </a:r>
                      <a:r>
                        <a:rPr kumimoji="1" lang="en-US" altLang="ko-KR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  <a:endParaRPr kumimoji="1" lang="ko-KR" altLang="ko-KR" sz="105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4406" marR="84406" marT="42206" marB="4220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656533"/>
                  </a:ext>
                </a:extLst>
              </a:tr>
              <a:tr h="574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대체 흐름</a:t>
                      </a:r>
                      <a:r>
                        <a:rPr kumimoji="1" lang="en-US" altLang="ko-KR" sz="1100" b="1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1100" b="1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5a. </a:t>
                      </a:r>
                      <a:r>
                        <a:rPr kumimoji="1" lang="ko-KR" altLang="en-US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상품 수량이 충분하지 않을 경우</a:t>
                      </a:r>
                      <a:endParaRPr kumimoji="1" lang="en-US" altLang="ko-KR" sz="105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5a. 1. </a:t>
                      </a:r>
                      <a:r>
                        <a:rPr kumimoji="1" lang="ko-KR" altLang="en-US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판매자는 주문 취소를 진행한다</a:t>
                      </a:r>
                      <a:r>
                        <a:rPr kumimoji="1" lang="en-US" altLang="ko-KR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5a. 2. </a:t>
                      </a:r>
                      <a:r>
                        <a:rPr kumimoji="1" lang="ko-KR" altLang="en-US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사용자에게 주문 취소 사유에 대한 문자를 전송한다</a:t>
                      </a:r>
                      <a:r>
                        <a:rPr kumimoji="1" lang="en-US" altLang="ko-KR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  <a:endParaRPr kumimoji="1" lang="ko-KR" altLang="ko-KR" sz="105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4406" marR="84406" marT="42206" marB="4220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75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5.2. </a:t>
            </a:r>
            <a:r>
              <a:rPr lang="ko-KR" altLang="en-US" dirty="0" smtClean="0"/>
              <a:t>유스케이스 기술서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0816B4-989B-4E20-9427-56771386DE3E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altLang="ko-KR">
              <a:solidFill>
                <a:prstClr val="black"/>
              </a:solidFill>
            </a:endParaRPr>
          </a:p>
        </p:txBody>
      </p:sp>
      <p:graphicFrame>
        <p:nvGraphicFramePr>
          <p:cNvPr id="5" name="Group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523108"/>
              </p:ext>
            </p:extLst>
          </p:nvPr>
        </p:nvGraphicFramePr>
        <p:xfrm>
          <a:off x="704528" y="767704"/>
          <a:ext cx="8496622" cy="5141970"/>
        </p:xfrm>
        <a:graphic>
          <a:graphicData uri="http://schemas.openxmlformats.org/drawingml/2006/table">
            <a:tbl>
              <a:tblPr/>
              <a:tblGrid>
                <a:gridCol w="2135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1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유스케이스명</a:t>
                      </a:r>
                    </a:p>
                  </a:txBody>
                  <a:tcPr marL="84406" marR="84406" marT="42206" marB="422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주문 취소</a:t>
                      </a:r>
                    </a:p>
                  </a:txBody>
                  <a:tcPr marL="84406" marR="84406" marT="42206" marB="4220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액터명</a:t>
                      </a:r>
                      <a:endParaRPr kumimoji="1" lang="en-US" altLang="ko-KR" sz="1100" b="1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사용자</a:t>
                      </a:r>
                      <a:r>
                        <a:rPr kumimoji="1" lang="en-US" altLang="ko-KR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1" lang="ko-KR" altLang="en-US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판매자</a:t>
                      </a:r>
                      <a:endParaRPr kumimoji="1" lang="ko-KR" altLang="ko-KR" sz="105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4406" marR="84406" marT="42206" marB="4220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kern="0" spc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개요</a:t>
                      </a:r>
                      <a:endParaRPr lang="ko-KR" altLang="en-US" sz="1100" b="1" kern="0" spc="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050" dirty="0" smtClean="0">
                          <a:latin typeface="+mn-lt"/>
                        </a:rPr>
                        <a:t>사용자의 변심이나</a:t>
                      </a:r>
                      <a:r>
                        <a:rPr lang="en-US" altLang="ko-KR" sz="1050" dirty="0" smtClean="0">
                          <a:latin typeface="+mn-lt"/>
                        </a:rPr>
                        <a:t>,</a:t>
                      </a:r>
                      <a:r>
                        <a:rPr lang="ko-KR" altLang="en-US" sz="1050" dirty="0" smtClean="0">
                          <a:latin typeface="+mn-lt"/>
                        </a:rPr>
                        <a:t> 수량 부족으로 판매자가 주문을 취소한다</a:t>
                      </a:r>
                      <a:r>
                        <a:rPr lang="en-US" altLang="ko-KR" sz="1050" dirty="0" smtClean="0">
                          <a:latin typeface="+mn-lt"/>
                        </a:rPr>
                        <a:t>.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 marL="84406" marR="84406" marT="42206" marB="4220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사전 조건</a:t>
                      </a:r>
                    </a:p>
                  </a:txBody>
                  <a:tcPr marL="84406" marR="84406" marT="42206" marB="422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사용자의 주문 내역이 있어야 한다</a:t>
                      </a:r>
                      <a:r>
                        <a:rPr kumimoji="1" lang="en-US" altLang="ko-KR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상품이 택배 사에 전달되기 전 이어야 한다</a:t>
                      </a:r>
                      <a:r>
                        <a:rPr kumimoji="1" lang="en-US" altLang="ko-KR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판매자 계정으로 로그인 되어야 한다</a:t>
                      </a:r>
                      <a:r>
                        <a:rPr kumimoji="1" lang="en-US" altLang="ko-KR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</a:txBody>
                  <a:tcPr marL="84406" marR="84406" marT="42206" marB="4220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사후 조건</a:t>
                      </a:r>
                    </a:p>
                  </a:txBody>
                  <a:tcPr marL="84406" marR="84406" marT="42206" marB="422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주문 취소된 상품은 바로 다음에 주문한 고객에게 배송된다</a:t>
                      </a:r>
                      <a:r>
                        <a:rPr kumimoji="1" lang="en-US" altLang="ko-KR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</a:txBody>
                  <a:tcPr marL="84406" marR="84406" marT="42206" marB="4220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 흐름</a:t>
                      </a:r>
                      <a:r>
                        <a:rPr kumimoji="1" lang="en-US" altLang="ko-KR" sz="1100" b="1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1100" b="1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사용자는 배송 조회 페이지에서 </a:t>
                      </a:r>
                      <a:r>
                        <a:rPr kumimoji="1" lang="en-US" altLang="ko-KR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[</a:t>
                      </a:r>
                      <a:r>
                        <a:rPr kumimoji="1" lang="ko-KR" altLang="en-US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주문 취소</a:t>
                      </a:r>
                      <a:r>
                        <a:rPr kumimoji="1" lang="en-US" altLang="ko-KR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] </a:t>
                      </a:r>
                      <a:r>
                        <a:rPr kumimoji="1" lang="ko-KR" altLang="en-US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버튼을 클릭한다</a:t>
                      </a:r>
                      <a:r>
                        <a:rPr kumimoji="1" lang="en-US" altLang="ko-KR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사용자는 주문 취소 사유를 작성한 후 판매자에게 전달한다</a:t>
                      </a:r>
                      <a:r>
                        <a:rPr kumimoji="1" lang="en-US" altLang="ko-KR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판매자는 상품이 택배 사에 전달되기 전 인지 확인한 후</a:t>
                      </a:r>
                      <a:r>
                        <a:rPr kumimoji="1" lang="en-US" altLang="ko-KR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</a:t>
                      </a:r>
                      <a:r>
                        <a:rPr kumimoji="1" lang="ko-KR" altLang="en-US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주문 취소를 승인한다</a:t>
                      </a:r>
                      <a:r>
                        <a:rPr kumimoji="1" lang="en-US" altLang="ko-KR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  <a:endParaRPr kumimoji="1" lang="ko-KR" altLang="ko-KR" sz="105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4406" marR="84406" marT="42206" marB="4220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4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대체 흐름</a:t>
                      </a:r>
                      <a:r>
                        <a:rPr kumimoji="1" lang="en-US" altLang="ko-KR" sz="1100" b="1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1100" b="1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1a. </a:t>
                      </a:r>
                      <a:r>
                        <a:rPr kumimoji="1" lang="ko-KR" altLang="en-US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사용자의 구매 내역이 없을 경우</a:t>
                      </a:r>
                      <a:endParaRPr kumimoji="1" lang="en-US" altLang="ko-KR" sz="105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1a. 1. </a:t>
                      </a:r>
                      <a:r>
                        <a:rPr kumimoji="1" lang="ko-KR" altLang="en-US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구매 내역이 없으므로 고객센터로 문의하라는 메시지를 전달한다</a:t>
                      </a:r>
                      <a:r>
                        <a:rPr kumimoji="1" lang="en-US" altLang="ko-KR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 </a:t>
                      </a:r>
                    </a:p>
                  </a:txBody>
                  <a:tcPr marL="84406" marR="84406" marT="42206" marB="4220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656533"/>
                  </a:ext>
                </a:extLst>
              </a:tr>
              <a:tr h="574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대체 흐름</a:t>
                      </a:r>
                      <a:r>
                        <a:rPr kumimoji="1" lang="en-US" altLang="ko-KR" sz="1100" b="1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1100" b="1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3a. </a:t>
                      </a:r>
                      <a:r>
                        <a:rPr kumimoji="1" lang="ko-KR" altLang="en-US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상품이 이미 택배 사에 전달 된 경우</a:t>
                      </a:r>
                      <a:endParaRPr kumimoji="1" lang="en-US" altLang="ko-KR" sz="105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3a. 1. </a:t>
                      </a:r>
                      <a:r>
                        <a:rPr kumimoji="1" lang="ko-KR" altLang="en-US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이미 택배 사에 전달되어 주문 취소가 불가능 하다는 메시지를 전달한다</a:t>
                      </a:r>
                      <a:r>
                        <a:rPr kumimoji="1" lang="en-US" altLang="ko-KR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  <a:endParaRPr kumimoji="1" lang="ko-KR" altLang="ko-KR" sz="105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4406" marR="84406" marT="42206" marB="4220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4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 흐름</a:t>
                      </a:r>
                      <a:r>
                        <a:rPr kumimoji="1" lang="en-US" altLang="ko-KR" sz="1100" b="1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1100" b="1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판매자는 접수된 주문을 확인한다</a:t>
                      </a:r>
                      <a:r>
                        <a:rPr kumimoji="1" lang="en-US" altLang="ko-KR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상품의 수량이 부족할 경우 바로 </a:t>
                      </a:r>
                      <a:r>
                        <a:rPr kumimoji="1" lang="en-US" altLang="ko-KR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[</a:t>
                      </a:r>
                      <a:r>
                        <a:rPr kumimoji="1" lang="ko-KR" altLang="en-US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주문 취소</a:t>
                      </a:r>
                      <a:r>
                        <a:rPr kumimoji="1" lang="en-US" altLang="ko-KR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  <a:r>
                        <a:rPr kumimoji="1" lang="ko-KR" altLang="en-US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를 진행한다</a:t>
                      </a:r>
                      <a:r>
                        <a:rPr kumimoji="1" lang="en-US" altLang="ko-KR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사용자에게 주문이 취소된 사유를 상세하게 전달한다</a:t>
                      </a:r>
                      <a:r>
                        <a:rPr kumimoji="1" lang="en-US" altLang="ko-KR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  <a:r>
                        <a:rPr kumimoji="1" lang="ko-KR" altLang="en-US" sz="1050" b="0" i="0" u="none" strike="noStrike" kern="0" cap="none" spc="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endParaRPr kumimoji="1" lang="ko-KR" altLang="ko-KR" sz="1050" b="0" i="0" u="none" strike="noStrike" kern="0" cap="none" spc="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4406" marR="84406" marT="42206" marB="4220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710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93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">
  <a:themeElements>
    <a:clrScheme name="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메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메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빈페이지">
  <a:themeElements>
    <a:clrScheme name="빈페이지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빈페이지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빈페이지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빈페이지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빈페이지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빈페이지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빈페이지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빈페이지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연구자료">
  <a:themeElements>
    <a:clrScheme name="연구자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연구자료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연구자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연구자료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연구자료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연구자료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연구자료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연구자료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자료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자료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자료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자료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자료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자료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25284</TotalTime>
  <Words>548</Words>
  <Application>Microsoft Office PowerPoint</Application>
  <PresentationFormat>A4 용지(210x297mm)</PresentationFormat>
  <Paragraphs>144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HY각헤드라인M</vt:lpstr>
      <vt:lpstr>굴림</vt:lpstr>
      <vt:lpstr>돋움</vt:lpstr>
      <vt:lpstr>맑은 고딕</vt:lpstr>
      <vt:lpstr>Arial</vt:lpstr>
      <vt:lpstr>메인</vt:lpstr>
      <vt:lpstr>빈페이지</vt:lpstr>
      <vt:lpstr>연구자료</vt:lpstr>
      <vt:lpstr>산지직송 사과 판매</vt:lpstr>
      <vt:lpstr>목차</vt:lpstr>
      <vt:lpstr>1. 개정 이력</vt:lpstr>
      <vt:lpstr>2. 서비스 개요</vt:lpstr>
      <vt:lpstr>3. 요구사항 정의</vt:lpstr>
      <vt:lpstr>4. 유스케이스 다이어그램</vt:lpstr>
      <vt:lpstr>5.1. 유스케이스 기술서</vt:lpstr>
      <vt:lpstr>5.2. 유스케이스 기술서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Administrator</dc:creator>
  <cp:lastModifiedBy>hi-guro</cp:lastModifiedBy>
  <cp:revision>5784</cp:revision>
  <dcterms:created xsi:type="dcterms:W3CDTF">2002-12-23T07:37:47Z</dcterms:created>
  <dcterms:modified xsi:type="dcterms:W3CDTF">2022-10-17T06:33:44Z</dcterms:modified>
</cp:coreProperties>
</file>