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515" r:id="rId4"/>
    <p:sldId id="524" r:id="rId5"/>
    <p:sldId id="529" r:id="rId6"/>
    <p:sldId id="527" r:id="rId7"/>
    <p:sldId id="528" r:id="rId8"/>
    <p:sldId id="530" r:id="rId9"/>
    <p:sldId id="525" r:id="rId10"/>
    <p:sldId id="531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221104_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F17F29-2F4F-B3FF-E06C-A06018B98AE4}"/>
              </a:ext>
            </a:extLst>
          </p:cNvPr>
          <p:cNvSpPr txBox="1"/>
          <p:nvPr/>
        </p:nvSpPr>
        <p:spPr>
          <a:xfrm>
            <a:off x="415634" y="947860"/>
            <a:ext cx="4189922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{</a:t>
            </a:r>
          </a:p>
          <a:p>
            <a:pPr lvl="1"/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Ex04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&lt;?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thing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  <a:endParaRPr lang="ko-KR" altLang="en-US" sz="1000" dirty="0"/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Box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&gt;();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three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en-US" altLang="ko-KR" sz="1000" dirty="0">
              <a:solidFill>
                <a:srgbClr val="FFFF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//openBox(two);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02E569-3917-A080-CD14-FD4C8D08E640}"/>
              </a:ext>
            </a:extLst>
          </p:cNvPr>
          <p:cNvSpPr/>
          <p:nvPr/>
        </p:nvSpPr>
        <p:spPr>
          <a:xfrm>
            <a:off x="4766622" y="947860"/>
            <a:ext cx="5095473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우측에 타입 변수를 작성한다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내에서 사용할 타입 변수의 타입이 지정된다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2CA78C-F424-CE95-C9A4-94EA54186A00}"/>
              </a:ext>
            </a:extLst>
          </p:cNvPr>
          <p:cNvSpPr/>
          <p:nvPr/>
        </p:nvSpPr>
        <p:spPr>
          <a:xfrm>
            <a:off x="479317" y="1576487"/>
            <a:ext cx="2238716" cy="139321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6C6183C4-A928-B656-CF80-4DFC866E7FC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2718033" y="1414751"/>
            <a:ext cx="2048589" cy="8583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6D4542-0CAF-C5E8-27C5-2A714539EDE1}"/>
              </a:ext>
            </a:extLst>
          </p:cNvPr>
          <p:cNvSpPr/>
          <p:nvPr/>
        </p:nvSpPr>
        <p:spPr>
          <a:xfrm>
            <a:off x="4766622" y="2076290"/>
            <a:ext cx="5686060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제네릭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타입을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(?)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포함 자식타입으로 제한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혹은 자식 클래스의 객체 주소가 들어오므로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다형성을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0AFCA2-5EB6-96A4-9249-2C58491C3EA5}"/>
              </a:ext>
            </a:extLst>
          </p:cNvPr>
          <p:cNvSpPr/>
          <p:nvPr/>
        </p:nvSpPr>
        <p:spPr>
          <a:xfrm>
            <a:off x="933720" y="3130300"/>
            <a:ext cx="3487278" cy="61958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연결선: 꺾임 28">
            <a:extLst>
              <a:ext uri="{FF2B5EF4-FFF2-40B4-BE49-F238E27FC236}">
                <a16:creationId xmlns:a16="http://schemas.microsoft.com/office/drawing/2014/main" id="{8EADE723-E286-FE1C-2C33-8BB8509D4DF6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4420998" y="2820180"/>
            <a:ext cx="345624" cy="61991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4383B9-79E2-8BF2-2A36-95F3A4F0CA9A}"/>
              </a:ext>
            </a:extLst>
          </p:cNvPr>
          <p:cNvSpPr/>
          <p:nvPr/>
        </p:nvSpPr>
        <p:spPr>
          <a:xfrm>
            <a:off x="4766622" y="3833662"/>
            <a:ext cx="6860520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 사용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만들어진 객체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주소를 담고있다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store(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 Tv(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넘겨주면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openBox(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메서드에서는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포함 자식 클래스만 인수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받을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out(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반환되는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0D6E2A-ED7D-0280-DC2B-DD2713D64C3C}"/>
              </a:ext>
            </a:extLst>
          </p:cNvPr>
          <p:cNvSpPr/>
          <p:nvPr/>
        </p:nvSpPr>
        <p:spPr>
          <a:xfrm>
            <a:off x="1370786" y="4029270"/>
            <a:ext cx="1867364" cy="48400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꺾임 28">
            <a:extLst>
              <a:ext uri="{FF2B5EF4-FFF2-40B4-BE49-F238E27FC236}">
                <a16:creationId xmlns:a16="http://schemas.microsoft.com/office/drawing/2014/main" id="{EFE3BBF8-CF20-3BDA-8160-D5B3774F1675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3238150" y="4271274"/>
            <a:ext cx="1528472" cy="30627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128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제네릭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7215449" cy="535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(generic)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제네릭이란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타입을 일반화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컴파일할 때 타입 검사를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타입을 미리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method, class, 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타입은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이상도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제네릭의 장점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클래스나 메서드 내부에서 사용되는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타입 안정성을 높인다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값에 대한 타입 변환 및 타입 검사에 들어가는 노력을 줄인다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타입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&lt;T&gt; 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&lt;E&gt;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&lt;K&gt; 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&lt;V&gt;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&lt;N&gt;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</a:t>
            </a:r>
          </a:p>
        </p:txBody>
      </p:sp>
    </p:spTree>
    <p:extLst>
      <p:ext uri="{BB962C8B-B14F-4D97-AF65-F5344CB8AC3E}">
        <p14:creationId xmlns:p14="http://schemas.microsoft.com/office/powerpoint/2010/main" val="36678851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636086" cy="310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선언부에 타입 변수를 사용한 메서드이다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변수의 선언은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 바로 왼쪽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클래스와 동일한 제네릭 타입을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제네릭 타입을 생략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배열을 생성 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타입으로 타입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: T[]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T[10];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(X), 	    : public static &lt;T&gt; void show(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T[]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t) { … } (O)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public static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void show(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95011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78A8EB-2DA1-3F62-45A2-F35B8B725E30}"/>
              </a:ext>
            </a:extLst>
          </p:cNvPr>
          <p:cNvSpPr txBox="1"/>
          <p:nvPr/>
        </p:nvSpPr>
        <p:spPr>
          <a:xfrm>
            <a:off x="415634" y="947859"/>
            <a:ext cx="4147977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generic;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사과는 맛있다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BBB52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바나나는 멸종 위기이다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fr-F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fr-FR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fr-FR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fr-FR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showInstanceType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fr-FR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fr-FR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fr-FR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de-DE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de-D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de-DE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de-D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de-DE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de-D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de-DE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"Type &gt;&gt; "</a:t>
            </a:r>
            <a:r>
              <a:rPr lang="de-D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de-DE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de-DE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Ex01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.&lt;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showInstanceType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D0444-1F74-8E32-5F54-044BC54091F2}"/>
              </a:ext>
            </a:extLst>
          </p:cNvPr>
          <p:cNvSpPr/>
          <p:nvPr/>
        </p:nvSpPr>
        <p:spPr>
          <a:xfrm>
            <a:off x="4917626" y="1956443"/>
            <a:ext cx="6164231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반환형 앞에 제네릭 타입을 명시한다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ShowInstaceType(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타입이 자동으로 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지정된 타입으로 메서드 내에서 사용된다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6EBF2C-C7F8-37E6-072B-05259AF5B65F}"/>
              </a:ext>
            </a:extLst>
          </p:cNvPr>
          <p:cNvSpPr/>
          <p:nvPr/>
        </p:nvSpPr>
        <p:spPr>
          <a:xfrm>
            <a:off x="918976" y="3583596"/>
            <a:ext cx="2755402" cy="48218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연결선: 꺾임 28">
            <a:extLst>
              <a:ext uri="{FF2B5EF4-FFF2-40B4-BE49-F238E27FC236}">
                <a16:creationId xmlns:a16="http://schemas.microsoft.com/office/drawing/2014/main" id="{65EDB4A2-E466-1374-3BB8-8C0024D7814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674378" y="2561834"/>
            <a:ext cx="1243248" cy="126285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52EF90-6E8D-783A-7280-0C0150C72F4B}"/>
              </a:ext>
            </a:extLst>
          </p:cNvPr>
          <p:cNvSpPr/>
          <p:nvPr/>
        </p:nvSpPr>
        <p:spPr>
          <a:xfrm>
            <a:off x="4917625" y="3494703"/>
            <a:ext cx="6457847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 사용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메서드를 호출할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 앞에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제네릭 타입을 명시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주는 것이      컴파일러가 사용할 타입을  확실히 할 수 있어 좋다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넘겨주면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타입이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Banana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넘겨주면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타입이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Banana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저장된다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00893E-7CA2-D2EB-B9D6-77327D93D963}"/>
              </a:ext>
            </a:extLst>
          </p:cNvPr>
          <p:cNvSpPr/>
          <p:nvPr/>
        </p:nvSpPr>
        <p:spPr>
          <a:xfrm>
            <a:off x="1394556" y="5397342"/>
            <a:ext cx="2984497" cy="34911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28">
            <a:extLst>
              <a:ext uri="{FF2B5EF4-FFF2-40B4-BE49-F238E27FC236}">
                <a16:creationId xmlns:a16="http://schemas.microsoft.com/office/drawing/2014/main" id="{97AE8F1E-CB01-2528-6BAA-1A68DA43A13E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379053" y="4238593"/>
            <a:ext cx="538572" cy="1333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4CEC71B7-4F20-366D-8369-A667F24D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25" y="5309962"/>
            <a:ext cx="3000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689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 제한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359249" cy="44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 제한을 하는 이유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변수는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메서드만 호출이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사용할 때 강제 형 변환이 필요하다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강제 형 변환을 하게 되면 실행할 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발생할 가능성이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안전하지 않은 코드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변수를 제한해주어야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 제한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안전한 코드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타입 변수에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타입만 사용하도록 제한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구분하지 않고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extends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&lt;T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Fruit&gt; : Fruit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 모든 자식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Fruit &gt; : Fruit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 모든 부모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4533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 제한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79547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이름에 제한을 두지 않음을 표현하는데 사용하는 기호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제네릭에서 와일드카드는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물음표 기호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(?)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ClassName&lt;T&gt;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… }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static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void one(ClassName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 extends Fruit&gt;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name) { … }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E22AC0-0544-FE7A-7070-985E193BDA18}"/>
              </a:ext>
            </a:extLst>
          </p:cNvPr>
          <p:cNvCxnSpPr>
            <a:cxnSpLocks/>
          </p:cNvCxnSpPr>
          <p:nvPr/>
        </p:nvCxnSpPr>
        <p:spPr>
          <a:xfrm flipH="1">
            <a:off x="3909270" y="3640822"/>
            <a:ext cx="14177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7317F9-1A7D-B183-7291-2E7250DFCED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598007" y="3640822"/>
            <a:ext cx="0" cy="9629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8CFE6B-B58B-BE66-897C-31D13C8A8439}"/>
              </a:ext>
            </a:extLst>
          </p:cNvPr>
          <p:cNvSpPr/>
          <p:nvPr/>
        </p:nvSpPr>
        <p:spPr>
          <a:xfrm>
            <a:off x="1536864" y="4603739"/>
            <a:ext cx="612228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제네릭 클래스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문법 에러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타입을 와일드 카드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변수를 제한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4053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 제한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574CA7-DAFF-5B4E-2A02-2E5CFE2D94DD}"/>
              </a:ext>
            </a:extLst>
          </p:cNvPr>
          <p:cNvSpPr txBox="1"/>
          <p:nvPr/>
        </p:nvSpPr>
        <p:spPr>
          <a:xfrm>
            <a:off x="415634" y="947860"/>
            <a:ext cx="5079155" cy="53245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generic;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Available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Available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Available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Ex03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static &lt;T&gt; void callSelfIntroduction(T t) {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((Available)t).</a:t>
            </a:r>
            <a:r>
              <a:rPr lang="en-US" altLang="ko-KR" sz="1000" dirty="0" err="1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//public static &lt;T&gt; void callInfo(T t) {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    ((Tree)t).info();</a:t>
            </a:r>
          </a:p>
          <a:p>
            <a:pPr lvl="1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876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Available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BFA4A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고로쇠나무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금강소나무</a:t>
            </a:r>
            <a:r>
              <a:rPr lang="en-US" altLang="ko-KR" sz="1000" dirty="0">
                <a:solidFill>
                  <a:srgbClr val="A5C25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33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maple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callSelfIntroduction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callInfo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pine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//String name = "</a:t>
            </a:r>
            <a:r>
              <a:rPr lang="en-US" altLang="ko-KR" sz="1000" u="sng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hi";</a:t>
            </a:r>
          </a:p>
          <a:p>
            <a:pPr lvl="2"/>
            <a:r>
              <a:rPr lang="en-US" altLang="ko-KR" sz="1000" dirty="0">
                <a:solidFill>
                  <a:srgbClr val="FFFF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//callSelfIntroduction(name);</a:t>
            </a: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157DB-8E15-9DD1-6D1C-9AC277452936}"/>
              </a:ext>
            </a:extLst>
          </p:cNvPr>
          <p:cNvSpPr/>
          <p:nvPr/>
        </p:nvSpPr>
        <p:spPr>
          <a:xfrm>
            <a:off x="5768828" y="987509"/>
            <a:ext cx="5095473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안전하지 않은 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 형 변환을 하게 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실행할 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41E9D8-ED23-AB26-4999-9A707EC70CD1}"/>
              </a:ext>
            </a:extLst>
          </p:cNvPr>
          <p:cNvSpPr/>
          <p:nvPr/>
        </p:nvSpPr>
        <p:spPr>
          <a:xfrm>
            <a:off x="949939" y="2038346"/>
            <a:ext cx="3336835" cy="9061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28">
            <a:extLst>
              <a:ext uri="{FF2B5EF4-FFF2-40B4-BE49-F238E27FC236}">
                <a16:creationId xmlns:a16="http://schemas.microsoft.com/office/drawing/2014/main" id="{CE7C24B4-3B4C-084E-FADA-CD9F3D20970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4286774" y="1315901"/>
            <a:ext cx="1482054" cy="11755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80B0E1-F6A0-CADF-6EA0-3A5929AC28FB}"/>
              </a:ext>
            </a:extLst>
          </p:cNvPr>
          <p:cNvSpPr/>
          <p:nvPr/>
        </p:nvSpPr>
        <p:spPr>
          <a:xfrm>
            <a:off x="5768829" y="2111183"/>
            <a:ext cx="5095473" cy="176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안전한 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있는 타입을 제한하여 사전에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방지한다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callSelfIntroduction(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Available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 모든 자식들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callInfo(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 모든 자식들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타입을 제한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Available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Tree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제한은 동일하게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6CD619-8B20-0511-F9E4-488AAE37A7AD}"/>
              </a:ext>
            </a:extLst>
          </p:cNvPr>
          <p:cNvSpPr/>
          <p:nvPr/>
        </p:nvSpPr>
        <p:spPr>
          <a:xfrm>
            <a:off x="949939" y="2988368"/>
            <a:ext cx="4377070" cy="90618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8">
            <a:extLst>
              <a:ext uri="{FF2B5EF4-FFF2-40B4-BE49-F238E27FC236}">
                <a16:creationId xmlns:a16="http://schemas.microsoft.com/office/drawing/2014/main" id="{74B4BD42-B2EC-C704-CB15-9182A56F4C04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5327009" y="2993572"/>
            <a:ext cx="441820" cy="4478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022B78-09BE-C199-CB45-20364D242425}"/>
              </a:ext>
            </a:extLst>
          </p:cNvPr>
          <p:cNvSpPr/>
          <p:nvPr/>
        </p:nvSpPr>
        <p:spPr>
          <a:xfrm>
            <a:off x="1395954" y="5518053"/>
            <a:ext cx="1900919" cy="38581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8">
            <a:extLst>
              <a:ext uri="{FF2B5EF4-FFF2-40B4-BE49-F238E27FC236}">
                <a16:creationId xmlns:a16="http://schemas.microsoft.com/office/drawing/2014/main" id="{7269F320-E5AC-6518-619F-9D02DCA4B007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296873" y="5710962"/>
            <a:ext cx="24719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4CF231-D484-DF5E-5DD7-D5DDFD6AA8C4}"/>
              </a:ext>
            </a:extLst>
          </p:cNvPr>
          <p:cNvSpPr/>
          <p:nvPr/>
        </p:nvSpPr>
        <p:spPr>
          <a:xfrm>
            <a:off x="5768829" y="5244071"/>
            <a:ext cx="5027217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callSelfIntroduction( 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제한이 걸려있으므로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ADABE5-E295-22C3-C956-BAD4568100D0}"/>
              </a:ext>
            </a:extLst>
          </p:cNvPr>
          <p:cNvSpPr/>
          <p:nvPr/>
        </p:nvSpPr>
        <p:spPr>
          <a:xfrm>
            <a:off x="5768828" y="4342193"/>
            <a:ext cx="475935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Maple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Pine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Available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자식이면서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자식이므로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메서드의 타입으로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FD984A-AABB-97BA-724E-5BB7FB263A9A}"/>
              </a:ext>
            </a:extLst>
          </p:cNvPr>
          <p:cNvSpPr/>
          <p:nvPr/>
        </p:nvSpPr>
        <p:spPr>
          <a:xfrm>
            <a:off x="1395954" y="4647501"/>
            <a:ext cx="1842196" cy="78244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연결선: 꺾임 28">
            <a:extLst>
              <a:ext uri="{FF2B5EF4-FFF2-40B4-BE49-F238E27FC236}">
                <a16:creationId xmlns:a16="http://schemas.microsoft.com/office/drawing/2014/main" id="{A47AB954-EFE2-7FF9-E3ED-F472A9F5143C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238150" y="4647501"/>
            <a:ext cx="2530678" cy="39122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7919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6505282" cy="528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정의할 때 타입 변수를 사용한 클래스이다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타입 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우측에 작성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제네릭 클래스로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type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명시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클래스를 상속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변수를 명시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해줘야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… } , interface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… 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class Example&lt;T&gt; { …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&lt;T&gt;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Example&lt;T&gt;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public void show(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t) { …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Example&lt;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example1 = new Example&lt;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Example&lt;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r&gt; example2 = new Example&lt;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&gt;();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3E1287-ED1B-97D7-9519-119720610319}"/>
              </a:ext>
            </a:extLst>
          </p:cNvPr>
          <p:cNvSpPr/>
          <p:nvPr/>
        </p:nvSpPr>
        <p:spPr>
          <a:xfrm>
            <a:off x="5761040" y="3867218"/>
            <a:ext cx="497627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클래스를 상속 받는 자식 클래스에도 타입 변수를 명시한다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제네릭 클래스와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타입을 사용할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제네릭 메서드의 반환형 앞의 타입을 생략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" name="연결선: 꺾임 28">
            <a:extLst>
              <a:ext uri="{FF2B5EF4-FFF2-40B4-BE49-F238E27FC236}">
                <a16:creationId xmlns:a16="http://schemas.microsoft.com/office/drawing/2014/main" id="{C73E8A8D-6C81-7072-9A3A-A9CFFC9330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942825" y="4311026"/>
            <a:ext cx="1818215" cy="44417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2C0ED6-89EA-42B2-6D89-80D1326AEFB9}"/>
              </a:ext>
            </a:extLst>
          </p:cNvPr>
          <p:cNvSpPr/>
          <p:nvPr/>
        </p:nvSpPr>
        <p:spPr>
          <a:xfrm>
            <a:off x="794664" y="4317618"/>
            <a:ext cx="3148161" cy="8751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26E1B5-B4CC-241A-0F64-6FA253437E92}"/>
              </a:ext>
            </a:extLst>
          </p:cNvPr>
          <p:cNvSpPr/>
          <p:nvPr/>
        </p:nvSpPr>
        <p:spPr>
          <a:xfrm>
            <a:off x="794663" y="5569339"/>
            <a:ext cx="3951904" cy="28617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8E90F-827D-9D10-CC87-1E3B50946818}"/>
              </a:ext>
            </a:extLst>
          </p:cNvPr>
          <p:cNvSpPr/>
          <p:nvPr/>
        </p:nvSpPr>
        <p:spPr>
          <a:xfrm>
            <a:off x="794663" y="5890835"/>
            <a:ext cx="4649792" cy="28617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연결선: 꺾임 28">
            <a:extLst>
              <a:ext uri="{FF2B5EF4-FFF2-40B4-BE49-F238E27FC236}">
                <a16:creationId xmlns:a16="http://schemas.microsoft.com/office/drawing/2014/main" id="{F8E6FDE3-07D5-FFCB-A6B6-59DC642AE9C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746567" y="5460060"/>
            <a:ext cx="1014473" cy="25236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B4D289-6075-1609-67A4-BE2F8E5F28E4}"/>
              </a:ext>
            </a:extLst>
          </p:cNvPr>
          <p:cNvSpPr/>
          <p:nvPr/>
        </p:nvSpPr>
        <p:spPr>
          <a:xfrm>
            <a:off x="5761040" y="5131668"/>
            <a:ext cx="4976274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생성할 때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참조형 타입만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5310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28426</TotalTime>
  <Words>1396</Words>
  <Application>Microsoft Office PowerPoint</Application>
  <PresentationFormat>와이드스크린</PresentationFormat>
  <Paragraphs>198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1047</cp:revision>
  <dcterms:created xsi:type="dcterms:W3CDTF">2019-12-23T00:32:35Z</dcterms:created>
  <dcterms:modified xsi:type="dcterms:W3CDTF">2022-11-06T11:38:17Z</dcterms:modified>
</cp:coreProperties>
</file>