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421" r:id="rId3"/>
    <p:sldId id="422" r:id="rId4"/>
    <p:sldId id="423" r:id="rId5"/>
    <p:sldId id="424" r:id="rId6"/>
    <p:sldId id="425" r:id="rId7"/>
    <p:sldId id="426" r:id="rId8"/>
    <p:sldId id="428" r:id="rId9"/>
    <p:sldId id="427" r:id="rId10"/>
    <p:sldId id="429" r:id="rId11"/>
    <p:sldId id="430" r:id="rId12"/>
    <p:sldId id="431" r:id="rId13"/>
    <p:sldId id="382" r:id="rId14"/>
    <p:sldId id="256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i-guro" initials="h" lastIdx="1" clrIdx="0">
    <p:extLst>
      <p:ext uri="{19B8F6BF-5375-455C-9EA6-DF929625EA0E}">
        <p15:presenceInfo xmlns:p15="http://schemas.microsoft.com/office/powerpoint/2012/main" userId="hi-gur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6E6"/>
    <a:srgbClr val="A7C6E5"/>
    <a:srgbClr val="FFFFFF"/>
    <a:srgbClr val="FFCCCC"/>
    <a:srgbClr val="DACFA6"/>
    <a:srgbClr val="C3B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20" autoAdjust="0"/>
    <p:restoredTop sz="94660"/>
  </p:normalViewPr>
  <p:slideViewPr>
    <p:cSldViewPr snapToGrid="0" showGuides="1">
      <p:cViewPr varScale="1">
        <p:scale>
          <a:sx n="105" d="100"/>
          <a:sy n="105" d="100"/>
        </p:scale>
        <p:origin x="132" y="300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5B9C1-6FF2-4E49-AB0C-45E37859B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B880CB-075B-4D70-8EEB-A220B8ED4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6BF937-7865-4B36-921B-610097A89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01ACB6-EFEF-475B-BC73-E40B710CB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C135D0-B3F0-46AE-B0BF-209EA0B25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408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10889-A5CB-44D0-970D-EBDABBF19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9F362A-D1F2-4ACE-9DE1-18AC342BDA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98A321-7FA9-4ED5-9EB1-C00D0EA24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EE09A8-9CCA-442B-A526-53A42A08D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B2AEAD-4CF7-47ED-8F6A-D72591A4F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037086-FA39-471F-8BCD-ECAC475BF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146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9B0DCC-C3B1-4F04-AC08-9B0D56B3A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EE541A-AE93-4A3A-931A-321E06213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7C31E3-E000-4572-8A4A-BC0FBC242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05F866-E540-43A1-8E04-B4540004D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2DBAE-416E-4B14-AE21-440B60C57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068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ACE99B-1BD1-4ED6-89BE-408A683405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E8F63E-2203-4425-B499-1A6DA1ED0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43481B-1B74-44E8-BE04-B35556A23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A5E51B-8D7B-4829-8204-E83C25AB1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D72D36-C36B-4F45-AAC1-B2DC28C66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299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44D03-9AF8-4A55-9BD0-4DBE4B3AF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9D1271-55E0-47A1-A8F1-C224D8FBA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1D4464-59DC-4B4F-8C82-9E7F248D6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03397C-FBF1-4DB0-879F-03411845C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D9343C-E60F-48D6-862A-96F6200FF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12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7EDD0D-0754-48CD-8722-2AC33B838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B37962-324A-4F1F-B7E7-61A51D862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A41033-A8CF-4AB5-90AA-C54651A1B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A9F7D4-54B0-4004-8A56-F92C65816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F618CF-3C59-4F65-B6B1-DAC3E3069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426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78D71-9DD5-4311-BA73-93020E8A6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6E8B09-7AD4-4103-8809-08A66DBE5D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0AFB49-D202-425D-BE8B-C3FA9F6AA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B4CE85-6D8D-4BB1-971C-D354BF8F0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C41D07-495E-4137-927A-000D588B2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08552-246E-4983-9977-F7B13D31E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084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171E32-522F-41BB-833B-545F70D3E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8BA206-4D58-4D9B-9948-EA60AE6A7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54F336-173D-4B8E-9601-FB1E37DF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747CB8-EE29-428E-8F1F-ACD5A43501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299DD1-8901-456C-9007-13C6246591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0A924E-6895-4C43-8EAE-BEA4DCE91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9FA1F0-753A-4F7B-8348-73A44B312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60B2F48-B08B-4155-BE96-A925B7FFC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94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CBA06-5024-44F1-9C61-505005455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007553-4C87-468D-9F2D-FB6032799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AE54FA-3674-4746-BF82-EC7EBD918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3DC853-FD31-4E8D-B420-7A33B8790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389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51FE5E5-427D-4B99-89C7-43AB9227F2F1}"/>
              </a:ext>
            </a:extLst>
          </p:cNvPr>
          <p:cNvGrpSpPr/>
          <p:nvPr userDrawn="1"/>
        </p:nvGrpSpPr>
        <p:grpSpPr>
          <a:xfrm>
            <a:off x="172720" y="6410960"/>
            <a:ext cx="12019280" cy="284480"/>
            <a:chOff x="172720" y="6410960"/>
            <a:chExt cx="12019280" cy="28448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4E9EB06-1BB6-4F2E-8626-387F4AC6E755}"/>
                </a:ext>
              </a:extLst>
            </p:cNvPr>
            <p:cNvSpPr/>
            <p:nvPr userDrawn="1"/>
          </p:nvSpPr>
          <p:spPr>
            <a:xfrm>
              <a:off x="172720" y="6410960"/>
              <a:ext cx="12019280" cy="2844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D8B4587-CF56-4D5A-B341-F220D295B749}"/>
                </a:ext>
              </a:extLst>
            </p:cNvPr>
            <p:cNvSpPr txBox="1"/>
            <p:nvPr userDrawn="1"/>
          </p:nvSpPr>
          <p:spPr>
            <a:xfrm>
              <a:off x="9766856" y="6428899"/>
              <a:ext cx="24048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solidFill>
                    <a:schemeClr val="bg1"/>
                  </a:solidFill>
                </a:rPr>
                <a:t>ⓒSaebyeol Yu.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 err="1">
                  <a:solidFill>
                    <a:schemeClr val="bg1"/>
                  </a:solidFill>
                </a:rPr>
                <a:t>Saebyeol’s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>
                  <a:solidFill>
                    <a:schemeClr val="bg1"/>
                  </a:solidFill>
                </a:rPr>
                <a:t>PowerPoint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7593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067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F596F-BEC0-4D71-9113-57C383FD1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9061D6-B6C2-4D4E-8AB4-9F136FED4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8FE8EA-4580-4B75-A339-AF7C68F66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A7BF5E-A4D8-4810-8B67-EEEFDD711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0C3C6B-DEFF-4516-B444-489DBE7C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8592AB-03CB-4ED9-97EA-3D751979F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02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2A3F89-EDBA-451E-A4FC-BA419B5BB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560B53-86D9-4B99-B984-9F66917ED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8E5F9A-464D-4909-8E4F-684A1F5A64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A50C2-589C-42C8-B763-56D87D9D16BD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C7EE71-2568-4BC3-BE32-43343DE694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1DF1FC-575E-4EA7-B81C-814C788802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678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7BB4D42-91CE-4012-9E57-E22D19407AA3}"/>
              </a:ext>
            </a:extLst>
          </p:cNvPr>
          <p:cNvGrpSpPr/>
          <p:nvPr/>
        </p:nvGrpSpPr>
        <p:grpSpPr>
          <a:xfrm>
            <a:off x="3070988" y="2490281"/>
            <a:ext cx="6050054" cy="1969770"/>
            <a:chOff x="3070988" y="1767838"/>
            <a:chExt cx="6050054" cy="196977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178C71-EBB6-426E-B226-10A189FBC989}"/>
                </a:ext>
              </a:extLst>
            </p:cNvPr>
            <p:cNvSpPr txBox="1"/>
            <p:nvPr/>
          </p:nvSpPr>
          <p:spPr>
            <a:xfrm>
              <a:off x="3940607" y="1767838"/>
              <a:ext cx="43107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6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2022-08-31 </a:t>
              </a:r>
              <a:r>
                <a:rPr lang="ko-KR" altLang="en-US" sz="36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박준현 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AA22A71-41D0-496C-964C-0175C6758C97}"/>
                </a:ext>
              </a:extLst>
            </p:cNvPr>
            <p:cNvSpPr txBox="1"/>
            <p:nvPr/>
          </p:nvSpPr>
          <p:spPr>
            <a:xfrm>
              <a:off x="3070988" y="2537279"/>
              <a:ext cx="6050054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72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객체와 클래스</a:t>
              </a: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570B878F-DB9C-42AC-AAF6-852B28DD54D3}"/>
              </a:ext>
            </a:extLst>
          </p:cNvPr>
          <p:cNvSpPr/>
          <p:nvPr/>
        </p:nvSpPr>
        <p:spPr>
          <a:xfrm>
            <a:off x="386080" y="355600"/>
            <a:ext cx="1280160" cy="128016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491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3"/>
    </mc:Choice>
    <mc:Fallback xmlns="">
      <p:transition spd="slow" advTm="72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6" y="99687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실습 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클래스 생성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5858608" y="3496144"/>
            <a:ext cx="4359184" cy="373885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studentHong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이라는 다른 참조 변수도 만들 수 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5858606" y="2079384"/>
            <a:ext cx="4359185" cy="697050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Student</a:t>
            </a:r>
            <a:r>
              <a:rPr lang="ko-KR" altLang="ko-KR" sz="14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는 참조형 타입</a:t>
            </a:r>
            <a:r>
              <a:rPr lang="en-US" altLang="ko-KR" sz="14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, studentLee</a:t>
            </a:r>
            <a:r>
              <a:rPr lang="ko-KR" altLang="ko-KR" sz="14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라는 참조 변수</a:t>
            </a:r>
            <a:r>
              <a:rPr lang="en-US" altLang="ko-KR" sz="14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, Student( )</a:t>
            </a:r>
            <a:r>
              <a:rPr lang="ko-KR" altLang="en-US" sz="14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를</a:t>
            </a:r>
            <a:r>
              <a:rPr lang="en-US" altLang="ko-KR" sz="14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  <a:r>
              <a:rPr lang="ko-KR" altLang="ko-KR" sz="14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기본 생성자</a:t>
            </a:r>
            <a:r>
              <a:rPr lang="ko-KR" altLang="en-US" sz="14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로 클래스를 생성한다</a:t>
            </a:r>
            <a:r>
              <a:rPr lang="en-US" altLang="ko-KR" sz="14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.</a:t>
            </a:r>
          </a:p>
        </p:txBody>
      </p:sp>
      <p:cxnSp>
        <p:nvCxnSpPr>
          <p:cNvPr id="19" name="직선 화살표 연결선 18"/>
          <p:cNvCxnSpPr>
            <a:cxnSpLocks/>
            <a:stCxn id="18" idx="3"/>
            <a:endCxn id="17" idx="1"/>
          </p:cNvCxnSpPr>
          <p:nvPr/>
        </p:nvCxnSpPr>
        <p:spPr>
          <a:xfrm flipV="1">
            <a:off x="5443268" y="2427909"/>
            <a:ext cx="415338" cy="275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D7FE41E-2775-FCE5-6C2D-F85DEA27BB41}"/>
              </a:ext>
            </a:extLst>
          </p:cNvPr>
          <p:cNvSpPr txBox="1"/>
          <p:nvPr/>
        </p:nvSpPr>
        <p:spPr>
          <a:xfrm>
            <a:off x="332506" y="883046"/>
            <a:ext cx="5171319" cy="486287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l" latinLnBrk="0">
              <a:spcAft>
                <a:spcPts val="800"/>
              </a:spcAft>
            </a:pPr>
            <a:r>
              <a:rPr lang="en-US" altLang="ko-KR" sz="1000" kern="0" dirty="0">
                <a:solidFill>
                  <a:srgbClr val="CC6C1D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package</a:t>
            </a:r>
            <a:r>
              <a:rPr lang="en-US" altLang="ko-KR" sz="1000" kern="0" dirty="0">
                <a:solidFill>
                  <a:srgbClr val="D9E8F7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  <a:r>
              <a:rPr lang="en-US" altLang="ko-KR" sz="1000" kern="0" dirty="0" err="1">
                <a:solidFill>
                  <a:srgbClr val="D9E8F7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classpart</a:t>
            </a:r>
            <a:r>
              <a:rPr lang="en-US" altLang="ko-KR" sz="1000" kern="0" dirty="0">
                <a:solidFill>
                  <a:srgbClr val="E6E6FA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;</a:t>
            </a:r>
            <a:endParaRPr lang="ko-KR" altLang="ko-KR" sz="10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latinLnBrk="0">
              <a:spcAft>
                <a:spcPts val="800"/>
              </a:spcAft>
            </a:pPr>
            <a:r>
              <a:rPr lang="en-US" altLang="ko-KR" sz="1000" kern="0" dirty="0"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 </a:t>
            </a:r>
            <a:endParaRPr lang="ko-KR" altLang="ko-KR" sz="10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latinLnBrk="0">
              <a:spcAft>
                <a:spcPts val="800"/>
              </a:spcAft>
            </a:pPr>
            <a:r>
              <a:rPr lang="en-US" altLang="ko-KR" sz="1000" kern="0" dirty="0">
                <a:solidFill>
                  <a:srgbClr val="CC6C1D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public</a:t>
            </a:r>
            <a:r>
              <a:rPr lang="en-US" altLang="ko-KR" sz="1000" kern="0" dirty="0">
                <a:solidFill>
                  <a:srgbClr val="D9E8F7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  <a:r>
              <a:rPr lang="en-US" altLang="ko-KR" sz="1000" kern="0" dirty="0">
                <a:solidFill>
                  <a:srgbClr val="CC6C1D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class</a:t>
            </a:r>
            <a:r>
              <a:rPr lang="en-US" altLang="ko-KR" sz="1000" kern="0" dirty="0">
                <a:solidFill>
                  <a:srgbClr val="D9E8F7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  <a:r>
              <a:rPr lang="en-US" altLang="ko-KR" sz="1000" kern="0" dirty="0">
                <a:solidFill>
                  <a:srgbClr val="1290C3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Student2Test</a:t>
            </a:r>
            <a:r>
              <a:rPr lang="en-US" altLang="ko-KR" sz="1000" kern="0" dirty="0">
                <a:solidFill>
                  <a:srgbClr val="D9E8F7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  <a:r>
              <a:rPr lang="en-US" altLang="ko-KR" sz="1000" kern="0" dirty="0">
                <a:solidFill>
                  <a:srgbClr val="F9FAF4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{</a:t>
            </a:r>
            <a:endParaRPr lang="ko-KR" altLang="ko-KR" sz="10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latinLnBrk="0">
              <a:spcAft>
                <a:spcPts val="800"/>
              </a:spcAft>
            </a:pPr>
            <a:r>
              <a:rPr lang="en-US" altLang="ko-KR" sz="1000" kern="0" dirty="0">
                <a:solidFill>
                  <a:srgbClr val="D9E8F7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	</a:t>
            </a:r>
            <a:r>
              <a:rPr lang="en-US" altLang="ko-KR" sz="1000" kern="0" dirty="0">
                <a:solidFill>
                  <a:srgbClr val="CC6C1D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public</a:t>
            </a:r>
            <a:r>
              <a:rPr lang="en-US" altLang="ko-KR" sz="1000" kern="0" dirty="0">
                <a:solidFill>
                  <a:srgbClr val="D9E8F7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  <a:r>
              <a:rPr lang="en-US" altLang="ko-KR" sz="1000" kern="0" dirty="0">
                <a:solidFill>
                  <a:srgbClr val="CC6C1D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static</a:t>
            </a:r>
            <a:r>
              <a:rPr lang="en-US" altLang="ko-KR" sz="1000" kern="0" dirty="0">
                <a:solidFill>
                  <a:srgbClr val="D9E8F7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  <a:r>
              <a:rPr lang="en-US" altLang="ko-KR" sz="1000" kern="0" dirty="0">
                <a:solidFill>
                  <a:srgbClr val="CC6C1D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void</a:t>
            </a:r>
            <a:r>
              <a:rPr lang="en-US" altLang="ko-KR" sz="1000" kern="0" dirty="0">
                <a:solidFill>
                  <a:srgbClr val="D9E8F7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  <a:r>
              <a:rPr lang="en-US" altLang="ko-KR" sz="1000" kern="0" dirty="0">
                <a:solidFill>
                  <a:srgbClr val="1EB540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main</a:t>
            </a:r>
            <a:r>
              <a:rPr lang="en-US" altLang="ko-KR" sz="1000" kern="0" dirty="0">
                <a:solidFill>
                  <a:srgbClr val="F9FAF4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(</a:t>
            </a:r>
            <a:r>
              <a:rPr lang="en-US" altLang="ko-KR" sz="1000" kern="0" dirty="0">
                <a:solidFill>
                  <a:srgbClr val="1290C3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String</a:t>
            </a:r>
            <a:r>
              <a:rPr lang="en-US" altLang="ko-KR" sz="1000" kern="0" dirty="0">
                <a:solidFill>
                  <a:srgbClr val="F9FAF4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[]</a:t>
            </a:r>
            <a:r>
              <a:rPr lang="en-US" altLang="ko-KR" sz="1000" kern="0" dirty="0">
                <a:solidFill>
                  <a:srgbClr val="D9E8F7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  <a:r>
              <a:rPr lang="en-US" altLang="ko-KR" sz="1000" kern="0" dirty="0" err="1">
                <a:solidFill>
                  <a:srgbClr val="79ABFF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args</a:t>
            </a:r>
            <a:r>
              <a:rPr lang="en-US" altLang="ko-KR" sz="1000" kern="0" dirty="0">
                <a:solidFill>
                  <a:srgbClr val="F9FAF4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)</a:t>
            </a:r>
            <a:r>
              <a:rPr lang="en-US" altLang="ko-KR" sz="1000" kern="0" dirty="0">
                <a:solidFill>
                  <a:srgbClr val="D9E8F7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  <a:r>
              <a:rPr lang="en-US" altLang="ko-KR" sz="1000" kern="0" dirty="0">
                <a:solidFill>
                  <a:srgbClr val="F9FAF4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{</a:t>
            </a:r>
            <a:endParaRPr lang="ko-KR" altLang="ko-KR" sz="10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latinLnBrk="0">
              <a:spcAft>
                <a:spcPts val="800"/>
              </a:spcAft>
            </a:pPr>
            <a:r>
              <a:rPr lang="en-US" altLang="ko-KR" sz="1000" kern="0" dirty="0">
                <a:solidFill>
                  <a:srgbClr val="D9E8F7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		</a:t>
            </a:r>
            <a:r>
              <a:rPr lang="en-US" altLang="ko-KR" sz="1000" kern="0" dirty="0">
                <a:solidFill>
                  <a:srgbClr val="1290C3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Student</a:t>
            </a:r>
            <a:r>
              <a:rPr lang="en-US" altLang="ko-KR" sz="1000" kern="0" dirty="0">
                <a:solidFill>
                  <a:srgbClr val="D9E8F7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  <a:r>
              <a:rPr lang="en-US" altLang="ko-KR" sz="1000" kern="0" dirty="0">
                <a:solidFill>
                  <a:srgbClr val="F2F200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studentLee</a:t>
            </a:r>
            <a:r>
              <a:rPr lang="en-US" altLang="ko-KR" sz="1000" kern="0" dirty="0">
                <a:solidFill>
                  <a:srgbClr val="D9E8F7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  <a:r>
              <a:rPr lang="en-US" altLang="ko-KR" sz="1000" kern="0" dirty="0">
                <a:solidFill>
                  <a:srgbClr val="E6E6FA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=</a:t>
            </a:r>
            <a:r>
              <a:rPr lang="en-US" altLang="ko-KR" sz="1000" kern="0" dirty="0">
                <a:solidFill>
                  <a:srgbClr val="D9E8F7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  <a:r>
              <a:rPr lang="en-US" altLang="ko-KR" sz="1000" kern="0" dirty="0">
                <a:solidFill>
                  <a:srgbClr val="CC6C1D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new</a:t>
            </a:r>
            <a:r>
              <a:rPr lang="en-US" altLang="ko-KR" sz="1000" kern="0" dirty="0">
                <a:solidFill>
                  <a:srgbClr val="D9E8F7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  <a:r>
              <a:rPr lang="en-US" altLang="ko-KR" sz="1000" kern="0" dirty="0">
                <a:solidFill>
                  <a:srgbClr val="A7EC21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Student</a:t>
            </a:r>
            <a:r>
              <a:rPr lang="en-US" altLang="ko-KR" sz="1000" kern="0" dirty="0">
                <a:solidFill>
                  <a:srgbClr val="F9FAF4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()</a:t>
            </a:r>
            <a:r>
              <a:rPr lang="en-US" altLang="ko-KR" sz="1000" kern="0" dirty="0">
                <a:solidFill>
                  <a:srgbClr val="E6E6FA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;</a:t>
            </a:r>
            <a:endParaRPr lang="ko-KR" altLang="ko-KR" sz="10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latinLnBrk="0">
              <a:spcAft>
                <a:spcPts val="800"/>
              </a:spcAft>
            </a:pPr>
            <a:r>
              <a:rPr lang="en-US" altLang="ko-KR" sz="1000" kern="0" dirty="0">
                <a:solidFill>
                  <a:srgbClr val="D9E8F7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		</a:t>
            </a:r>
            <a:r>
              <a:rPr lang="en-US" altLang="ko-KR" sz="1000" kern="0" dirty="0" err="1">
                <a:solidFill>
                  <a:srgbClr val="F3EC79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studentLee</a:t>
            </a:r>
            <a:r>
              <a:rPr lang="en-US" altLang="ko-KR" sz="1000" kern="0" dirty="0" err="1">
                <a:solidFill>
                  <a:srgbClr val="E6E6FA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.</a:t>
            </a:r>
            <a:r>
              <a:rPr lang="en-US" altLang="ko-KR" sz="1000" kern="0" dirty="0" err="1">
                <a:solidFill>
                  <a:srgbClr val="66E1F8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studentName</a:t>
            </a:r>
            <a:r>
              <a:rPr lang="en-US" altLang="ko-KR" sz="1000" kern="0" dirty="0">
                <a:solidFill>
                  <a:srgbClr val="D9E8F7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  <a:r>
              <a:rPr lang="en-US" altLang="ko-KR" sz="1000" kern="0" dirty="0">
                <a:solidFill>
                  <a:srgbClr val="E6E6FA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=</a:t>
            </a:r>
            <a:r>
              <a:rPr lang="en-US" altLang="ko-KR" sz="1000" kern="0" dirty="0">
                <a:solidFill>
                  <a:srgbClr val="D9E8F7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  <a:r>
              <a:rPr lang="en-US" altLang="ko-KR" sz="1000" kern="0" dirty="0">
                <a:solidFill>
                  <a:srgbClr val="17C6A3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"</a:t>
            </a:r>
            <a:r>
              <a:rPr lang="ko-KR" altLang="ko-KR" sz="1000" kern="0" dirty="0">
                <a:solidFill>
                  <a:srgbClr val="17C6A3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이순신</a:t>
            </a:r>
            <a:r>
              <a:rPr lang="en-US" altLang="ko-KR" sz="1000" kern="0" dirty="0">
                <a:solidFill>
                  <a:srgbClr val="17C6A3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"</a:t>
            </a:r>
            <a:r>
              <a:rPr lang="en-US" altLang="ko-KR" sz="1000" kern="0" dirty="0">
                <a:solidFill>
                  <a:srgbClr val="E6E6FA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;</a:t>
            </a:r>
            <a:endParaRPr lang="ko-KR" altLang="ko-KR" sz="10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latinLnBrk="0">
              <a:spcAft>
                <a:spcPts val="800"/>
              </a:spcAft>
            </a:pPr>
            <a:r>
              <a:rPr lang="en-US" altLang="ko-KR" sz="1000" kern="0" dirty="0">
                <a:solidFill>
                  <a:srgbClr val="D9E8F7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		</a:t>
            </a:r>
            <a:r>
              <a:rPr lang="en-US" altLang="ko-KR" sz="1000" kern="0" dirty="0" err="1">
                <a:solidFill>
                  <a:srgbClr val="F3EC79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studentLee</a:t>
            </a:r>
            <a:r>
              <a:rPr lang="en-US" altLang="ko-KR" sz="1000" kern="0" dirty="0" err="1">
                <a:solidFill>
                  <a:srgbClr val="E6E6FA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.</a:t>
            </a:r>
            <a:r>
              <a:rPr lang="en-US" altLang="ko-KR" sz="1000" kern="0" dirty="0" err="1">
                <a:solidFill>
                  <a:srgbClr val="66E1F8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studentID</a:t>
            </a:r>
            <a:r>
              <a:rPr lang="en-US" altLang="ko-KR" sz="1000" kern="0" dirty="0">
                <a:solidFill>
                  <a:srgbClr val="D9E8F7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  <a:r>
              <a:rPr lang="en-US" altLang="ko-KR" sz="1000" kern="0" dirty="0">
                <a:solidFill>
                  <a:srgbClr val="E6E6FA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=</a:t>
            </a:r>
            <a:r>
              <a:rPr lang="en-US" altLang="ko-KR" sz="1000" kern="0" dirty="0">
                <a:solidFill>
                  <a:srgbClr val="D9E8F7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  <a:r>
              <a:rPr lang="en-US" altLang="ko-KR" sz="1000" kern="0" dirty="0">
                <a:solidFill>
                  <a:srgbClr val="6897BB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100</a:t>
            </a:r>
            <a:r>
              <a:rPr lang="en-US" altLang="ko-KR" sz="1000" kern="0" dirty="0">
                <a:solidFill>
                  <a:srgbClr val="E6E6FA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;</a:t>
            </a:r>
            <a:endParaRPr lang="ko-KR" altLang="ko-KR" sz="10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latinLnBrk="0">
              <a:spcAft>
                <a:spcPts val="800"/>
              </a:spcAft>
            </a:pPr>
            <a:r>
              <a:rPr lang="en-US" altLang="ko-KR" sz="1000" kern="0" dirty="0">
                <a:solidFill>
                  <a:srgbClr val="D9E8F7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		</a:t>
            </a:r>
            <a:r>
              <a:rPr lang="en-US" altLang="ko-KR" sz="1000" kern="0" dirty="0" err="1">
                <a:solidFill>
                  <a:srgbClr val="F3EC79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studentLee</a:t>
            </a:r>
            <a:r>
              <a:rPr lang="en-US" altLang="ko-KR" sz="1000" kern="0" dirty="0" err="1">
                <a:solidFill>
                  <a:srgbClr val="E6E6FA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.</a:t>
            </a:r>
            <a:r>
              <a:rPr lang="en-US" altLang="ko-KR" sz="1000" kern="0" dirty="0" err="1">
                <a:solidFill>
                  <a:srgbClr val="66E1F8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address</a:t>
            </a:r>
            <a:r>
              <a:rPr lang="en-US" altLang="ko-KR" sz="1000" kern="0" dirty="0">
                <a:solidFill>
                  <a:srgbClr val="D9E8F7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  <a:r>
              <a:rPr lang="en-US" altLang="ko-KR" sz="1000" kern="0" dirty="0">
                <a:solidFill>
                  <a:srgbClr val="E6E6FA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=</a:t>
            </a:r>
            <a:r>
              <a:rPr lang="en-US" altLang="ko-KR" sz="1000" kern="0" dirty="0">
                <a:solidFill>
                  <a:srgbClr val="D9E8F7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  <a:r>
              <a:rPr lang="en-US" altLang="ko-KR" sz="1000" kern="0" dirty="0">
                <a:solidFill>
                  <a:srgbClr val="17C6A3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"</a:t>
            </a:r>
            <a:r>
              <a:rPr lang="ko-KR" altLang="ko-KR" sz="1000" kern="0" dirty="0">
                <a:solidFill>
                  <a:srgbClr val="17C6A3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서울시</a:t>
            </a:r>
            <a:r>
              <a:rPr lang="ko-KR" altLang="ko-KR" sz="1000" kern="0" dirty="0">
                <a:solidFill>
                  <a:srgbClr val="17C6A3"/>
                </a:solidFill>
                <a:effectLst/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sz="1000" kern="0" dirty="0">
                <a:solidFill>
                  <a:srgbClr val="17C6A3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영등포구</a:t>
            </a:r>
            <a:r>
              <a:rPr lang="ko-KR" altLang="ko-KR" sz="1000" kern="0" dirty="0">
                <a:solidFill>
                  <a:srgbClr val="17C6A3"/>
                </a:solidFill>
                <a:effectLst/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sz="1000" kern="0" dirty="0">
                <a:solidFill>
                  <a:srgbClr val="17C6A3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여의도동</a:t>
            </a:r>
            <a:r>
              <a:rPr lang="en-US" altLang="ko-KR" sz="1000" kern="0" dirty="0">
                <a:solidFill>
                  <a:srgbClr val="17C6A3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"</a:t>
            </a:r>
            <a:r>
              <a:rPr lang="en-US" altLang="ko-KR" sz="1000" kern="0" dirty="0">
                <a:solidFill>
                  <a:srgbClr val="E6E6FA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;</a:t>
            </a:r>
            <a:endParaRPr lang="ko-KR" altLang="ko-KR" sz="10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latinLnBrk="0">
              <a:spcAft>
                <a:spcPts val="800"/>
              </a:spcAft>
            </a:pPr>
            <a:r>
              <a:rPr lang="en-US" altLang="ko-KR" sz="1000" kern="0" dirty="0">
                <a:solidFill>
                  <a:srgbClr val="D9E8F7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		</a:t>
            </a:r>
            <a:endParaRPr lang="ko-KR" altLang="ko-KR" sz="10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latinLnBrk="0">
              <a:spcAft>
                <a:spcPts val="800"/>
              </a:spcAft>
            </a:pPr>
            <a:r>
              <a:rPr lang="en-US" altLang="ko-KR" sz="1000" kern="0" dirty="0">
                <a:solidFill>
                  <a:srgbClr val="D9E8F7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		</a:t>
            </a:r>
            <a:r>
              <a:rPr lang="en-US" altLang="ko-KR" sz="1000" kern="0" dirty="0">
                <a:solidFill>
                  <a:srgbClr val="1290C3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Student</a:t>
            </a:r>
            <a:r>
              <a:rPr lang="en-US" altLang="ko-KR" sz="1000" kern="0" dirty="0">
                <a:solidFill>
                  <a:srgbClr val="D9E8F7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  <a:r>
              <a:rPr lang="en-US" altLang="ko-KR" sz="1000" kern="0" dirty="0">
                <a:solidFill>
                  <a:srgbClr val="F2F200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studentHong</a:t>
            </a:r>
            <a:r>
              <a:rPr lang="en-US" altLang="ko-KR" sz="1000" kern="0" dirty="0">
                <a:solidFill>
                  <a:srgbClr val="D9E8F7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  <a:r>
              <a:rPr lang="en-US" altLang="ko-KR" sz="1000" kern="0" dirty="0">
                <a:solidFill>
                  <a:srgbClr val="E6E6FA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=</a:t>
            </a:r>
            <a:r>
              <a:rPr lang="en-US" altLang="ko-KR" sz="1000" kern="0" dirty="0">
                <a:solidFill>
                  <a:srgbClr val="D9E8F7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  <a:r>
              <a:rPr lang="en-US" altLang="ko-KR" sz="1000" kern="0" dirty="0">
                <a:solidFill>
                  <a:srgbClr val="CC6C1D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new</a:t>
            </a:r>
            <a:r>
              <a:rPr lang="en-US" altLang="ko-KR" sz="1000" kern="0" dirty="0">
                <a:solidFill>
                  <a:srgbClr val="D9E8F7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  <a:r>
              <a:rPr lang="en-US" altLang="ko-KR" sz="1000" kern="0" dirty="0">
                <a:solidFill>
                  <a:srgbClr val="A7EC21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Student</a:t>
            </a:r>
            <a:r>
              <a:rPr lang="en-US" altLang="ko-KR" sz="1000" kern="0" dirty="0">
                <a:solidFill>
                  <a:srgbClr val="F9FAF4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()</a:t>
            </a:r>
            <a:r>
              <a:rPr lang="en-US" altLang="ko-KR" sz="1000" kern="0" dirty="0">
                <a:solidFill>
                  <a:srgbClr val="E6E6FA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;</a:t>
            </a:r>
            <a:endParaRPr lang="ko-KR" altLang="ko-KR" sz="10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latinLnBrk="0">
              <a:spcAft>
                <a:spcPts val="800"/>
              </a:spcAft>
            </a:pPr>
            <a:r>
              <a:rPr lang="en-US" altLang="ko-KR" sz="1000" kern="0" dirty="0">
                <a:solidFill>
                  <a:srgbClr val="D9E8F7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		</a:t>
            </a:r>
            <a:r>
              <a:rPr lang="en-US" altLang="ko-KR" sz="1000" kern="0" dirty="0" err="1">
                <a:solidFill>
                  <a:srgbClr val="F3EC79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studentHong</a:t>
            </a:r>
            <a:r>
              <a:rPr lang="en-US" altLang="ko-KR" sz="1000" kern="0" dirty="0" err="1">
                <a:solidFill>
                  <a:srgbClr val="E6E6FA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.</a:t>
            </a:r>
            <a:r>
              <a:rPr lang="en-US" altLang="ko-KR" sz="1000" kern="0" dirty="0" err="1">
                <a:solidFill>
                  <a:srgbClr val="66E1F8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studentName</a:t>
            </a:r>
            <a:r>
              <a:rPr lang="en-US" altLang="ko-KR" sz="1000" kern="0" dirty="0">
                <a:solidFill>
                  <a:srgbClr val="D9E8F7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  <a:r>
              <a:rPr lang="en-US" altLang="ko-KR" sz="1000" kern="0" dirty="0">
                <a:solidFill>
                  <a:srgbClr val="E6E6FA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=</a:t>
            </a:r>
            <a:r>
              <a:rPr lang="en-US" altLang="ko-KR" sz="1000" kern="0" dirty="0">
                <a:solidFill>
                  <a:srgbClr val="D9E8F7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  <a:r>
              <a:rPr lang="en-US" altLang="ko-KR" sz="1000" kern="0" dirty="0">
                <a:solidFill>
                  <a:srgbClr val="17C6A3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"</a:t>
            </a:r>
            <a:r>
              <a:rPr lang="ko-KR" altLang="ko-KR" sz="1000" kern="0" dirty="0">
                <a:solidFill>
                  <a:srgbClr val="17C6A3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홍길동</a:t>
            </a:r>
            <a:r>
              <a:rPr lang="en-US" altLang="ko-KR" sz="1000" kern="0" dirty="0">
                <a:solidFill>
                  <a:srgbClr val="17C6A3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"</a:t>
            </a:r>
            <a:r>
              <a:rPr lang="en-US" altLang="ko-KR" sz="1000" kern="0" dirty="0">
                <a:solidFill>
                  <a:srgbClr val="E6E6FA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;</a:t>
            </a:r>
            <a:endParaRPr lang="ko-KR" altLang="ko-KR" sz="10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latinLnBrk="0">
              <a:spcAft>
                <a:spcPts val="800"/>
              </a:spcAft>
            </a:pPr>
            <a:r>
              <a:rPr lang="en-US" altLang="ko-KR" sz="1000" kern="0" dirty="0">
                <a:solidFill>
                  <a:srgbClr val="D9E8F7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		</a:t>
            </a:r>
            <a:r>
              <a:rPr lang="en-US" altLang="ko-KR" sz="1000" kern="0" dirty="0" err="1">
                <a:solidFill>
                  <a:srgbClr val="F3EC79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studentHong</a:t>
            </a:r>
            <a:r>
              <a:rPr lang="en-US" altLang="ko-KR" sz="1000" kern="0" dirty="0" err="1">
                <a:solidFill>
                  <a:srgbClr val="E6E6FA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.</a:t>
            </a:r>
            <a:r>
              <a:rPr lang="en-US" altLang="ko-KR" sz="1000" kern="0" dirty="0" err="1">
                <a:solidFill>
                  <a:srgbClr val="66E1F8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studentID</a:t>
            </a:r>
            <a:r>
              <a:rPr lang="en-US" altLang="ko-KR" sz="1000" kern="0" dirty="0">
                <a:solidFill>
                  <a:srgbClr val="D9E8F7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  <a:r>
              <a:rPr lang="en-US" altLang="ko-KR" sz="1000" kern="0" dirty="0">
                <a:solidFill>
                  <a:srgbClr val="E6E6FA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=</a:t>
            </a:r>
            <a:r>
              <a:rPr lang="en-US" altLang="ko-KR" sz="1000" kern="0" dirty="0">
                <a:solidFill>
                  <a:srgbClr val="D9E8F7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  <a:r>
              <a:rPr lang="en-US" altLang="ko-KR" sz="1000" kern="0" dirty="0">
                <a:solidFill>
                  <a:srgbClr val="6897BB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101</a:t>
            </a:r>
            <a:r>
              <a:rPr lang="en-US" altLang="ko-KR" sz="1000" kern="0" dirty="0">
                <a:solidFill>
                  <a:srgbClr val="E6E6FA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;</a:t>
            </a:r>
            <a:endParaRPr lang="ko-KR" altLang="ko-KR" sz="10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latinLnBrk="0">
              <a:spcAft>
                <a:spcPts val="800"/>
              </a:spcAft>
            </a:pPr>
            <a:r>
              <a:rPr lang="en-US" altLang="ko-KR" sz="1000" kern="0" dirty="0">
                <a:solidFill>
                  <a:srgbClr val="D9E8F7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		</a:t>
            </a:r>
            <a:r>
              <a:rPr lang="en-US" altLang="ko-KR" sz="1000" kern="0" dirty="0" err="1">
                <a:solidFill>
                  <a:srgbClr val="F3EC79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studentHong</a:t>
            </a:r>
            <a:r>
              <a:rPr lang="en-US" altLang="ko-KR" sz="1000" kern="0" dirty="0" err="1">
                <a:solidFill>
                  <a:srgbClr val="E6E6FA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.</a:t>
            </a:r>
            <a:r>
              <a:rPr lang="en-US" altLang="ko-KR" sz="1000" kern="0" dirty="0" err="1">
                <a:solidFill>
                  <a:srgbClr val="66E1F8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address</a:t>
            </a:r>
            <a:r>
              <a:rPr lang="en-US" altLang="ko-KR" sz="1000" kern="0" dirty="0">
                <a:solidFill>
                  <a:srgbClr val="D9E8F7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  <a:r>
              <a:rPr lang="en-US" altLang="ko-KR" sz="1000" kern="0" dirty="0">
                <a:solidFill>
                  <a:srgbClr val="E6E6FA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=</a:t>
            </a:r>
            <a:r>
              <a:rPr lang="en-US" altLang="ko-KR" sz="1000" kern="0" dirty="0">
                <a:solidFill>
                  <a:srgbClr val="D9E8F7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  <a:r>
              <a:rPr lang="en-US" altLang="ko-KR" sz="1000" kern="0" dirty="0">
                <a:solidFill>
                  <a:srgbClr val="17C6A3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"</a:t>
            </a:r>
            <a:r>
              <a:rPr lang="ko-KR" altLang="ko-KR" sz="1000" kern="0" dirty="0">
                <a:solidFill>
                  <a:srgbClr val="17C6A3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서울시</a:t>
            </a:r>
            <a:r>
              <a:rPr lang="ko-KR" altLang="ko-KR" sz="1000" kern="0" dirty="0">
                <a:solidFill>
                  <a:srgbClr val="17C6A3"/>
                </a:solidFill>
                <a:effectLst/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sz="1000" kern="0" dirty="0">
                <a:solidFill>
                  <a:srgbClr val="17C6A3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관악구</a:t>
            </a:r>
            <a:r>
              <a:rPr lang="ko-KR" altLang="ko-KR" sz="1000" kern="0" dirty="0">
                <a:solidFill>
                  <a:srgbClr val="17C6A3"/>
                </a:solidFill>
                <a:effectLst/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sz="1000" kern="0" dirty="0">
                <a:solidFill>
                  <a:srgbClr val="17C6A3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신림동</a:t>
            </a:r>
            <a:r>
              <a:rPr lang="en-US" altLang="ko-KR" sz="1000" kern="0" dirty="0">
                <a:solidFill>
                  <a:srgbClr val="17C6A3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"</a:t>
            </a:r>
            <a:r>
              <a:rPr lang="en-US" altLang="ko-KR" sz="1000" kern="0" dirty="0">
                <a:solidFill>
                  <a:srgbClr val="E6E6FA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;</a:t>
            </a:r>
            <a:endParaRPr lang="ko-KR" altLang="ko-KR" sz="10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latinLnBrk="0">
              <a:spcAft>
                <a:spcPts val="800"/>
              </a:spcAft>
            </a:pPr>
            <a:r>
              <a:rPr lang="en-US" altLang="ko-KR" sz="1000" kern="0" dirty="0">
                <a:solidFill>
                  <a:srgbClr val="D9E8F7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		</a:t>
            </a:r>
            <a:endParaRPr lang="ko-KR" altLang="ko-KR" sz="10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latinLnBrk="0">
              <a:spcAft>
                <a:spcPts val="800"/>
              </a:spcAft>
            </a:pPr>
            <a:r>
              <a:rPr lang="en-US" altLang="ko-KR" sz="1000" kern="0" dirty="0">
                <a:solidFill>
                  <a:srgbClr val="D9E8F7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		</a:t>
            </a:r>
            <a:r>
              <a:rPr lang="en-US" altLang="ko-KR" sz="1000" kern="0" dirty="0" err="1">
                <a:solidFill>
                  <a:srgbClr val="F3EC79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studentLee</a:t>
            </a:r>
            <a:r>
              <a:rPr lang="en-US" altLang="ko-KR" sz="1000" kern="0" dirty="0" err="1">
                <a:solidFill>
                  <a:srgbClr val="E6E6FA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.</a:t>
            </a:r>
            <a:r>
              <a:rPr lang="en-US" altLang="ko-KR" sz="1000" kern="0" dirty="0" err="1">
                <a:solidFill>
                  <a:srgbClr val="A7EC21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showStudentInfor</a:t>
            </a:r>
            <a:r>
              <a:rPr lang="en-US" altLang="ko-KR" sz="1000" kern="0" dirty="0">
                <a:solidFill>
                  <a:srgbClr val="F9FAF4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()</a:t>
            </a:r>
            <a:r>
              <a:rPr lang="en-US" altLang="ko-KR" sz="1000" kern="0" dirty="0">
                <a:solidFill>
                  <a:srgbClr val="E6E6FA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;</a:t>
            </a:r>
            <a:endParaRPr lang="ko-KR" altLang="ko-KR" sz="10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latinLnBrk="0">
              <a:spcAft>
                <a:spcPts val="800"/>
              </a:spcAft>
            </a:pPr>
            <a:r>
              <a:rPr lang="en-US" altLang="ko-KR" sz="1000" kern="0" dirty="0">
                <a:solidFill>
                  <a:srgbClr val="D9E8F7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		</a:t>
            </a:r>
            <a:r>
              <a:rPr lang="en-US" altLang="ko-KR" sz="1000" kern="0" dirty="0" err="1">
                <a:solidFill>
                  <a:srgbClr val="F3EC79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studentHong</a:t>
            </a:r>
            <a:r>
              <a:rPr lang="en-US" altLang="ko-KR" sz="1000" kern="0" dirty="0" err="1">
                <a:solidFill>
                  <a:srgbClr val="E6E6FA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.</a:t>
            </a:r>
            <a:r>
              <a:rPr lang="en-US" altLang="ko-KR" sz="1000" kern="0" dirty="0" err="1">
                <a:solidFill>
                  <a:srgbClr val="A7EC21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showStudentInfor</a:t>
            </a:r>
            <a:r>
              <a:rPr lang="en-US" altLang="ko-KR" sz="1000" kern="0" dirty="0">
                <a:solidFill>
                  <a:srgbClr val="F9FAF4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()</a:t>
            </a:r>
            <a:r>
              <a:rPr lang="en-US" altLang="ko-KR" sz="1000" kern="0" dirty="0">
                <a:solidFill>
                  <a:srgbClr val="E6E6FA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;</a:t>
            </a:r>
            <a:endParaRPr lang="ko-KR" altLang="ko-KR" sz="10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latinLnBrk="0">
              <a:spcAft>
                <a:spcPts val="800"/>
              </a:spcAft>
            </a:pPr>
            <a:r>
              <a:rPr lang="en-US" altLang="ko-KR" sz="1000" kern="0" dirty="0">
                <a:solidFill>
                  <a:srgbClr val="D9E8F7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	</a:t>
            </a:r>
            <a:r>
              <a:rPr lang="en-US" altLang="ko-KR" sz="1000" kern="0" dirty="0">
                <a:solidFill>
                  <a:srgbClr val="F9FAF4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}</a:t>
            </a:r>
            <a:r>
              <a:rPr lang="en-US" altLang="ko-KR" sz="1000" kern="0" dirty="0"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 </a:t>
            </a:r>
            <a:endParaRPr lang="ko-KR" altLang="ko-KR" sz="10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latinLnBrk="0">
              <a:spcAft>
                <a:spcPts val="800"/>
              </a:spcAft>
            </a:pPr>
            <a:r>
              <a:rPr lang="en-US" altLang="ko-KR" sz="1000" kern="0" dirty="0">
                <a:solidFill>
                  <a:srgbClr val="F9FAF4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}</a:t>
            </a:r>
            <a:endParaRPr lang="ko-KR" altLang="ko-KR" sz="10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spcAft>
                <a:spcPts val="800"/>
              </a:spcAft>
            </a:pPr>
            <a:r>
              <a:rPr lang="en-US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altLang="ko-KR" sz="10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191282" y="3191565"/>
            <a:ext cx="3096710" cy="98304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>
            <a:cxnSpLocks/>
            <a:stCxn id="10" idx="3"/>
            <a:endCxn id="9" idx="1"/>
          </p:cNvCxnSpPr>
          <p:nvPr/>
        </p:nvCxnSpPr>
        <p:spPr>
          <a:xfrm flipV="1">
            <a:off x="5287992" y="3683087"/>
            <a:ext cx="570616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191282" y="1939145"/>
            <a:ext cx="3251986" cy="98304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B0530EA-E9E0-51B1-A7AB-457303FA0DD0}"/>
              </a:ext>
            </a:extLst>
          </p:cNvPr>
          <p:cNvSpPr txBox="1"/>
          <p:nvPr/>
        </p:nvSpPr>
        <p:spPr>
          <a:xfrm>
            <a:off x="5858606" y="1004644"/>
            <a:ext cx="6000889" cy="697050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이전에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Student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파일에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Student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멤버변수와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showStudentInfor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메서드가 선언되어 있지만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Student2Test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라는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다른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클래스에서도 사용할 수 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DAF622A1-0FA3-F275-A64A-4EAEE8521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2773" y="4173730"/>
            <a:ext cx="2990850" cy="1133475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072D1E1A-64A4-41CA-66E7-79632B51E9C3}"/>
              </a:ext>
            </a:extLst>
          </p:cNvPr>
          <p:cNvSpPr txBox="1"/>
          <p:nvPr/>
        </p:nvSpPr>
        <p:spPr>
          <a:xfrm>
            <a:off x="5858607" y="2921654"/>
            <a:ext cx="4359184" cy="373885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참조형 타입은 반드시 클래스 명과 같아야 한다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.※</a:t>
            </a:r>
          </a:p>
        </p:txBody>
      </p:sp>
    </p:spTree>
    <p:extLst>
      <p:ext uri="{BB962C8B-B14F-4D97-AF65-F5344CB8AC3E}">
        <p14:creationId xmlns:p14="http://schemas.microsoft.com/office/powerpoint/2010/main" val="969715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6" y="99687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인스턴스와 힙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메모리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332506" y="1068289"/>
            <a:ext cx="5164419" cy="1020216"/>
          </a:xfrm>
          <a:prstGeom prst="rect">
            <a:avLst/>
          </a:prstGeom>
          <a:noFill/>
          <a:ln w="28575">
            <a:noFill/>
          </a:ln>
        </p:spPr>
        <p:txBody>
          <a:bodyPr wrap="square" spcCol="432000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하나의 클래스 코드로부터 여러 개의 인스턴스를 생성한다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인스턴스는 힙 메모리에 생성된다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각각의 인스턴스는 다른 메모리에 다른 값을 가진다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979417A-0964-B92E-0149-4A462F480F89}"/>
              </a:ext>
            </a:extLst>
          </p:cNvPr>
          <p:cNvSpPr/>
          <p:nvPr/>
        </p:nvSpPr>
        <p:spPr>
          <a:xfrm>
            <a:off x="475119" y="2939234"/>
            <a:ext cx="2072081" cy="1685143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DC9E95-45D1-6C07-243C-95970E518014}"/>
              </a:ext>
            </a:extLst>
          </p:cNvPr>
          <p:cNvSpPr txBox="1"/>
          <p:nvPr/>
        </p:nvSpPr>
        <p:spPr>
          <a:xfrm>
            <a:off x="747426" y="4634613"/>
            <a:ext cx="15274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Stack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ED4DA42-E7F3-01E3-63BF-31B6E307F2A5}"/>
              </a:ext>
            </a:extLst>
          </p:cNvPr>
          <p:cNvSpPr/>
          <p:nvPr/>
        </p:nvSpPr>
        <p:spPr>
          <a:xfrm>
            <a:off x="3032956" y="2405881"/>
            <a:ext cx="2143310" cy="2719333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87D650-9886-CE28-34F2-5864814A36F0}"/>
              </a:ext>
            </a:extLst>
          </p:cNvPr>
          <p:cNvSpPr txBox="1"/>
          <p:nvPr/>
        </p:nvSpPr>
        <p:spPr>
          <a:xfrm>
            <a:off x="3401736" y="5120749"/>
            <a:ext cx="15274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Heap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CB8C28D-B485-F593-40E1-239CBE446886}"/>
              </a:ext>
            </a:extLst>
          </p:cNvPr>
          <p:cNvSpPr/>
          <p:nvPr/>
        </p:nvSpPr>
        <p:spPr>
          <a:xfrm>
            <a:off x="829931" y="3234120"/>
            <a:ext cx="1362454" cy="366092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studentLee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233ACCA-3C63-D93D-E419-C7AADA5553C5}"/>
              </a:ext>
            </a:extLst>
          </p:cNvPr>
          <p:cNvSpPr/>
          <p:nvPr/>
        </p:nvSpPr>
        <p:spPr>
          <a:xfrm>
            <a:off x="829931" y="3962977"/>
            <a:ext cx="1362454" cy="366092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studentHong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C3CBE84-525C-E413-962A-009A569F776E}"/>
              </a:ext>
            </a:extLst>
          </p:cNvPr>
          <p:cNvSpPr/>
          <p:nvPr/>
        </p:nvSpPr>
        <p:spPr>
          <a:xfrm>
            <a:off x="3524947" y="2558116"/>
            <a:ext cx="1281042" cy="1090435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07000"/>
              </a:lnSpc>
            </a:pPr>
            <a:r>
              <a:rPr lang="en-US" altLang="ko-KR" sz="140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studentID studentName</a:t>
            </a:r>
          </a:p>
          <a:p>
            <a:pPr latinLnBrk="0">
              <a:lnSpc>
                <a:spcPct val="107000"/>
              </a:lnSpc>
            </a:pPr>
            <a:r>
              <a:rPr lang="en-US" altLang="ko-KR" sz="140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grade address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0CFAF2B-0869-FB47-2034-8A4266F7F5B6}"/>
              </a:ext>
            </a:extLst>
          </p:cNvPr>
          <p:cNvSpPr/>
          <p:nvPr/>
        </p:nvSpPr>
        <p:spPr>
          <a:xfrm>
            <a:off x="3524947" y="3851955"/>
            <a:ext cx="1281042" cy="1090435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07000"/>
              </a:lnSpc>
            </a:pPr>
            <a:r>
              <a:rPr lang="en-US" altLang="ko-KR" sz="140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studentID studentName</a:t>
            </a:r>
          </a:p>
          <a:p>
            <a:pPr latinLnBrk="0">
              <a:lnSpc>
                <a:spcPct val="107000"/>
              </a:lnSpc>
            </a:pPr>
            <a:r>
              <a:rPr lang="en-US" altLang="ko-KR" sz="140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grade address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F64CCED-AE3D-2903-92CA-9AD72A9BC359}"/>
              </a:ext>
            </a:extLst>
          </p:cNvPr>
          <p:cNvCxnSpPr>
            <a:stCxn id="23" idx="3"/>
            <a:endCxn id="25" idx="1"/>
          </p:cNvCxnSpPr>
          <p:nvPr/>
        </p:nvCxnSpPr>
        <p:spPr>
          <a:xfrm flipV="1">
            <a:off x="2192385" y="3103334"/>
            <a:ext cx="1332562" cy="313832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9A812C0A-D050-C539-6F93-8016866EDB32}"/>
              </a:ext>
            </a:extLst>
          </p:cNvPr>
          <p:cNvCxnSpPr>
            <a:cxnSpLocks/>
            <a:stCxn id="24" idx="3"/>
            <a:endCxn id="27" idx="1"/>
          </p:cNvCxnSpPr>
          <p:nvPr/>
        </p:nvCxnSpPr>
        <p:spPr>
          <a:xfrm>
            <a:off x="2192385" y="4146023"/>
            <a:ext cx="1332562" cy="25115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D6AB747-F286-A38E-6BAA-8006C0FACC9E}"/>
              </a:ext>
            </a:extLst>
          </p:cNvPr>
          <p:cNvSpPr txBox="1"/>
          <p:nvPr/>
        </p:nvSpPr>
        <p:spPr>
          <a:xfrm>
            <a:off x="5558007" y="3507774"/>
            <a:ext cx="15274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인스턴스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92BBBC7E-8CC7-A1C4-F930-E65BD313AAFB}"/>
              </a:ext>
            </a:extLst>
          </p:cNvPr>
          <p:cNvCxnSpPr>
            <a:cxnSpLocks/>
            <a:stCxn id="25" idx="3"/>
            <a:endCxn id="34" idx="1"/>
          </p:cNvCxnSpPr>
          <p:nvPr/>
        </p:nvCxnSpPr>
        <p:spPr>
          <a:xfrm>
            <a:off x="4805989" y="3103334"/>
            <a:ext cx="752018" cy="558329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0794EA9-D03D-96E8-3BFE-7E5F267E3A78}"/>
              </a:ext>
            </a:extLst>
          </p:cNvPr>
          <p:cNvCxnSpPr>
            <a:cxnSpLocks/>
            <a:stCxn id="27" idx="3"/>
            <a:endCxn id="34" idx="1"/>
          </p:cNvCxnSpPr>
          <p:nvPr/>
        </p:nvCxnSpPr>
        <p:spPr>
          <a:xfrm flipV="1">
            <a:off x="4805989" y="3661663"/>
            <a:ext cx="752018" cy="73551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D8D2AD7-EE3D-BD3A-C5EF-43E4026AC687}"/>
              </a:ext>
            </a:extLst>
          </p:cNvPr>
          <p:cNvSpPr/>
          <p:nvPr/>
        </p:nvSpPr>
        <p:spPr>
          <a:xfrm>
            <a:off x="6765699" y="2729410"/>
            <a:ext cx="2464993" cy="4124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latinLnBrk="0">
              <a:lnSpc>
                <a:spcPct val="107000"/>
              </a:lnSpc>
            </a:pPr>
            <a:r>
              <a:rPr lang="en-US" altLang="ko-KR" sz="1000" kern="0" dirty="0" err="1">
                <a:solidFill>
                  <a:srgbClr val="1290C3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System</a:t>
            </a:r>
            <a:r>
              <a:rPr lang="en-US" altLang="ko-KR" sz="1000" kern="0" dirty="0" err="1">
                <a:solidFill>
                  <a:srgbClr val="E6E6FA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.</a:t>
            </a:r>
            <a:r>
              <a:rPr lang="en-US" altLang="ko-KR" sz="1000" b="1" i="1" kern="0" dirty="0" err="1">
                <a:solidFill>
                  <a:srgbClr val="8DDAF8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out</a:t>
            </a:r>
            <a:r>
              <a:rPr lang="en-US" altLang="ko-KR" sz="1000" kern="0" dirty="0" err="1">
                <a:solidFill>
                  <a:srgbClr val="E6E6FA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.</a:t>
            </a:r>
            <a:r>
              <a:rPr lang="en-US" altLang="ko-KR" sz="1000" kern="0" dirty="0" err="1">
                <a:solidFill>
                  <a:srgbClr val="A7EC21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println</a:t>
            </a:r>
            <a:r>
              <a:rPr lang="en-US" altLang="ko-KR" sz="1000" kern="0" dirty="0">
                <a:solidFill>
                  <a:srgbClr val="F9FAF4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(</a:t>
            </a:r>
            <a:r>
              <a:rPr lang="en-US" altLang="ko-KR" sz="1000" kern="0" dirty="0">
                <a:solidFill>
                  <a:srgbClr val="66E1F8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studentLee</a:t>
            </a:r>
            <a:r>
              <a:rPr lang="en-US" altLang="ko-KR" sz="1000" kern="0" dirty="0">
                <a:solidFill>
                  <a:srgbClr val="F9FAF4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)</a:t>
            </a:r>
            <a:r>
              <a:rPr lang="en-US" altLang="ko-KR" sz="1000" kern="0" dirty="0">
                <a:solidFill>
                  <a:srgbClr val="E6E6FA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;</a:t>
            </a:r>
            <a:endParaRPr lang="ko-KR" altLang="ko-KR" sz="10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000" kern="0" dirty="0" err="1">
                <a:solidFill>
                  <a:srgbClr val="1290C3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System</a:t>
            </a:r>
            <a:r>
              <a:rPr lang="en-US" altLang="ko-KR" sz="1000" kern="0" dirty="0" err="1">
                <a:solidFill>
                  <a:srgbClr val="E6E6FA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.</a:t>
            </a:r>
            <a:r>
              <a:rPr lang="en-US" altLang="ko-KR" sz="1000" b="1" i="1" kern="0" dirty="0" err="1">
                <a:solidFill>
                  <a:srgbClr val="8DDAF8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out</a:t>
            </a:r>
            <a:r>
              <a:rPr lang="en-US" altLang="ko-KR" sz="1000" kern="0" dirty="0" err="1">
                <a:solidFill>
                  <a:srgbClr val="E6E6FA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.</a:t>
            </a:r>
            <a:r>
              <a:rPr lang="en-US" altLang="ko-KR" sz="1000" kern="0" dirty="0" err="1">
                <a:solidFill>
                  <a:srgbClr val="A7EC21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println</a:t>
            </a:r>
            <a:r>
              <a:rPr lang="en-US" altLang="ko-KR" sz="1000" kern="0" dirty="0">
                <a:solidFill>
                  <a:srgbClr val="F9FAF4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(</a:t>
            </a:r>
            <a:r>
              <a:rPr lang="en-US" altLang="ko-KR" sz="1000" kern="0" dirty="0">
                <a:solidFill>
                  <a:srgbClr val="66E1F8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studentHong</a:t>
            </a:r>
            <a:r>
              <a:rPr lang="en-US" altLang="ko-KR" sz="1000" kern="0" dirty="0">
                <a:solidFill>
                  <a:srgbClr val="F9FAF4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)</a:t>
            </a:r>
            <a:r>
              <a:rPr lang="en-US" altLang="ko-KR" sz="1000" kern="0" dirty="0">
                <a:solidFill>
                  <a:srgbClr val="E6E6FA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;</a:t>
            </a:r>
            <a:endParaRPr lang="ko-KR" altLang="ko-KR" sz="10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E48F60F-CD6A-8903-6B6F-88A1B5AFDCAF}"/>
              </a:ext>
            </a:extLst>
          </p:cNvPr>
          <p:cNvSpPr txBox="1"/>
          <p:nvPr/>
        </p:nvSpPr>
        <p:spPr>
          <a:xfrm>
            <a:off x="8132377" y="3234461"/>
            <a:ext cx="3734476" cy="697050"/>
          </a:xfrm>
          <a:prstGeom prst="rect">
            <a:avLst/>
          </a:prstGeom>
          <a:noFill/>
          <a:ln w="28575">
            <a:noFill/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studentLee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studentHong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출력해보면  인스턴스가 저장된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Heap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주소가 나타난다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B6134638-6699-3F59-5D7A-8AA175543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7308" y="4070504"/>
            <a:ext cx="3114675" cy="590550"/>
          </a:xfrm>
          <a:prstGeom prst="rect">
            <a:avLst/>
          </a:prstGeom>
        </p:spPr>
      </p:pic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EA32F1D6-8401-1D46-9D2D-E652CDC39C3A}"/>
              </a:ext>
            </a:extLst>
          </p:cNvPr>
          <p:cNvCxnSpPr>
            <a:cxnSpLocks/>
            <a:stCxn id="48" idx="2"/>
            <a:endCxn id="52" idx="0"/>
          </p:cNvCxnSpPr>
          <p:nvPr/>
        </p:nvCxnSpPr>
        <p:spPr>
          <a:xfrm>
            <a:off x="7998196" y="3141831"/>
            <a:ext cx="16450" cy="928673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7794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6" y="99687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생성자 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(constructor)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332506" y="954288"/>
            <a:ext cx="8996052" cy="3974871"/>
          </a:xfrm>
          <a:prstGeom prst="rect">
            <a:avLst/>
          </a:prstGeom>
          <a:noFill/>
          <a:ln w="28575">
            <a:noFill/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생성자 란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생성자는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인스턴스를 초기화 할 때의 명령어 집합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생성자의 이름은 그 클래스의 이름과 같다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생성자는 메소드가 아니고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상속되지 않고 리턴 값도 없다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디폴트 생성자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사용자가 생성자를 작성하지 않으면 디폴트 생성자가 자동으로 생긴다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하지만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생성자가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하나라도 있으면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디폴트 생성자가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제공되지 않는다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생성자 오버로드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필요에 의해 생성자를 추가하는 경우 여러 개의 생성자가 하나의 클래스에 있을 수 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8F8F25-1B96-D09F-2031-2C7793F3256B}"/>
              </a:ext>
            </a:extLst>
          </p:cNvPr>
          <p:cNvSpPr txBox="1"/>
          <p:nvPr/>
        </p:nvSpPr>
        <p:spPr>
          <a:xfrm>
            <a:off x="6656278" y="2567838"/>
            <a:ext cx="2259692" cy="697050"/>
          </a:xfrm>
          <a:prstGeom prst="rect">
            <a:avLst/>
          </a:prstGeom>
          <a:noFill/>
          <a:ln w="28575">
            <a:noFill/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ex)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기본 생성자</a:t>
            </a:r>
            <a:b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public Student( ) { 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8C0F0D-0C70-B083-0A9D-42B08A2D6894}"/>
              </a:ext>
            </a:extLst>
          </p:cNvPr>
          <p:cNvSpPr txBox="1"/>
          <p:nvPr/>
        </p:nvSpPr>
        <p:spPr>
          <a:xfrm>
            <a:off x="6656278" y="949393"/>
            <a:ext cx="4115186" cy="1343381"/>
          </a:xfrm>
          <a:prstGeom prst="rect">
            <a:avLst/>
          </a:prstGeom>
          <a:noFill/>
          <a:ln w="28575">
            <a:noFill/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ex)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생성자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public Student( int id, String name ) {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studentID = id; studentName = name;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}</a:t>
            </a:r>
          </a:p>
        </p:txBody>
      </p:sp>
    </p:spTree>
    <p:extLst>
      <p:ext uri="{BB962C8B-B14F-4D97-AF65-F5344CB8AC3E}">
        <p14:creationId xmlns:p14="http://schemas.microsoft.com/office/powerpoint/2010/main" val="4002125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8" y="99687"/>
            <a:ext cx="6392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Error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노트</a:t>
            </a:r>
            <a:endParaRPr lang="en-US" altLang="ko-KR" sz="3600" b="1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4858151-F304-A9AE-6C69-214DC71EC3D4}"/>
              </a:ext>
            </a:extLst>
          </p:cNvPr>
          <p:cNvSpPr txBox="1"/>
          <p:nvPr/>
        </p:nvSpPr>
        <p:spPr>
          <a:xfrm>
            <a:off x="332509" y="1093110"/>
            <a:ext cx="5910350" cy="111254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콘솔 창의 한글이 이상하게 깨지는 현상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상단의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Run -&gt; Run Configurations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들어간 후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Common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들어가서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Encoding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ms949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변경하고 실행하였더니 해결되었다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508" y="2389861"/>
            <a:ext cx="3305175" cy="11811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0656" y="2389861"/>
            <a:ext cx="3305175" cy="1181100"/>
          </a:xfrm>
          <a:prstGeom prst="rect">
            <a:avLst/>
          </a:prstGeom>
        </p:spPr>
      </p:pic>
      <p:sp>
        <p:nvSpPr>
          <p:cNvPr id="10" name="오른쪽 화살표 9"/>
          <p:cNvSpPr/>
          <p:nvPr/>
        </p:nvSpPr>
        <p:spPr>
          <a:xfrm>
            <a:off x="3637683" y="2839095"/>
            <a:ext cx="572973" cy="28263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632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871AAD3-B8B2-4F4F-8FAB-44D5AA4043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AD2D3D4C-34D5-4757-902B-8FD37A08292F}"/>
              </a:ext>
            </a:extLst>
          </p:cNvPr>
          <p:cNvSpPr/>
          <p:nvPr/>
        </p:nvSpPr>
        <p:spPr>
          <a:xfrm>
            <a:off x="1046480" y="2032000"/>
            <a:ext cx="10129520" cy="279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E923CD-8C24-4572-B06D-8B46FA292958}"/>
              </a:ext>
            </a:extLst>
          </p:cNvPr>
          <p:cNvSpPr txBox="1"/>
          <p:nvPr/>
        </p:nvSpPr>
        <p:spPr>
          <a:xfrm>
            <a:off x="4417090" y="3013501"/>
            <a:ext cx="34243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감사합니다</a:t>
            </a:r>
            <a:r>
              <a:rPr lang="en-US" altLang="ko-KR" sz="4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48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57360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6" y="99687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332505" y="1150463"/>
            <a:ext cx="6600310" cy="3185487"/>
          </a:xfrm>
          <a:prstGeom prst="rect">
            <a:avLst/>
          </a:prstGeom>
          <a:noFill/>
          <a:ln w="28575">
            <a:noFill/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(Object)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란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사전적 의미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의사나 행위가 미치는 대상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구체적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추상적 데이터 단위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객체지향 프로그래밍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(Object Oriented Programming, OOP)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객체를 기반으로 하는 프로그래밍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객체를 정의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객체의 기능 구현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 사이의 협력 구현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7332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6" y="99687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클래스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332505" y="1150463"/>
            <a:ext cx="6176359" cy="3600986"/>
          </a:xfrm>
          <a:prstGeom prst="rect">
            <a:avLst/>
          </a:prstGeom>
          <a:noFill/>
          <a:ln w="28575">
            <a:noFill/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클래스 란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객체에 대한 속성과 기능을 코드로 구현한 것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클래스를 정의한다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라고 함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객체에 대한 청사진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(blueprint)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객체의 속성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객체의 특성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(property),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속성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(attribute),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멤버 변수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(member variable)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객체의 기능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객체가 하는 기능들을 메서드로 구현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3521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6" y="99687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클래스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332504" y="1150463"/>
            <a:ext cx="6658499" cy="5032147"/>
          </a:xfrm>
          <a:prstGeom prst="rect">
            <a:avLst/>
          </a:prstGeom>
          <a:noFill/>
          <a:ln w="28575">
            <a:noFill/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클래스 정의하기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class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대부분 대문자로 시작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하나의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java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파일에 하나의 클래스를 두는 것이 원칙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자바의 모든 코드는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class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내부에 위치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하지만 여러 개의 클래스가 같이 있는 경우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                                     public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클래스는 단 하나이며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public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클래스와 자바 파일의 이름은 동일해야 함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ex) (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접근 제어자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class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클래스 이름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멤버 변수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메서드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}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ex)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학생 클래스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속성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학번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이름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학년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사는 곳 등등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기능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수강 신청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수업 듣기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시험 보기 등등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6593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6" y="99687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실습 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클래스 생성해 보기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6059244" y="1045281"/>
            <a:ext cx="4971748" cy="1061829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Student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클래스의 멤버 변수들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정수로 표현 가능한 변수는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선언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문자열로 표현 가능한 변수는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String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선언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5382" y="4595695"/>
            <a:ext cx="3200400" cy="126682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332506" y="1035970"/>
            <a:ext cx="5403276" cy="338554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latinLnBrk="0">
              <a:lnSpc>
                <a:spcPct val="107000"/>
              </a:lnSpc>
            </a:pPr>
            <a:r>
              <a:rPr lang="en-US" altLang="ko-KR" sz="1000" kern="0" dirty="0">
                <a:solidFill>
                  <a:srgbClr val="CC6C1D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package</a:t>
            </a:r>
            <a:r>
              <a:rPr lang="en-US" altLang="ko-KR" sz="1000" kern="0" dirty="0">
                <a:solidFill>
                  <a:srgbClr val="D9E8F7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  <a:r>
              <a:rPr lang="en-US" altLang="ko-KR" sz="1000" kern="0" dirty="0" err="1">
                <a:solidFill>
                  <a:srgbClr val="D9E8F7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classpart</a:t>
            </a:r>
            <a:r>
              <a:rPr lang="en-US" altLang="ko-KR" sz="1000" kern="0" dirty="0">
                <a:solidFill>
                  <a:srgbClr val="E6E6FA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;</a:t>
            </a:r>
            <a:endParaRPr lang="ko-KR" altLang="ko-KR" sz="10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000" kern="0" dirty="0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 </a:t>
            </a:r>
            <a:endParaRPr lang="ko-KR" altLang="ko-KR" sz="10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000" kern="0" dirty="0">
                <a:solidFill>
                  <a:srgbClr val="CC6C1D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public</a:t>
            </a:r>
            <a:r>
              <a:rPr lang="en-US" altLang="ko-KR" sz="1000" kern="0" dirty="0">
                <a:solidFill>
                  <a:srgbClr val="D9E8F7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  <a:r>
              <a:rPr lang="en-US" altLang="ko-KR" sz="1000" kern="0" dirty="0">
                <a:solidFill>
                  <a:srgbClr val="CC6C1D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class</a:t>
            </a:r>
            <a:r>
              <a:rPr lang="en-US" altLang="ko-KR" sz="1000" kern="0" dirty="0">
                <a:solidFill>
                  <a:srgbClr val="D9E8F7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  <a:r>
              <a:rPr lang="en-US" altLang="ko-KR" sz="1000" kern="0" dirty="0">
                <a:solidFill>
                  <a:srgbClr val="1290C3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Student</a:t>
            </a:r>
            <a:r>
              <a:rPr lang="en-US" altLang="ko-KR" sz="1000" kern="0" dirty="0">
                <a:solidFill>
                  <a:srgbClr val="D9E8F7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  <a:r>
              <a:rPr lang="en-US" altLang="ko-KR" sz="1000" kern="0" dirty="0">
                <a:solidFill>
                  <a:srgbClr val="F9FAF4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{</a:t>
            </a:r>
            <a:endParaRPr lang="en-US" altLang="ko-KR" sz="10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000" kern="0" dirty="0">
                <a:solidFill>
                  <a:srgbClr val="D9E8F7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	</a:t>
            </a:r>
            <a:r>
              <a:rPr lang="en-US" altLang="ko-KR" sz="1000" kern="0" dirty="0">
                <a:solidFill>
                  <a:srgbClr val="CC6C1D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int</a:t>
            </a:r>
            <a:r>
              <a:rPr lang="en-US" altLang="ko-KR" sz="1000" kern="0" dirty="0">
                <a:solidFill>
                  <a:srgbClr val="D9E8F7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  <a:r>
              <a:rPr lang="en-US" altLang="ko-KR" sz="1000" kern="0" dirty="0">
                <a:solidFill>
                  <a:srgbClr val="66E1F8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studentID</a:t>
            </a:r>
            <a:r>
              <a:rPr lang="en-US" altLang="ko-KR" sz="1000" kern="0" dirty="0">
                <a:solidFill>
                  <a:srgbClr val="E6E6FA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;</a:t>
            </a:r>
            <a:r>
              <a:rPr lang="en-US" altLang="ko-KR" sz="1000" kern="0" dirty="0">
                <a:solidFill>
                  <a:srgbClr val="D9E8F7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</a:p>
          <a:p>
            <a:pPr latinLnBrk="0">
              <a:lnSpc>
                <a:spcPct val="107000"/>
              </a:lnSpc>
            </a:pPr>
            <a:r>
              <a:rPr lang="en-US" altLang="ko-KR" sz="1000" kern="0" dirty="0">
                <a:solidFill>
                  <a:srgbClr val="D9E8F7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	</a:t>
            </a:r>
            <a:r>
              <a:rPr lang="en-US" altLang="ko-KR" sz="1000" kern="0" dirty="0">
                <a:solidFill>
                  <a:srgbClr val="1290C3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String</a:t>
            </a:r>
            <a:r>
              <a:rPr lang="en-US" altLang="ko-KR" sz="1000" kern="0" dirty="0">
                <a:solidFill>
                  <a:srgbClr val="D9E8F7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  <a:r>
              <a:rPr lang="en-US" altLang="ko-KR" sz="1000" kern="0" dirty="0">
                <a:solidFill>
                  <a:srgbClr val="66E1F8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studentName</a:t>
            </a:r>
            <a:r>
              <a:rPr lang="en-US" altLang="ko-KR" sz="1000" kern="0" dirty="0">
                <a:solidFill>
                  <a:srgbClr val="E6E6FA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;</a:t>
            </a:r>
            <a:r>
              <a:rPr lang="en-US" altLang="ko-KR" sz="1000" kern="0" dirty="0">
                <a:solidFill>
                  <a:srgbClr val="D9E8F7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  <a:endParaRPr lang="en-US" altLang="ko-KR" sz="1000" kern="0" dirty="0">
              <a:solidFill>
                <a:srgbClr val="808080"/>
              </a:solidFill>
              <a:latin typeface="Consolas" panose="020B0609020204030204" pitchFamily="49" charset="0"/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000" kern="0" dirty="0">
                <a:solidFill>
                  <a:srgbClr val="D9E8F7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	</a:t>
            </a:r>
            <a:r>
              <a:rPr lang="en-US" altLang="ko-KR" sz="1000" kern="0" dirty="0">
                <a:solidFill>
                  <a:srgbClr val="CC6C1D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int</a:t>
            </a:r>
            <a:r>
              <a:rPr lang="en-US" altLang="ko-KR" sz="1000" kern="0" dirty="0">
                <a:solidFill>
                  <a:srgbClr val="D9E8F7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  <a:r>
              <a:rPr lang="en-US" altLang="ko-KR" sz="1000" kern="0" dirty="0">
                <a:solidFill>
                  <a:srgbClr val="66E1F8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grade</a:t>
            </a:r>
            <a:r>
              <a:rPr lang="en-US" altLang="ko-KR" sz="1000" kern="0" dirty="0">
                <a:solidFill>
                  <a:srgbClr val="E6E6FA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;</a:t>
            </a:r>
            <a:r>
              <a:rPr lang="en-US" altLang="ko-KR" sz="1000" kern="0" dirty="0">
                <a:solidFill>
                  <a:srgbClr val="D9E8F7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		</a:t>
            </a:r>
          </a:p>
          <a:p>
            <a:pPr latinLnBrk="0">
              <a:lnSpc>
                <a:spcPct val="107000"/>
              </a:lnSpc>
            </a:pPr>
            <a:r>
              <a:rPr lang="en-US" altLang="ko-KR" sz="1000" kern="0" dirty="0">
                <a:solidFill>
                  <a:srgbClr val="D9E8F7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	</a:t>
            </a:r>
            <a:r>
              <a:rPr lang="en-US" altLang="ko-KR" sz="1000" kern="0" dirty="0">
                <a:solidFill>
                  <a:srgbClr val="1290C3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String</a:t>
            </a:r>
            <a:r>
              <a:rPr lang="en-US" altLang="ko-KR" sz="1000" kern="0" dirty="0">
                <a:solidFill>
                  <a:srgbClr val="D9E8F7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  <a:r>
              <a:rPr lang="en-US" altLang="ko-KR" sz="1000" kern="0" dirty="0">
                <a:solidFill>
                  <a:srgbClr val="66E1F8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address</a:t>
            </a:r>
            <a:r>
              <a:rPr lang="en-US" altLang="ko-KR" sz="1000" kern="0" dirty="0">
                <a:solidFill>
                  <a:srgbClr val="E6E6FA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;</a:t>
            </a:r>
            <a:r>
              <a:rPr lang="en-US" altLang="ko-KR" sz="1000" kern="0" dirty="0">
                <a:solidFill>
                  <a:srgbClr val="D9E8F7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	</a:t>
            </a:r>
            <a:endParaRPr lang="en-US" altLang="ko-KR" sz="1000" kern="0" dirty="0">
              <a:solidFill>
                <a:srgbClr val="808080"/>
              </a:solidFill>
              <a:latin typeface="Consolas" panose="020B0609020204030204" pitchFamily="49" charset="0"/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pPr latinLnBrk="0">
              <a:lnSpc>
                <a:spcPct val="107000"/>
              </a:lnSpc>
            </a:pPr>
            <a:endParaRPr lang="en-US" altLang="ko-KR" sz="10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000" kern="0" dirty="0">
                <a:solidFill>
                  <a:srgbClr val="D9E8F7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	</a:t>
            </a:r>
            <a:r>
              <a:rPr lang="en-US" altLang="ko-KR" sz="1000" kern="0" dirty="0">
                <a:solidFill>
                  <a:srgbClr val="CC6C1D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public</a:t>
            </a:r>
            <a:r>
              <a:rPr lang="en-US" altLang="ko-KR" sz="1000" kern="0" dirty="0">
                <a:solidFill>
                  <a:srgbClr val="D9E8F7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  <a:r>
              <a:rPr lang="en-US" altLang="ko-KR" sz="1000" kern="0" dirty="0">
                <a:solidFill>
                  <a:srgbClr val="CC6C1D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void</a:t>
            </a:r>
            <a:r>
              <a:rPr lang="en-US" altLang="ko-KR" sz="1000" kern="0" dirty="0">
                <a:solidFill>
                  <a:srgbClr val="D9E8F7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  <a:r>
              <a:rPr lang="en-US" altLang="ko-KR" sz="1000" kern="0" dirty="0">
                <a:solidFill>
                  <a:srgbClr val="1EB54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showStudentInfor</a:t>
            </a:r>
            <a:r>
              <a:rPr lang="en-US" altLang="ko-KR" sz="1000" kern="0" dirty="0">
                <a:solidFill>
                  <a:srgbClr val="F9FAF4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()</a:t>
            </a:r>
            <a:r>
              <a:rPr lang="en-US" altLang="ko-KR" sz="1000" kern="0" dirty="0">
                <a:solidFill>
                  <a:srgbClr val="D9E8F7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  <a:r>
              <a:rPr lang="en-US" altLang="ko-KR" sz="1000" kern="0" dirty="0">
                <a:solidFill>
                  <a:srgbClr val="F9FAF4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{</a:t>
            </a:r>
            <a:endParaRPr lang="ko-KR" altLang="ko-KR" sz="10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000" kern="0" dirty="0">
                <a:solidFill>
                  <a:srgbClr val="D9E8F7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		</a:t>
            </a:r>
            <a:r>
              <a:rPr lang="en-US" altLang="ko-KR" sz="1000" kern="0" dirty="0" err="1">
                <a:solidFill>
                  <a:srgbClr val="1290C3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System</a:t>
            </a:r>
            <a:r>
              <a:rPr lang="en-US" altLang="ko-KR" sz="1000" kern="0" dirty="0" err="1">
                <a:solidFill>
                  <a:srgbClr val="E6E6FA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.</a:t>
            </a:r>
            <a:r>
              <a:rPr lang="en-US" altLang="ko-KR" sz="1000" b="1" i="1" kern="0" dirty="0" err="1">
                <a:solidFill>
                  <a:srgbClr val="8DDAF8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out</a:t>
            </a:r>
            <a:r>
              <a:rPr lang="en-US" altLang="ko-KR" sz="1000" kern="0" dirty="0" err="1">
                <a:solidFill>
                  <a:srgbClr val="E6E6FA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.</a:t>
            </a:r>
            <a:r>
              <a:rPr lang="en-US" altLang="ko-KR" sz="1000" kern="0" dirty="0" err="1">
                <a:solidFill>
                  <a:srgbClr val="A7EC21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println</a:t>
            </a:r>
            <a:r>
              <a:rPr lang="en-US" altLang="ko-KR" sz="1000" kern="0" dirty="0">
                <a:solidFill>
                  <a:srgbClr val="F9FAF4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(</a:t>
            </a:r>
            <a:r>
              <a:rPr lang="en-US" altLang="ko-KR" sz="1000" kern="0" dirty="0">
                <a:solidFill>
                  <a:srgbClr val="66E1F8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studentName</a:t>
            </a:r>
            <a:r>
              <a:rPr lang="en-US" altLang="ko-KR" sz="1000" kern="0" dirty="0">
                <a:solidFill>
                  <a:srgbClr val="D9E8F7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  <a:r>
              <a:rPr lang="en-US" altLang="ko-KR" sz="1000" kern="0" dirty="0">
                <a:solidFill>
                  <a:srgbClr val="E6E6FA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+</a:t>
            </a:r>
            <a:r>
              <a:rPr lang="en-US" altLang="ko-KR" sz="1000" kern="0" dirty="0">
                <a:solidFill>
                  <a:srgbClr val="D9E8F7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  <a:r>
              <a:rPr lang="en-US" altLang="ko-KR" sz="1000" kern="0" dirty="0">
                <a:solidFill>
                  <a:srgbClr val="17C6A3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","</a:t>
            </a:r>
            <a:r>
              <a:rPr lang="en-US" altLang="ko-KR" sz="1000" kern="0" dirty="0">
                <a:solidFill>
                  <a:srgbClr val="D9E8F7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  <a:r>
              <a:rPr lang="en-US" altLang="ko-KR" sz="1000" kern="0" dirty="0">
                <a:solidFill>
                  <a:srgbClr val="E6E6FA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+</a:t>
            </a:r>
            <a:r>
              <a:rPr lang="en-US" altLang="ko-KR" sz="1000" kern="0" dirty="0">
                <a:solidFill>
                  <a:srgbClr val="D9E8F7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  <a:r>
              <a:rPr lang="en-US" altLang="ko-KR" sz="1000" kern="0" dirty="0">
                <a:solidFill>
                  <a:srgbClr val="66E1F8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address</a:t>
            </a:r>
            <a:r>
              <a:rPr lang="en-US" altLang="ko-KR" sz="1000" kern="0" dirty="0">
                <a:solidFill>
                  <a:srgbClr val="F9FAF4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)</a:t>
            </a:r>
            <a:r>
              <a:rPr lang="en-US" altLang="ko-KR" sz="1000" kern="0" dirty="0">
                <a:solidFill>
                  <a:srgbClr val="E6E6FA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;</a:t>
            </a:r>
            <a:endParaRPr lang="ko-KR" altLang="ko-KR" sz="10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000" kern="0" dirty="0">
                <a:solidFill>
                  <a:srgbClr val="D9E8F7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	</a:t>
            </a:r>
            <a:r>
              <a:rPr lang="en-US" altLang="ko-KR" sz="1000" kern="0" dirty="0">
                <a:solidFill>
                  <a:srgbClr val="F9FAF4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}</a:t>
            </a:r>
            <a:endParaRPr lang="ko-KR" altLang="ko-KR" sz="10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000" kern="0" dirty="0">
                <a:solidFill>
                  <a:srgbClr val="D9E8F7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	</a:t>
            </a:r>
            <a:endParaRPr lang="en-US" altLang="ko-KR" sz="10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000" kern="0" dirty="0">
                <a:solidFill>
                  <a:srgbClr val="D9E8F7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	</a:t>
            </a:r>
            <a:r>
              <a:rPr lang="en-US" altLang="ko-KR" sz="1000" kern="0" dirty="0">
                <a:solidFill>
                  <a:srgbClr val="CC6C1D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public</a:t>
            </a:r>
            <a:r>
              <a:rPr lang="en-US" altLang="ko-KR" sz="1000" kern="0" dirty="0">
                <a:solidFill>
                  <a:srgbClr val="D9E8F7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  <a:r>
              <a:rPr lang="en-US" altLang="ko-KR" sz="1000" kern="0" dirty="0">
                <a:solidFill>
                  <a:srgbClr val="CC6C1D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static</a:t>
            </a:r>
            <a:r>
              <a:rPr lang="en-US" altLang="ko-KR" sz="1000" kern="0" dirty="0">
                <a:solidFill>
                  <a:srgbClr val="D9E8F7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  <a:r>
              <a:rPr lang="en-US" altLang="ko-KR" sz="1000" kern="0" dirty="0">
                <a:solidFill>
                  <a:srgbClr val="CC6C1D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void</a:t>
            </a:r>
            <a:r>
              <a:rPr lang="en-US" altLang="ko-KR" sz="1000" kern="0" dirty="0">
                <a:solidFill>
                  <a:srgbClr val="D9E8F7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  <a:r>
              <a:rPr lang="en-US" altLang="ko-KR" sz="1000" kern="0" dirty="0">
                <a:solidFill>
                  <a:srgbClr val="1EB54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main</a:t>
            </a:r>
            <a:r>
              <a:rPr lang="en-US" altLang="ko-KR" sz="1000" kern="0" dirty="0">
                <a:solidFill>
                  <a:srgbClr val="F9FAF4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(</a:t>
            </a:r>
            <a:r>
              <a:rPr lang="en-US" altLang="ko-KR" sz="1000" kern="0" dirty="0">
                <a:solidFill>
                  <a:srgbClr val="1290C3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String</a:t>
            </a:r>
            <a:r>
              <a:rPr lang="en-US" altLang="ko-KR" sz="1000" kern="0" dirty="0">
                <a:solidFill>
                  <a:srgbClr val="F9FAF4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[]</a:t>
            </a:r>
            <a:r>
              <a:rPr lang="en-US" altLang="ko-KR" sz="1000" kern="0" dirty="0">
                <a:solidFill>
                  <a:srgbClr val="D9E8F7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  <a:r>
              <a:rPr lang="en-US" altLang="ko-KR" sz="1000" kern="0" dirty="0" err="1">
                <a:solidFill>
                  <a:srgbClr val="79ABFF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args</a:t>
            </a:r>
            <a:r>
              <a:rPr lang="en-US" altLang="ko-KR" sz="1000" kern="0" dirty="0">
                <a:solidFill>
                  <a:srgbClr val="F9FAF4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)</a:t>
            </a:r>
            <a:r>
              <a:rPr lang="en-US" altLang="ko-KR" sz="1000" kern="0" dirty="0">
                <a:solidFill>
                  <a:srgbClr val="D9E8F7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  <a:r>
              <a:rPr lang="en-US" altLang="ko-KR" sz="1000" kern="0" dirty="0">
                <a:solidFill>
                  <a:srgbClr val="F9FAF4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{</a:t>
            </a:r>
            <a:endParaRPr lang="ko-KR" altLang="ko-KR" sz="10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000" kern="0" dirty="0">
                <a:solidFill>
                  <a:srgbClr val="D9E8F7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		</a:t>
            </a:r>
            <a:r>
              <a:rPr lang="en-US" altLang="ko-KR" sz="1000" kern="0" dirty="0">
                <a:solidFill>
                  <a:srgbClr val="1290C3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Student</a:t>
            </a:r>
            <a:r>
              <a:rPr lang="en-US" altLang="ko-KR" sz="1000" kern="0" dirty="0">
                <a:solidFill>
                  <a:srgbClr val="D9E8F7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  <a:r>
              <a:rPr lang="en-US" altLang="ko-KR" sz="1000" kern="0" dirty="0">
                <a:solidFill>
                  <a:srgbClr val="F2F2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studentLee</a:t>
            </a:r>
            <a:r>
              <a:rPr lang="en-US" altLang="ko-KR" sz="1000" kern="0" dirty="0">
                <a:solidFill>
                  <a:srgbClr val="D9E8F7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  <a:r>
              <a:rPr lang="en-US" altLang="ko-KR" sz="1000" kern="0" dirty="0">
                <a:solidFill>
                  <a:srgbClr val="E6E6FA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=</a:t>
            </a:r>
            <a:r>
              <a:rPr lang="en-US" altLang="ko-KR" sz="1000" kern="0" dirty="0">
                <a:solidFill>
                  <a:srgbClr val="D9E8F7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  <a:r>
              <a:rPr lang="en-US" altLang="ko-KR" sz="1000" kern="0" dirty="0">
                <a:solidFill>
                  <a:srgbClr val="CC6C1D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new</a:t>
            </a:r>
            <a:r>
              <a:rPr lang="en-US" altLang="ko-KR" sz="1000" kern="0" dirty="0">
                <a:solidFill>
                  <a:srgbClr val="D9E8F7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  <a:r>
              <a:rPr lang="en-US" altLang="ko-KR" sz="1000" kern="0" dirty="0">
                <a:solidFill>
                  <a:srgbClr val="A7EC21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Student</a:t>
            </a:r>
            <a:r>
              <a:rPr lang="en-US" altLang="ko-KR" sz="1000" kern="0" dirty="0">
                <a:solidFill>
                  <a:srgbClr val="F9FAF4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()</a:t>
            </a:r>
            <a:r>
              <a:rPr lang="en-US" altLang="ko-KR" sz="1000" kern="0" dirty="0">
                <a:solidFill>
                  <a:srgbClr val="E6E6FA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;</a:t>
            </a:r>
            <a:r>
              <a:rPr lang="en-US" altLang="ko-KR" sz="1000" kern="0" dirty="0">
                <a:solidFill>
                  <a:srgbClr val="D9E8F7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  <a:endParaRPr lang="en-US" altLang="ko-KR" sz="1000" kern="0" dirty="0">
              <a:solidFill>
                <a:srgbClr val="808080"/>
              </a:solidFill>
              <a:latin typeface="Consolas" panose="020B0609020204030204" pitchFamily="49" charset="0"/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000" kern="0" dirty="0">
                <a:solidFill>
                  <a:srgbClr val="D9E8F7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		</a:t>
            </a:r>
            <a:r>
              <a:rPr lang="en-US" altLang="ko-KR" sz="1000" kern="0" dirty="0" err="1">
                <a:solidFill>
                  <a:srgbClr val="F3EC79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studentLee</a:t>
            </a:r>
            <a:r>
              <a:rPr lang="en-US" altLang="ko-KR" sz="1000" kern="0" dirty="0" err="1">
                <a:solidFill>
                  <a:srgbClr val="E6E6FA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.</a:t>
            </a:r>
            <a:r>
              <a:rPr lang="en-US" altLang="ko-KR" sz="1000" kern="0" dirty="0" err="1">
                <a:solidFill>
                  <a:srgbClr val="66E1F8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studentName</a:t>
            </a:r>
            <a:r>
              <a:rPr lang="en-US" altLang="ko-KR" sz="1000" kern="0" dirty="0">
                <a:solidFill>
                  <a:srgbClr val="D9E8F7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  <a:r>
              <a:rPr lang="en-US" altLang="ko-KR" sz="1000" kern="0" dirty="0">
                <a:solidFill>
                  <a:srgbClr val="E6E6FA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=</a:t>
            </a:r>
            <a:r>
              <a:rPr lang="en-US" altLang="ko-KR" sz="1000" kern="0" dirty="0">
                <a:solidFill>
                  <a:srgbClr val="D9E8F7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  <a:r>
              <a:rPr lang="en-US" altLang="ko-KR" sz="1000" kern="0" dirty="0">
                <a:solidFill>
                  <a:srgbClr val="17C6A3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"</a:t>
            </a:r>
            <a:r>
              <a:rPr lang="ko-KR" altLang="ko-KR" sz="1000" kern="0" dirty="0">
                <a:solidFill>
                  <a:srgbClr val="17C6A3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이순신</a:t>
            </a:r>
            <a:r>
              <a:rPr lang="en-US" altLang="ko-KR" sz="1000" kern="0" dirty="0">
                <a:solidFill>
                  <a:srgbClr val="17C6A3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"</a:t>
            </a:r>
            <a:r>
              <a:rPr lang="en-US" altLang="ko-KR" sz="1000" kern="0" dirty="0">
                <a:solidFill>
                  <a:srgbClr val="E6E6FA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;</a:t>
            </a:r>
            <a:endParaRPr lang="ko-KR" altLang="ko-KR" sz="10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000" kern="0" dirty="0">
                <a:solidFill>
                  <a:srgbClr val="D9E8F7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		</a:t>
            </a:r>
            <a:r>
              <a:rPr lang="en-US" altLang="ko-KR" sz="1000" kern="0" dirty="0" err="1">
                <a:solidFill>
                  <a:srgbClr val="F3EC79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studentLee</a:t>
            </a:r>
            <a:r>
              <a:rPr lang="en-US" altLang="ko-KR" sz="1000" kern="0" dirty="0" err="1">
                <a:solidFill>
                  <a:srgbClr val="E6E6FA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.</a:t>
            </a:r>
            <a:r>
              <a:rPr lang="en-US" altLang="ko-KR" sz="1000" kern="0" dirty="0" err="1">
                <a:solidFill>
                  <a:srgbClr val="66E1F8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address</a:t>
            </a:r>
            <a:r>
              <a:rPr lang="en-US" altLang="ko-KR" sz="1000" kern="0" dirty="0">
                <a:solidFill>
                  <a:srgbClr val="D9E8F7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  <a:r>
              <a:rPr lang="en-US" altLang="ko-KR" sz="1000" kern="0" dirty="0">
                <a:solidFill>
                  <a:srgbClr val="E6E6FA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=</a:t>
            </a:r>
            <a:r>
              <a:rPr lang="en-US" altLang="ko-KR" sz="1000" kern="0" dirty="0">
                <a:solidFill>
                  <a:srgbClr val="D9E8F7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  <a:r>
              <a:rPr lang="en-US" altLang="ko-KR" sz="1000" kern="0" dirty="0">
                <a:solidFill>
                  <a:srgbClr val="17C6A3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"</a:t>
            </a:r>
            <a:r>
              <a:rPr lang="ko-KR" altLang="ko-KR" sz="1000" kern="0" dirty="0">
                <a:solidFill>
                  <a:srgbClr val="17C6A3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서울시</a:t>
            </a:r>
            <a:r>
              <a:rPr lang="ko-KR" altLang="ko-KR" sz="1000" kern="0" dirty="0">
                <a:solidFill>
                  <a:srgbClr val="17C6A3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sz="1000" kern="0" dirty="0">
                <a:solidFill>
                  <a:srgbClr val="17C6A3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서초구</a:t>
            </a:r>
            <a:r>
              <a:rPr lang="ko-KR" altLang="ko-KR" sz="1000" kern="0" dirty="0">
                <a:solidFill>
                  <a:srgbClr val="17C6A3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sz="1000" kern="0" dirty="0">
                <a:solidFill>
                  <a:srgbClr val="17C6A3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서초동</a:t>
            </a:r>
            <a:r>
              <a:rPr lang="en-US" altLang="ko-KR" sz="1000" kern="0" dirty="0">
                <a:solidFill>
                  <a:srgbClr val="17C6A3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"</a:t>
            </a:r>
            <a:r>
              <a:rPr lang="en-US" altLang="ko-KR" sz="1000" kern="0" dirty="0">
                <a:solidFill>
                  <a:srgbClr val="E6E6FA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;</a:t>
            </a:r>
            <a:endParaRPr lang="ko-KR" altLang="ko-KR" sz="10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000" kern="0" dirty="0">
                <a:solidFill>
                  <a:srgbClr val="D9E8F7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		</a:t>
            </a:r>
            <a:r>
              <a:rPr lang="en-US" altLang="ko-KR" sz="1000" kern="0" dirty="0" err="1">
                <a:solidFill>
                  <a:srgbClr val="F3EC79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studentLee</a:t>
            </a:r>
            <a:r>
              <a:rPr lang="en-US" altLang="ko-KR" sz="1000" kern="0" dirty="0" err="1">
                <a:solidFill>
                  <a:srgbClr val="E6E6FA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.</a:t>
            </a:r>
            <a:r>
              <a:rPr lang="en-US" altLang="ko-KR" sz="1000" kern="0" dirty="0" err="1">
                <a:solidFill>
                  <a:srgbClr val="A7EC21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showStudentInfor</a:t>
            </a:r>
            <a:r>
              <a:rPr lang="en-US" altLang="ko-KR" sz="1000" kern="0" dirty="0">
                <a:solidFill>
                  <a:srgbClr val="F9FAF4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()</a:t>
            </a:r>
            <a:r>
              <a:rPr lang="en-US" altLang="ko-KR" sz="1000" kern="0" dirty="0">
                <a:solidFill>
                  <a:srgbClr val="E6E6FA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;</a:t>
            </a:r>
            <a:endParaRPr lang="ko-KR" altLang="ko-KR" sz="10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000" kern="0" dirty="0">
                <a:solidFill>
                  <a:srgbClr val="D9E8F7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	</a:t>
            </a:r>
            <a:r>
              <a:rPr lang="en-US" altLang="ko-KR" sz="1000" kern="0" dirty="0">
                <a:solidFill>
                  <a:srgbClr val="F9FAF4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}</a:t>
            </a:r>
            <a:r>
              <a:rPr lang="en-US" altLang="ko-KR" sz="1000" kern="0" dirty="0">
                <a:solidFill>
                  <a:srgbClr val="D9E8F7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  <a:endParaRPr lang="ko-KR" altLang="ko-KR" sz="10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000" kern="0" dirty="0">
                <a:solidFill>
                  <a:srgbClr val="F9FAF4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}</a:t>
            </a:r>
            <a:endParaRPr lang="ko-KR" altLang="ko-KR" sz="10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altLang="ko-KR" sz="10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300940" y="2373191"/>
            <a:ext cx="4326776" cy="55289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300940" y="1608420"/>
            <a:ext cx="1409009" cy="63601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300940" y="3029355"/>
            <a:ext cx="3902827" cy="102725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/>
          <p:cNvCxnSpPr>
            <a:stCxn id="10" idx="3"/>
            <a:endCxn id="6" idx="1"/>
          </p:cNvCxnSpPr>
          <p:nvPr/>
        </p:nvCxnSpPr>
        <p:spPr>
          <a:xfrm flipV="1">
            <a:off x="2709949" y="1576196"/>
            <a:ext cx="3349295" cy="35023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9" idx="3"/>
            <a:endCxn id="23" idx="1"/>
          </p:cNvCxnSpPr>
          <p:nvPr/>
        </p:nvCxnSpPr>
        <p:spPr>
          <a:xfrm>
            <a:off x="5627716" y="2649636"/>
            <a:ext cx="431528" cy="19514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11" idx="3"/>
            <a:endCxn id="29" idx="1"/>
          </p:cNvCxnSpPr>
          <p:nvPr/>
        </p:nvCxnSpPr>
        <p:spPr>
          <a:xfrm>
            <a:off x="5203767" y="3542983"/>
            <a:ext cx="855477" cy="75905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6059244" y="2475453"/>
            <a:ext cx="4971748" cy="738664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멤버함수라고도 하는 메서드 구현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학생 이름과 주소를 출력해 주는 기능을 구현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6059244" y="3609535"/>
            <a:ext cx="5861207" cy="1384995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클래스를 실행 시키기 위한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main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메서드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studentLee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클래스를 생성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학생 이름과 주소를 입력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showStudentInfor( )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메서드를 사용하여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studentLee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내용을 출력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3803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6" y="99687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메서드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332505" y="1150463"/>
            <a:ext cx="6749939" cy="4570482"/>
          </a:xfrm>
          <a:prstGeom prst="rect">
            <a:avLst/>
          </a:prstGeom>
          <a:noFill/>
          <a:ln w="28575">
            <a:noFill/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메서드 란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함수의 일종으로 객체의 기능을 제공하기 위해 클래스 내부에 구현되는 함수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 란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하나의 기능을 수행하는 일련의 코드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중복되는 기능을 함수로 구현하여 함수를 호출하여 사용함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 정의 하기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int add (int num1, int num2) {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int result;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result = num1 + num2;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return result;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}</a:t>
            </a:r>
          </a:p>
        </p:txBody>
      </p:sp>
      <p:sp>
        <p:nvSpPr>
          <p:cNvPr id="3" name="타원 2"/>
          <p:cNvSpPr/>
          <p:nvPr/>
        </p:nvSpPr>
        <p:spPr>
          <a:xfrm>
            <a:off x="748145" y="4064924"/>
            <a:ext cx="332509" cy="29094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415636" y="4064923"/>
            <a:ext cx="332509" cy="29094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1163785" y="4064923"/>
            <a:ext cx="1579418" cy="29094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676105" y="5035723"/>
            <a:ext cx="579117" cy="29094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3158843" y="3941673"/>
            <a:ext cx="6749939" cy="1384995"/>
          </a:xfrm>
          <a:prstGeom prst="rect">
            <a:avLst/>
          </a:prstGeom>
          <a:noFill/>
          <a:ln w="28575">
            <a:noFill/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 반환 형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반환 값의 자료 형을 나타낸다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반환 값이 없는 경우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void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쓴다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 이름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함수의 기능과 관련하여 명명</a:t>
            </a:r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매개 변수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함수의 수행을 위해 필요한 변수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return :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 수행 결과를 반환하기 위한 예약어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750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6" y="99687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실습 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7735" y="4519889"/>
            <a:ext cx="3200400" cy="126682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332506" y="1074138"/>
            <a:ext cx="4064927" cy="270843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latinLnBrk="0"/>
            <a:r>
              <a:rPr lang="en-US" altLang="ko-KR" sz="1000" kern="0" dirty="0">
                <a:solidFill>
                  <a:srgbClr val="CC6C1D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package</a:t>
            </a:r>
            <a:r>
              <a:rPr lang="en-US" altLang="ko-KR" sz="1000" kern="0" dirty="0">
                <a:solidFill>
                  <a:srgbClr val="D9E8F7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  <a:r>
              <a:rPr lang="en-US" altLang="ko-KR" sz="1000" kern="0" dirty="0" err="1">
                <a:solidFill>
                  <a:srgbClr val="D9E8F7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classpart</a:t>
            </a:r>
            <a:r>
              <a:rPr lang="en-US" altLang="ko-KR" sz="1000" kern="0" dirty="0">
                <a:solidFill>
                  <a:srgbClr val="E6E6FA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;</a:t>
            </a:r>
            <a:endParaRPr lang="ko-KR" altLang="ko-KR" sz="10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/>
            <a:r>
              <a:rPr lang="en-US" altLang="ko-KR" sz="1000" kern="0" dirty="0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 </a:t>
            </a:r>
            <a:endParaRPr lang="ko-KR" altLang="ko-KR" sz="10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/>
            <a:r>
              <a:rPr lang="en-US" altLang="ko-KR" sz="1000" kern="0" dirty="0">
                <a:solidFill>
                  <a:srgbClr val="CC6C1D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public</a:t>
            </a:r>
            <a:r>
              <a:rPr lang="en-US" altLang="ko-KR" sz="1000" kern="0" dirty="0">
                <a:solidFill>
                  <a:srgbClr val="D9E8F7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  <a:r>
              <a:rPr lang="en-US" altLang="ko-KR" sz="1000" kern="0" dirty="0">
                <a:solidFill>
                  <a:srgbClr val="CC6C1D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class</a:t>
            </a:r>
            <a:r>
              <a:rPr lang="en-US" altLang="ko-KR" sz="1000" kern="0" dirty="0">
                <a:solidFill>
                  <a:srgbClr val="D9E8F7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  <a:r>
              <a:rPr lang="en-US" altLang="ko-KR" sz="1000" kern="0" dirty="0">
                <a:solidFill>
                  <a:srgbClr val="1290C3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Function</a:t>
            </a:r>
            <a:r>
              <a:rPr lang="en-US" altLang="ko-KR" sz="1000" kern="0" dirty="0">
                <a:solidFill>
                  <a:srgbClr val="D9E8F7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  <a:r>
              <a:rPr lang="en-US" altLang="ko-KR" sz="1000" kern="0" dirty="0">
                <a:solidFill>
                  <a:srgbClr val="F9FAF4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{</a:t>
            </a:r>
            <a:endParaRPr lang="ko-KR" altLang="ko-KR" sz="10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/>
            <a:r>
              <a:rPr lang="en-US" altLang="ko-KR" sz="1000" kern="0" dirty="0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 </a:t>
            </a:r>
            <a:endParaRPr lang="ko-KR" altLang="ko-KR" sz="10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/>
            <a:r>
              <a:rPr lang="en-US" altLang="ko-KR" sz="1000" kern="0" dirty="0">
                <a:solidFill>
                  <a:srgbClr val="D9E8F7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	</a:t>
            </a:r>
            <a:r>
              <a:rPr lang="en-US" altLang="ko-KR" sz="1000" kern="0" dirty="0">
                <a:solidFill>
                  <a:srgbClr val="CC6C1D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public</a:t>
            </a:r>
            <a:r>
              <a:rPr lang="en-US" altLang="ko-KR" sz="1000" kern="0" dirty="0">
                <a:solidFill>
                  <a:srgbClr val="D9E8F7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  <a:r>
              <a:rPr lang="en-US" altLang="ko-KR" sz="1000" kern="0" dirty="0">
                <a:solidFill>
                  <a:srgbClr val="CC6C1D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static</a:t>
            </a:r>
            <a:r>
              <a:rPr lang="en-US" altLang="ko-KR" sz="1000" kern="0" dirty="0">
                <a:solidFill>
                  <a:srgbClr val="D9E8F7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  <a:r>
              <a:rPr lang="en-US" altLang="ko-KR" sz="1000" kern="0" dirty="0">
                <a:solidFill>
                  <a:srgbClr val="CC6C1D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void</a:t>
            </a:r>
            <a:r>
              <a:rPr lang="en-US" altLang="ko-KR" sz="1000" kern="0" dirty="0">
                <a:solidFill>
                  <a:srgbClr val="D9E8F7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  <a:r>
              <a:rPr lang="en-US" altLang="ko-KR" sz="1000" kern="0" dirty="0">
                <a:solidFill>
                  <a:srgbClr val="1EB54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main</a:t>
            </a:r>
            <a:r>
              <a:rPr lang="en-US" altLang="ko-KR" sz="1000" kern="0" dirty="0">
                <a:solidFill>
                  <a:srgbClr val="F9FAF4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(</a:t>
            </a:r>
            <a:r>
              <a:rPr lang="en-US" altLang="ko-KR" sz="1000" kern="0" dirty="0">
                <a:solidFill>
                  <a:srgbClr val="1290C3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String</a:t>
            </a:r>
            <a:r>
              <a:rPr lang="en-US" altLang="ko-KR" sz="1000" kern="0" dirty="0">
                <a:solidFill>
                  <a:srgbClr val="F9FAF4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[]</a:t>
            </a:r>
            <a:r>
              <a:rPr lang="en-US" altLang="ko-KR" sz="1000" kern="0" dirty="0">
                <a:solidFill>
                  <a:srgbClr val="D9E8F7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  <a:r>
              <a:rPr lang="en-US" altLang="ko-KR" sz="1000" kern="0" dirty="0" err="1">
                <a:solidFill>
                  <a:srgbClr val="79ABFF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args</a:t>
            </a:r>
            <a:r>
              <a:rPr lang="en-US" altLang="ko-KR" sz="1000" kern="0" dirty="0">
                <a:solidFill>
                  <a:srgbClr val="F9FAF4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)</a:t>
            </a:r>
            <a:r>
              <a:rPr lang="en-US" altLang="ko-KR" sz="1000" kern="0" dirty="0">
                <a:solidFill>
                  <a:srgbClr val="D9E8F7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  <a:r>
              <a:rPr lang="en-US" altLang="ko-KR" sz="1000" kern="0" dirty="0">
                <a:solidFill>
                  <a:srgbClr val="F9FAF4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{</a:t>
            </a:r>
            <a:endParaRPr lang="ko-KR" altLang="ko-KR" sz="10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/>
            <a:r>
              <a:rPr lang="en-US" altLang="ko-KR" sz="1000" kern="0" dirty="0">
                <a:solidFill>
                  <a:srgbClr val="D9E8F7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		</a:t>
            </a:r>
            <a:r>
              <a:rPr lang="en-US" altLang="ko-KR" sz="1000" kern="0" dirty="0">
                <a:solidFill>
                  <a:srgbClr val="CC6C1D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int</a:t>
            </a:r>
            <a:r>
              <a:rPr lang="en-US" altLang="ko-KR" sz="1000" kern="0" dirty="0">
                <a:solidFill>
                  <a:srgbClr val="D9E8F7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  <a:r>
              <a:rPr lang="en-US" altLang="ko-KR" sz="1000" kern="0" dirty="0">
                <a:solidFill>
                  <a:srgbClr val="F2F2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num1</a:t>
            </a:r>
            <a:r>
              <a:rPr lang="en-US" altLang="ko-KR" sz="1000" kern="0" dirty="0">
                <a:solidFill>
                  <a:srgbClr val="D9E8F7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  <a:r>
              <a:rPr lang="en-US" altLang="ko-KR" sz="1000" kern="0" dirty="0">
                <a:solidFill>
                  <a:srgbClr val="E6E6FA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=</a:t>
            </a:r>
            <a:r>
              <a:rPr lang="en-US" altLang="ko-KR" sz="1000" kern="0" dirty="0">
                <a:solidFill>
                  <a:srgbClr val="D9E8F7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  <a:r>
              <a:rPr lang="en-US" altLang="ko-KR" sz="1000" kern="0" dirty="0">
                <a:solidFill>
                  <a:srgbClr val="6897BB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10</a:t>
            </a:r>
            <a:r>
              <a:rPr lang="en-US" altLang="ko-KR" sz="1000" kern="0" dirty="0">
                <a:solidFill>
                  <a:srgbClr val="E6E6FA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;</a:t>
            </a:r>
            <a:endParaRPr lang="ko-KR" altLang="ko-KR" sz="10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/>
            <a:r>
              <a:rPr lang="en-US" altLang="ko-KR" sz="1000" kern="0" dirty="0">
                <a:solidFill>
                  <a:srgbClr val="D9E8F7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		</a:t>
            </a:r>
            <a:r>
              <a:rPr lang="en-US" altLang="ko-KR" sz="1000" kern="0" dirty="0">
                <a:solidFill>
                  <a:srgbClr val="CC6C1D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int</a:t>
            </a:r>
            <a:r>
              <a:rPr lang="en-US" altLang="ko-KR" sz="1000" kern="0" dirty="0">
                <a:solidFill>
                  <a:srgbClr val="D9E8F7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  <a:r>
              <a:rPr lang="en-US" altLang="ko-KR" sz="1000" kern="0" dirty="0">
                <a:solidFill>
                  <a:srgbClr val="F2F2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num2</a:t>
            </a:r>
            <a:r>
              <a:rPr lang="en-US" altLang="ko-KR" sz="1000" kern="0" dirty="0">
                <a:solidFill>
                  <a:srgbClr val="D9E8F7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  <a:r>
              <a:rPr lang="en-US" altLang="ko-KR" sz="1000" kern="0" dirty="0">
                <a:solidFill>
                  <a:srgbClr val="E6E6FA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=</a:t>
            </a:r>
            <a:r>
              <a:rPr lang="en-US" altLang="ko-KR" sz="1000" kern="0" dirty="0">
                <a:solidFill>
                  <a:srgbClr val="D9E8F7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  <a:r>
              <a:rPr lang="en-US" altLang="ko-KR" sz="1000" kern="0" dirty="0">
                <a:solidFill>
                  <a:srgbClr val="6897BB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30</a:t>
            </a:r>
            <a:r>
              <a:rPr lang="en-US" altLang="ko-KR" sz="1000" kern="0" dirty="0">
                <a:solidFill>
                  <a:srgbClr val="E6E6FA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;</a:t>
            </a:r>
            <a:endParaRPr lang="ko-KR" altLang="ko-KR" sz="10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/>
            <a:r>
              <a:rPr lang="en-US" altLang="ko-KR" sz="1000" kern="0" dirty="0">
                <a:solidFill>
                  <a:srgbClr val="D9E8F7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		</a:t>
            </a:r>
            <a:endParaRPr lang="ko-KR" altLang="ko-KR" sz="10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/>
            <a:r>
              <a:rPr lang="en-US" altLang="ko-KR" sz="1000" kern="0" dirty="0">
                <a:solidFill>
                  <a:srgbClr val="D9E8F7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		</a:t>
            </a:r>
            <a:r>
              <a:rPr lang="en-US" altLang="ko-KR" sz="1000" kern="0" dirty="0">
                <a:solidFill>
                  <a:srgbClr val="CC6C1D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int</a:t>
            </a:r>
            <a:r>
              <a:rPr lang="en-US" altLang="ko-KR" sz="1000" kern="0" dirty="0">
                <a:solidFill>
                  <a:srgbClr val="D9E8F7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  <a:r>
              <a:rPr lang="en-US" altLang="ko-KR" sz="1000" kern="0" dirty="0">
                <a:solidFill>
                  <a:srgbClr val="F2F2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sum</a:t>
            </a:r>
            <a:r>
              <a:rPr lang="en-US" altLang="ko-KR" sz="1000" kern="0" dirty="0">
                <a:solidFill>
                  <a:srgbClr val="D9E8F7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  <a:r>
              <a:rPr lang="en-US" altLang="ko-KR" sz="1000" kern="0" dirty="0">
                <a:solidFill>
                  <a:srgbClr val="E6E6FA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=</a:t>
            </a:r>
            <a:r>
              <a:rPr lang="en-US" altLang="ko-KR" sz="1000" kern="0" dirty="0">
                <a:solidFill>
                  <a:srgbClr val="D9E8F7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  <a:r>
              <a:rPr lang="en-US" altLang="ko-KR" sz="1000" i="1" kern="0" dirty="0" err="1">
                <a:solidFill>
                  <a:srgbClr val="96EC3F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addNum</a:t>
            </a:r>
            <a:r>
              <a:rPr lang="en-US" altLang="ko-KR" sz="1000" kern="0" dirty="0">
                <a:solidFill>
                  <a:srgbClr val="F9FAF4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(</a:t>
            </a:r>
            <a:r>
              <a:rPr lang="en-US" altLang="ko-KR" sz="1000" kern="0" dirty="0">
                <a:solidFill>
                  <a:srgbClr val="F3EC79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num1</a:t>
            </a:r>
            <a:r>
              <a:rPr lang="en-US" altLang="ko-KR" sz="1000" kern="0" dirty="0">
                <a:solidFill>
                  <a:srgbClr val="E6E6FA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,</a:t>
            </a:r>
            <a:r>
              <a:rPr lang="en-US" altLang="ko-KR" sz="1000" kern="0" dirty="0">
                <a:solidFill>
                  <a:srgbClr val="D9E8F7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  <a:r>
              <a:rPr lang="en-US" altLang="ko-KR" sz="1000" kern="0" dirty="0">
                <a:solidFill>
                  <a:srgbClr val="F3EC79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num2</a:t>
            </a:r>
            <a:r>
              <a:rPr lang="en-US" altLang="ko-KR" sz="1000" kern="0" dirty="0">
                <a:solidFill>
                  <a:srgbClr val="F9FAF4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)</a:t>
            </a:r>
            <a:r>
              <a:rPr lang="en-US" altLang="ko-KR" sz="1000" kern="0" dirty="0">
                <a:solidFill>
                  <a:srgbClr val="E6E6FA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;</a:t>
            </a:r>
            <a:endParaRPr lang="ko-KR" altLang="ko-KR" sz="10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/>
            <a:r>
              <a:rPr lang="en-US" altLang="ko-KR" sz="1000" kern="0" dirty="0">
                <a:solidFill>
                  <a:srgbClr val="D9E8F7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		</a:t>
            </a:r>
            <a:r>
              <a:rPr lang="en-US" altLang="ko-KR" sz="1000" kern="0" dirty="0" err="1">
                <a:solidFill>
                  <a:srgbClr val="1290C3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System</a:t>
            </a:r>
            <a:r>
              <a:rPr lang="en-US" altLang="ko-KR" sz="1000" kern="0" dirty="0" err="1">
                <a:solidFill>
                  <a:srgbClr val="E6E6FA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.</a:t>
            </a:r>
            <a:r>
              <a:rPr lang="en-US" altLang="ko-KR" sz="1000" b="1" i="1" kern="0" dirty="0" err="1">
                <a:solidFill>
                  <a:srgbClr val="8DDAF8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out</a:t>
            </a:r>
            <a:r>
              <a:rPr lang="en-US" altLang="ko-KR" sz="1000" kern="0" dirty="0" err="1">
                <a:solidFill>
                  <a:srgbClr val="E6E6FA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.</a:t>
            </a:r>
            <a:r>
              <a:rPr lang="en-US" altLang="ko-KR" sz="1000" kern="0" dirty="0" err="1">
                <a:solidFill>
                  <a:srgbClr val="A7EC21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println</a:t>
            </a:r>
            <a:r>
              <a:rPr lang="en-US" altLang="ko-KR" sz="1000" kern="0" dirty="0">
                <a:solidFill>
                  <a:srgbClr val="F9FAF4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(</a:t>
            </a:r>
            <a:r>
              <a:rPr lang="en-US" altLang="ko-KR" sz="1000" kern="0" dirty="0">
                <a:solidFill>
                  <a:srgbClr val="F3EC79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sum</a:t>
            </a:r>
            <a:r>
              <a:rPr lang="en-US" altLang="ko-KR" sz="1000" kern="0" dirty="0">
                <a:solidFill>
                  <a:srgbClr val="F9FAF4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)</a:t>
            </a:r>
            <a:r>
              <a:rPr lang="en-US" altLang="ko-KR" sz="1000" kern="0" dirty="0">
                <a:solidFill>
                  <a:srgbClr val="E6E6FA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;</a:t>
            </a:r>
            <a:endParaRPr lang="ko-KR" altLang="ko-KR" sz="10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/>
            <a:r>
              <a:rPr lang="en-US" altLang="ko-KR" sz="1000" kern="0" dirty="0">
                <a:solidFill>
                  <a:srgbClr val="D9E8F7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	</a:t>
            </a:r>
            <a:r>
              <a:rPr lang="en-US" altLang="ko-KR" sz="1000" kern="0" dirty="0">
                <a:solidFill>
                  <a:srgbClr val="F9FAF4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}</a:t>
            </a:r>
            <a:endParaRPr lang="ko-KR" altLang="ko-KR" sz="10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/>
            <a:r>
              <a:rPr lang="en-US" altLang="ko-KR" sz="1000" kern="0" dirty="0">
                <a:solidFill>
                  <a:srgbClr val="D9E8F7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	</a:t>
            </a:r>
            <a:endParaRPr lang="ko-KR" altLang="ko-KR" sz="10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/>
            <a:r>
              <a:rPr lang="en-US" altLang="ko-KR" sz="1000" kern="0" dirty="0">
                <a:solidFill>
                  <a:srgbClr val="D9E8F7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	</a:t>
            </a:r>
            <a:r>
              <a:rPr lang="en-US" altLang="ko-KR" sz="1000" kern="0" dirty="0">
                <a:solidFill>
                  <a:srgbClr val="CC6C1D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public</a:t>
            </a:r>
            <a:r>
              <a:rPr lang="en-US" altLang="ko-KR" sz="1000" kern="0" dirty="0">
                <a:solidFill>
                  <a:srgbClr val="D9E8F7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  <a:r>
              <a:rPr lang="en-US" altLang="ko-KR" sz="1000" kern="0" dirty="0">
                <a:solidFill>
                  <a:srgbClr val="CC6C1D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static</a:t>
            </a:r>
            <a:r>
              <a:rPr lang="en-US" altLang="ko-KR" sz="1000" kern="0" dirty="0">
                <a:solidFill>
                  <a:srgbClr val="D9E8F7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  <a:r>
              <a:rPr lang="en-US" altLang="ko-KR" sz="1000" kern="0" dirty="0">
                <a:solidFill>
                  <a:srgbClr val="CC6C1D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int</a:t>
            </a:r>
            <a:r>
              <a:rPr lang="en-US" altLang="ko-KR" sz="1000" kern="0" dirty="0">
                <a:solidFill>
                  <a:srgbClr val="D9E8F7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  <a:r>
              <a:rPr lang="en-US" altLang="ko-KR" sz="1000" kern="0" dirty="0" err="1">
                <a:solidFill>
                  <a:srgbClr val="1EB54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addNum</a:t>
            </a:r>
            <a:r>
              <a:rPr lang="en-US" altLang="ko-KR" sz="1000" kern="0" dirty="0">
                <a:solidFill>
                  <a:srgbClr val="F9FAF4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(</a:t>
            </a:r>
            <a:r>
              <a:rPr lang="en-US" altLang="ko-KR" sz="1000" kern="0" dirty="0">
                <a:solidFill>
                  <a:srgbClr val="CC6C1D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int</a:t>
            </a:r>
            <a:r>
              <a:rPr lang="en-US" altLang="ko-KR" sz="1000" kern="0" dirty="0">
                <a:solidFill>
                  <a:srgbClr val="D9E8F7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  <a:r>
              <a:rPr lang="en-US" altLang="ko-KR" sz="1000" kern="0" dirty="0">
                <a:solidFill>
                  <a:srgbClr val="79ABFF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a</a:t>
            </a:r>
            <a:r>
              <a:rPr lang="en-US" altLang="ko-KR" sz="1000" kern="0" dirty="0">
                <a:solidFill>
                  <a:srgbClr val="E6E6FA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,</a:t>
            </a:r>
            <a:r>
              <a:rPr lang="en-US" altLang="ko-KR" sz="1000" kern="0" dirty="0">
                <a:solidFill>
                  <a:srgbClr val="D9E8F7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  <a:r>
              <a:rPr lang="en-US" altLang="ko-KR" sz="1000" kern="0" dirty="0">
                <a:solidFill>
                  <a:srgbClr val="CC6C1D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int</a:t>
            </a:r>
            <a:r>
              <a:rPr lang="en-US" altLang="ko-KR" sz="1000" kern="0" dirty="0">
                <a:solidFill>
                  <a:srgbClr val="D9E8F7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  <a:r>
              <a:rPr lang="en-US" altLang="ko-KR" sz="1000" kern="0" dirty="0">
                <a:solidFill>
                  <a:srgbClr val="79ABFF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b</a:t>
            </a:r>
            <a:r>
              <a:rPr lang="en-US" altLang="ko-KR" sz="1000" kern="0" dirty="0">
                <a:solidFill>
                  <a:srgbClr val="F9FAF4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)</a:t>
            </a:r>
            <a:r>
              <a:rPr lang="en-US" altLang="ko-KR" sz="1000" kern="0" dirty="0">
                <a:solidFill>
                  <a:srgbClr val="D9E8F7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  <a:r>
              <a:rPr lang="en-US" altLang="ko-KR" sz="1000" kern="0" dirty="0">
                <a:solidFill>
                  <a:srgbClr val="F9FAF4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{</a:t>
            </a:r>
            <a:endParaRPr lang="ko-KR" altLang="ko-KR" sz="10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/>
            <a:r>
              <a:rPr lang="en-US" altLang="ko-KR" sz="1000" kern="0" dirty="0">
                <a:solidFill>
                  <a:srgbClr val="D9E8F7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		</a:t>
            </a:r>
            <a:r>
              <a:rPr lang="en-US" altLang="ko-KR" sz="1000" kern="0" dirty="0">
                <a:solidFill>
                  <a:srgbClr val="CC6C1D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int</a:t>
            </a:r>
            <a:r>
              <a:rPr lang="en-US" altLang="ko-KR" sz="1000" kern="0" dirty="0">
                <a:solidFill>
                  <a:srgbClr val="D9E8F7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  <a:r>
              <a:rPr lang="en-US" altLang="ko-KR" sz="1000" kern="0" dirty="0">
                <a:solidFill>
                  <a:srgbClr val="F2F2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result</a:t>
            </a:r>
            <a:r>
              <a:rPr lang="en-US" altLang="ko-KR" sz="1000" kern="0" dirty="0">
                <a:solidFill>
                  <a:srgbClr val="D9E8F7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  <a:r>
              <a:rPr lang="en-US" altLang="ko-KR" sz="1000" kern="0" dirty="0">
                <a:solidFill>
                  <a:srgbClr val="E6E6FA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=</a:t>
            </a:r>
            <a:r>
              <a:rPr lang="en-US" altLang="ko-KR" sz="1000" kern="0" dirty="0">
                <a:solidFill>
                  <a:srgbClr val="D9E8F7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  <a:r>
              <a:rPr lang="en-US" altLang="ko-KR" sz="1000" kern="0" dirty="0">
                <a:solidFill>
                  <a:srgbClr val="79ABFF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a</a:t>
            </a:r>
            <a:r>
              <a:rPr lang="en-US" altLang="ko-KR" sz="1000" kern="0" dirty="0">
                <a:solidFill>
                  <a:srgbClr val="D9E8F7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  <a:r>
              <a:rPr lang="en-US" altLang="ko-KR" sz="1000" kern="0" dirty="0">
                <a:solidFill>
                  <a:srgbClr val="E6E6FA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+</a:t>
            </a:r>
            <a:r>
              <a:rPr lang="en-US" altLang="ko-KR" sz="1000" kern="0" dirty="0">
                <a:solidFill>
                  <a:srgbClr val="D9E8F7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  <a:r>
              <a:rPr lang="en-US" altLang="ko-KR" sz="1000" kern="0" dirty="0">
                <a:solidFill>
                  <a:srgbClr val="79ABFF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b</a:t>
            </a:r>
            <a:r>
              <a:rPr lang="en-US" altLang="ko-KR" sz="1000" kern="0" dirty="0">
                <a:solidFill>
                  <a:srgbClr val="E6E6FA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;</a:t>
            </a:r>
            <a:endParaRPr lang="ko-KR" altLang="ko-KR" sz="10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/>
            <a:r>
              <a:rPr lang="en-US" altLang="ko-KR" sz="1000" kern="0" dirty="0">
                <a:solidFill>
                  <a:srgbClr val="D9E8F7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		</a:t>
            </a:r>
            <a:r>
              <a:rPr lang="en-US" altLang="ko-KR" sz="1000" kern="0" dirty="0">
                <a:solidFill>
                  <a:srgbClr val="CC6C1D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return</a:t>
            </a:r>
            <a:r>
              <a:rPr lang="en-US" altLang="ko-KR" sz="1000" kern="0" dirty="0">
                <a:solidFill>
                  <a:srgbClr val="D9E8F7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  <a:r>
              <a:rPr lang="en-US" altLang="ko-KR" sz="1000" kern="0" dirty="0">
                <a:solidFill>
                  <a:srgbClr val="F3EC79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result</a:t>
            </a:r>
            <a:r>
              <a:rPr lang="en-US" altLang="ko-KR" sz="1000" kern="0" dirty="0">
                <a:solidFill>
                  <a:srgbClr val="E6E6FA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;</a:t>
            </a:r>
            <a:endParaRPr lang="ko-KR" altLang="ko-KR" sz="10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/>
            <a:r>
              <a:rPr lang="en-US" altLang="ko-KR" sz="1000" kern="0" dirty="0">
                <a:solidFill>
                  <a:srgbClr val="D9E8F7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	</a:t>
            </a:r>
            <a:r>
              <a:rPr lang="en-US" altLang="ko-KR" sz="1000" kern="0" dirty="0">
                <a:solidFill>
                  <a:srgbClr val="F9FAF4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}</a:t>
            </a:r>
            <a:endParaRPr lang="ko-KR" altLang="ko-KR" sz="10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/>
            <a:r>
              <a:rPr lang="en-US" altLang="ko-KR" sz="1000" kern="0" dirty="0">
                <a:solidFill>
                  <a:srgbClr val="F9FAF4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}</a:t>
            </a:r>
            <a:endParaRPr lang="ko-KR" altLang="ko-KR" sz="10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4700847" y="2875369"/>
            <a:ext cx="5374177" cy="1384995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매개변수 합을 구해주는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addNum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return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(result)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정수이므로 함수를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선언한다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 명은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addNum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이고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a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매개변수가 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result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합을 구해 저장하고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 결과 값을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반환한다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00940" y="2934945"/>
            <a:ext cx="2905300" cy="63601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>
            <a:stCxn id="10" idx="3"/>
            <a:endCxn id="9" idx="1"/>
          </p:cNvCxnSpPr>
          <p:nvPr/>
        </p:nvCxnSpPr>
        <p:spPr>
          <a:xfrm>
            <a:off x="4206240" y="3252953"/>
            <a:ext cx="494607" cy="31491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4700847" y="1230849"/>
            <a:ext cx="5374177" cy="1384995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클래스를 실행시키는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main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num1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num2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원하는 값을 저장하고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두개의 값을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addNum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함수의 매개변수로 사용한다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addNum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함수의 출력 값을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sum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저장하고 출력해본다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244828" y="1723173"/>
            <a:ext cx="3052851" cy="111977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/>
          <p:cNvCxnSpPr>
            <a:stCxn id="18" idx="3"/>
            <a:endCxn id="17" idx="1"/>
          </p:cNvCxnSpPr>
          <p:nvPr/>
        </p:nvCxnSpPr>
        <p:spPr>
          <a:xfrm flipV="1">
            <a:off x="4297679" y="1923347"/>
            <a:ext cx="403168" cy="35971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3142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6" y="99687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함수와 스택 메모리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332505" y="1150463"/>
            <a:ext cx="6749939" cy="1892826"/>
          </a:xfrm>
          <a:prstGeom prst="rect">
            <a:avLst/>
          </a:prstGeom>
          <a:noFill/>
          <a:ln w="28575">
            <a:noFill/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스택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(stack)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함수가 호출될 때 사용하는 메모리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함수의 기능 수행이 끝나면 자동으로 반환되는 메모리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 호출과 스택 메모리 구조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875745" y="3043289"/>
            <a:ext cx="2654254" cy="2812660"/>
            <a:chOff x="875745" y="3363696"/>
            <a:chExt cx="2654254" cy="2812660"/>
          </a:xfrm>
        </p:grpSpPr>
        <p:sp>
          <p:nvSpPr>
            <p:cNvPr id="6" name="순서도: 처리 5"/>
            <p:cNvSpPr/>
            <p:nvPr/>
          </p:nvSpPr>
          <p:spPr>
            <a:xfrm>
              <a:off x="1030778" y="3541222"/>
              <a:ext cx="2344189" cy="2635134"/>
            </a:xfrm>
            <a:prstGeom prst="flowChartProcess">
              <a:avLst/>
            </a:prstGeom>
            <a:noFill/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순서도: 처리 9"/>
            <p:cNvSpPr/>
            <p:nvPr/>
          </p:nvSpPr>
          <p:spPr>
            <a:xfrm>
              <a:off x="875745" y="3363696"/>
              <a:ext cx="2654254" cy="739833"/>
            </a:xfrm>
            <a:prstGeom prst="flowChartProcess">
              <a:avLst/>
            </a:prstGeom>
            <a:solidFill>
              <a:srgbClr val="E7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순서도: 처리 13"/>
          <p:cNvSpPr/>
          <p:nvPr/>
        </p:nvSpPr>
        <p:spPr>
          <a:xfrm>
            <a:off x="1067769" y="5133573"/>
            <a:ext cx="2270206" cy="694944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num1, num2, sum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순서도: 처리 14"/>
          <p:cNvSpPr/>
          <p:nvPr/>
        </p:nvSpPr>
        <p:spPr>
          <a:xfrm>
            <a:off x="1067769" y="4411197"/>
            <a:ext cx="2270206" cy="694944"/>
          </a:xfrm>
          <a:prstGeom prst="flowChartProcess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a, b, result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왼쪽 중괄호 15"/>
          <p:cNvSpPr/>
          <p:nvPr/>
        </p:nvSpPr>
        <p:spPr>
          <a:xfrm rot="10800000">
            <a:off x="3529999" y="4411197"/>
            <a:ext cx="109313" cy="694944"/>
          </a:xfrm>
          <a:prstGeom prst="leftBrac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8" name="직선 화살표 연결선 17"/>
          <p:cNvCxnSpPr/>
          <p:nvPr/>
        </p:nvCxnSpPr>
        <p:spPr>
          <a:xfrm flipV="1">
            <a:off x="875745" y="4411198"/>
            <a:ext cx="0" cy="141731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68002" y="4286873"/>
            <a:ext cx="25271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메모리 생성방향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420112" y="4408291"/>
            <a:ext cx="13011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addNum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 사용 후</a:t>
            </a:r>
          </a:p>
        </p:txBody>
      </p:sp>
      <p:sp>
        <p:nvSpPr>
          <p:cNvPr id="25" name="왼쪽 중괄호 24"/>
          <p:cNvSpPr/>
          <p:nvPr/>
        </p:nvSpPr>
        <p:spPr>
          <a:xfrm rot="10800000">
            <a:off x="3529999" y="5161005"/>
            <a:ext cx="109313" cy="694944"/>
          </a:xfrm>
          <a:prstGeom prst="leftBrac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790051" y="5219435"/>
            <a:ext cx="1527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main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함수가 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사용할 메모리</a:t>
            </a:r>
          </a:p>
        </p:txBody>
      </p:sp>
      <p:grpSp>
        <p:nvGrpSpPr>
          <p:cNvPr id="27" name="그룹 26"/>
          <p:cNvGrpSpPr/>
          <p:nvPr/>
        </p:nvGrpSpPr>
        <p:grpSpPr>
          <a:xfrm>
            <a:off x="6600309" y="3043289"/>
            <a:ext cx="2654254" cy="2812660"/>
            <a:chOff x="875745" y="3363696"/>
            <a:chExt cx="2654254" cy="2812660"/>
          </a:xfrm>
        </p:grpSpPr>
        <p:sp>
          <p:nvSpPr>
            <p:cNvPr id="28" name="순서도: 처리 27"/>
            <p:cNvSpPr/>
            <p:nvPr/>
          </p:nvSpPr>
          <p:spPr>
            <a:xfrm>
              <a:off x="1030778" y="3541222"/>
              <a:ext cx="2344189" cy="2635134"/>
            </a:xfrm>
            <a:prstGeom prst="flowChartProcess">
              <a:avLst/>
            </a:prstGeom>
            <a:noFill/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순서도: 처리 28"/>
            <p:cNvSpPr/>
            <p:nvPr/>
          </p:nvSpPr>
          <p:spPr>
            <a:xfrm>
              <a:off x="875745" y="3363696"/>
              <a:ext cx="2654254" cy="739833"/>
            </a:xfrm>
            <a:prstGeom prst="flowChartProcess">
              <a:avLst/>
            </a:prstGeom>
            <a:solidFill>
              <a:srgbClr val="E7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순서도: 처리 29"/>
          <p:cNvSpPr/>
          <p:nvPr/>
        </p:nvSpPr>
        <p:spPr>
          <a:xfrm>
            <a:off x="6792333" y="5133573"/>
            <a:ext cx="2270206" cy="694944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num1, num2, sum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왼쪽 중괄호 31"/>
          <p:cNvSpPr/>
          <p:nvPr/>
        </p:nvSpPr>
        <p:spPr>
          <a:xfrm rot="10800000">
            <a:off x="9254563" y="4411197"/>
            <a:ext cx="109313" cy="694944"/>
          </a:xfrm>
          <a:prstGeom prst="leftBrac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9518908" y="4389337"/>
            <a:ext cx="220827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addNum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함수가 사용한 메모리 공간은 자동으로 사라짐</a:t>
            </a:r>
          </a:p>
        </p:txBody>
      </p:sp>
      <p:sp>
        <p:nvSpPr>
          <p:cNvPr id="34" name="왼쪽 중괄호 33"/>
          <p:cNvSpPr/>
          <p:nvPr/>
        </p:nvSpPr>
        <p:spPr>
          <a:xfrm rot="10800000">
            <a:off x="9254563" y="5161005"/>
            <a:ext cx="109313" cy="694944"/>
          </a:xfrm>
          <a:prstGeom prst="leftBrac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9518908" y="5246867"/>
            <a:ext cx="1527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main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함수가 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사용할 메모리</a:t>
            </a:r>
          </a:p>
        </p:txBody>
      </p:sp>
      <p:sp>
        <p:nvSpPr>
          <p:cNvPr id="36" name="오른쪽 화살표 35"/>
          <p:cNvSpPr/>
          <p:nvPr/>
        </p:nvSpPr>
        <p:spPr>
          <a:xfrm>
            <a:off x="5618853" y="4882246"/>
            <a:ext cx="877824" cy="409691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3794343" y="4497059"/>
            <a:ext cx="1527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addNum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함수가 사용할 메모리</a:t>
            </a:r>
          </a:p>
        </p:txBody>
      </p:sp>
    </p:spTree>
    <p:extLst>
      <p:ext uri="{BB962C8B-B14F-4D97-AF65-F5344CB8AC3E}">
        <p14:creationId xmlns:p14="http://schemas.microsoft.com/office/powerpoint/2010/main" val="1065193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6" y="99687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클래스 생성하기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332505" y="1150463"/>
            <a:ext cx="6749939" cy="2769989"/>
          </a:xfrm>
          <a:prstGeom prst="rect">
            <a:avLst/>
          </a:prstGeom>
          <a:noFill/>
          <a:ln w="28575">
            <a:noFill/>
          </a:ln>
        </p:spPr>
        <p:txBody>
          <a:bodyPr wrap="square" spcCol="432000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클래스를 사용하기 위해서는 클래스를 생성해야 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클래스는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new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예약어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이용하여 생성한다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클래스를 생성하는 방법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ex)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클래스형 변수이름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 new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생성자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pPr>
              <a:lnSpc>
                <a:spcPct val="150000"/>
              </a:lnSpc>
            </a:pPr>
            <a:endParaRPr lang="en-US" altLang="ko-KR" sz="1400" i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400" i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Student studentA = new Student( ); </a:t>
            </a:r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695774" y="2577020"/>
            <a:ext cx="721546" cy="29094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화살표 연결선 3"/>
          <p:cNvCxnSpPr>
            <a:stCxn id="13" idx="2"/>
          </p:cNvCxnSpPr>
          <p:nvPr/>
        </p:nvCxnSpPr>
        <p:spPr>
          <a:xfrm>
            <a:off x="3125586" y="2877108"/>
            <a:ext cx="1662" cy="68905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모서리가 둥근 직사각형 11"/>
          <p:cNvSpPr/>
          <p:nvPr/>
        </p:nvSpPr>
        <p:spPr>
          <a:xfrm>
            <a:off x="1474680" y="2586164"/>
            <a:ext cx="721546" cy="29094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2813028" y="2586163"/>
            <a:ext cx="625116" cy="29094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1833791" y="2867965"/>
            <a:ext cx="1662" cy="68905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1054054" y="2886735"/>
            <a:ext cx="1662" cy="68905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4058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클래식블루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4B80"/>
      </a:accent1>
      <a:accent2>
        <a:srgbClr val="1282B0"/>
      </a:accent2>
      <a:accent3>
        <a:srgbClr val="C5C2B3"/>
      </a:accent3>
      <a:accent4>
        <a:srgbClr val="BEAD75"/>
      </a:accent4>
      <a:accent5>
        <a:srgbClr val="3371AE"/>
      </a:accent5>
      <a:accent6>
        <a:srgbClr val="5F8BC8"/>
      </a:accent6>
      <a:hlink>
        <a:srgbClr val="323F4F"/>
      </a:hlink>
      <a:folHlink>
        <a:srgbClr val="323F4F"/>
      </a:folHlink>
    </a:clrScheme>
    <a:fontScheme name="나눔스퀘어">
      <a:majorFont>
        <a:latin typeface="Arial"/>
        <a:ea typeface="나눔스퀘어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11238</TotalTime>
  <Words>1076</Words>
  <Application>Microsoft Office PowerPoint</Application>
  <PresentationFormat>와이드스크린</PresentationFormat>
  <Paragraphs>197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나눔스퀘어 ExtraBold</vt:lpstr>
      <vt:lpstr>맑은 고딕</vt:lpstr>
      <vt:lpstr>Arial</vt:lpstr>
      <vt:lpstr>Consolas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박준현</cp:lastModifiedBy>
  <cp:revision>538</cp:revision>
  <dcterms:created xsi:type="dcterms:W3CDTF">2019-12-23T00:32:35Z</dcterms:created>
  <dcterms:modified xsi:type="dcterms:W3CDTF">2022-08-31T12:14:12Z</dcterms:modified>
</cp:coreProperties>
</file>