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426" r:id="rId4"/>
    <p:sldId id="436" r:id="rId5"/>
    <p:sldId id="437" r:id="rId6"/>
    <p:sldId id="427" r:id="rId7"/>
    <p:sldId id="429" r:id="rId8"/>
    <p:sldId id="428" r:id="rId9"/>
    <p:sldId id="431" r:id="rId10"/>
    <p:sldId id="430" r:id="rId11"/>
    <p:sldId id="435" r:id="rId12"/>
    <p:sldId id="432" r:id="rId13"/>
    <p:sldId id="433" r:id="rId14"/>
    <p:sldId id="382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805449" y="2490281"/>
            <a:ext cx="4581126" cy="1969770"/>
            <a:chOff x="3805449" y="1767838"/>
            <a:chExt cx="4581126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2022-08-08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805449" y="2537279"/>
              <a:ext cx="45811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638524" cy="4154984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드래깅으로</a:t>
            </a:r>
            <a:r>
              <a:rPr lang="ko-KR" altLang="en-US" sz="1200" dirty="0"/>
              <a:t> 캔버스에 그림 그리기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드래깅으로</a:t>
            </a:r>
            <a:r>
              <a:rPr lang="ko-KR" altLang="en-US" sz="1200" dirty="0"/>
              <a:t> 캔버스에 그림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beige"</a:t>
            </a:r>
          </a:p>
          <a:p>
            <a:r>
              <a:rPr lang="en-US" altLang="ko-KR" sz="1200" dirty="0"/>
              <a:t>                    width="400" height="300"&gt;&lt;/canvas&gt;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canvas, context;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           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context.lineWidth</a:t>
            </a:r>
            <a:r>
              <a:rPr lang="en-US" altLang="ko-KR" sz="1200" dirty="0"/>
              <a:t> = 2;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"blue";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canvas.addEventListener</a:t>
            </a:r>
            <a:r>
              <a:rPr lang="en-US" altLang="ko-KR" sz="1200" dirty="0"/>
              <a:t>("mousemove", function(e) {move(e)}, false);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canvas.addEventListener</a:t>
            </a:r>
            <a:r>
              <a:rPr lang="en-US" altLang="ko-KR" sz="1200" dirty="0"/>
              <a:t>("mousedown", function(e) {down(e)}, false);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canvas.addEventListener</a:t>
            </a:r>
            <a:r>
              <a:rPr lang="en-US" altLang="ko-KR" sz="1200" dirty="0"/>
              <a:t>("mouseup", function(e) {up(e)}, false);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canvas.addEventListener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function(e) {out(e)}, false);</a:t>
            </a:r>
          </a:p>
          <a:p>
            <a:r>
              <a:rPr lang="en-US" altLang="ko-KR" sz="1200" dirty="0"/>
              <a:t>        } 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 err="1"/>
              <a:t>다음페이지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6937" y="3470945"/>
            <a:ext cx="4810532" cy="11681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55461" y="2177296"/>
            <a:ext cx="4951614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글자의 굵기를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글자의 색을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mousemove, mousedown, mouseup, mosueout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기능에 이벤트 리스너를 등록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727469" y="2869794"/>
            <a:ext cx="827992" cy="118523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0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2973417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    var startX = 0, startY = 0;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drawing=false;</a:t>
            </a:r>
          </a:p>
          <a:p>
            <a:r>
              <a:rPr lang="en-US" altLang="ko-KR" sz="1200" dirty="0"/>
              <a:t>        function draw(curX, curY)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context.moveTo(startX, startY);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context.lineTo</a:t>
            </a:r>
            <a:r>
              <a:rPr lang="en-US" altLang="ko-KR" sz="1200" dirty="0"/>
              <a:t>(curX, curY);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context.stroke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down(e) {</a:t>
            </a:r>
          </a:p>
          <a:p>
            <a:r>
              <a:rPr lang="en-US" altLang="ko-KR" sz="1200" dirty="0"/>
              <a:t>            startX = </a:t>
            </a:r>
            <a:r>
              <a:rPr lang="en-US" altLang="ko-KR" sz="1200" dirty="0" err="1"/>
              <a:t>e.offsetX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startY = </a:t>
            </a:r>
            <a:r>
              <a:rPr lang="en-US" altLang="ko-KR" sz="1200" dirty="0" err="1"/>
              <a:t>e.offsetY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drawing = true;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up(e) {</a:t>
            </a:r>
          </a:p>
          <a:p>
            <a:r>
              <a:rPr lang="en-US" altLang="ko-KR" sz="1200" dirty="0"/>
              <a:t>            drawing = false;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move(e) {</a:t>
            </a:r>
          </a:p>
          <a:p>
            <a:r>
              <a:rPr lang="en-US" altLang="ko-KR" sz="1200" dirty="0"/>
              <a:t>            //</a:t>
            </a:r>
            <a:r>
              <a:rPr lang="ko-KR" altLang="en-US" sz="1200" dirty="0"/>
              <a:t>마우스가 눌리지 않았으면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if(!drawing) {return;}</a:t>
            </a:r>
          </a:p>
          <a:p>
            <a:r>
              <a:rPr lang="en-US" altLang="ko-KR" sz="1200" dirty="0"/>
              <a:t>            var curX = </a:t>
            </a:r>
            <a:r>
              <a:rPr lang="en-US" altLang="ko-KR" sz="1200" dirty="0" err="1"/>
              <a:t>e.offsetX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var curY = </a:t>
            </a:r>
            <a:r>
              <a:rPr lang="en-US" altLang="ko-KR" sz="1200" dirty="0" err="1"/>
              <a:t>e.offsetY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draw(curX, curY);</a:t>
            </a:r>
          </a:p>
          <a:p>
            <a:r>
              <a:rPr lang="en-US" altLang="ko-KR" sz="1200" dirty="0"/>
              <a:t>            startX = curX;</a:t>
            </a:r>
          </a:p>
          <a:p>
            <a:r>
              <a:rPr lang="en-US" altLang="ko-KR" sz="1200" dirty="0"/>
              <a:t>            startY = curY;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out(e) {</a:t>
            </a:r>
          </a:p>
          <a:p>
            <a:r>
              <a:rPr lang="en-US" altLang="ko-KR" sz="1200" dirty="0"/>
              <a:t>            drawing = false;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68471" y="1291904"/>
            <a:ext cx="2477401" cy="47481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641888" y="1286191"/>
            <a:ext cx="5942202" cy="475970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draw(curX, curY)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지정하고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(startX, startY)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(curX, curY)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직선을 그림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down(e)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마우스를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누른 위치의 좌표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drawing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 그리기를 시작함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up(e)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마우스를 누른 것을 때면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 그리기를 멈춤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move(e)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마우스가 눌리지 않았으면 빠져나옴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눌린 상태로 움직이면 커서의 좌표를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선을 그림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시작점을 바꿈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out(e)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마우스가 벗어나면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 그리기를 멈춤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145872" y="3665989"/>
            <a:ext cx="496016" cy="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06" y="2724407"/>
            <a:ext cx="2112195" cy="18831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9972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4797276" cy="3970318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이미지 그리기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드래깅으로</a:t>
            </a:r>
            <a:r>
              <a:rPr lang="ko-KR" altLang="en-US" sz="1200" dirty="0"/>
              <a:t> 캔버스에 그림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beige"</a:t>
            </a:r>
          </a:p>
          <a:p>
            <a:r>
              <a:rPr lang="en-US" altLang="ko-KR" sz="1200" dirty="0"/>
              <a:t>                    width="300" height="250"&gt;&lt;/canvas&gt;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var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img = new Image();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img.onload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context.drawImage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10, 10, 100, 200);</a:t>
            </a:r>
          </a:p>
          <a:p>
            <a:r>
              <a:rPr lang="en-US" altLang="ko-KR" sz="1200" dirty="0"/>
              <a:t>            // </a:t>
            </a:r>
            <a:r>
              <a:rPr lang="en-US" altLang="ko-KR" sz="1200" dirty="0" err="1"/>
              <a:t>context.drawImage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0, 0, </a:t>
            </a:r>
            <a:r>
              <a:rPr lang="en-US" altLang="ko-KR" sz="1200" dirty="0" err="1"/>
              <a:t>canvas.width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canvas.height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img.src</a:t>
            </a:r>
            <a:r>
              <a:rPr lang="en-US" altLang="ko-KR" sz="1200" dirty="0"/>
              <a:t> = "../media/puppy.png"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9119" y="3155589"/>
            <a:ext cx="4420666" cy="11088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40173" y="1134284"/>
            <a:ext cx="5367416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로드 되면 무명 함수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drawImage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이미지의 초기 위치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주석처리 된 부분은 이미지를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꽉 채우는 방법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129785" y="1826782"/>
            <a:ext cx="810388" cy="1883227"/>
          </a:xfrm>
          <a:prstGeom prst="bentConnector3">
            <a:avLst>
              <a:gd name="adj1" fmla="val 1922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75" y="2731745"/>
            <a:ext cx="3109801" cy="266676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13" y="2731745"/>
            <a:ext cx="3109801" cy="266676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377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drag &amp; drop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6462576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#</a:t>
            </a:r>
            <a:r>
              <a:rPr lang="en-US" altLang="ko-KR" sz="1200" dirty="0" err="1"/>
              <a:t>shopping_cart</a:t>
            </a:r>
            <a:r>
              <a:rPr lang="en-US" altLang="ko-KR" sz="1200" dirty="0"/>
              <a:t> {width: 610px; height: 100px; padding: 10px; border: 1px dotted red;}</a:t>
            </a:r>
          </a:p>
          <a:p>
            <a:r>
              <a:rPr lang="en-US" altLang="ko-KR" sz="1200" dirty="0"/>
              <a:t>        img {width: 100px; height: 100px;}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allowDrop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ev.preventDefault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drag(</a:t>
            </a:r>
            <a:r>
              <a:rPr lang="en-US" altLang="ko-KR" sz="1200" dirty="0" err="1"/>
              <a:t>ev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ev.dataTransfer.setData</a:t>
            </a:r>
            <a:r>
              <a:rPr lang="en-US" altLang="ko-KR" sz="1200" dirty="0"/>
              <a:t>(＂text＂, ev.target.id);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drop(</a:t>
            </a:r>
            <a:r>
              <a:rPr lang="en-US" altLang="ko-KR" sz="1200" dirty="0" err="1"/>
              <a:t>ev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ev.preventDefault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data = </a:t>
            </a:r>
            <a:r>
              <a:rPr lang="en-US" altLang="ko-KR" sz="1200" dirty="0" err="1"/>
              <a:t>ev.dataTransfer.getData</a:t>
            </a:r>
            <a:r>
              <a:rPr lang="en-US" altLang="ko-KR" sz="1200" dirty="0"/>
              <a:t>(＂text＂);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ev.target.appendChild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(data));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원하는 상품을 카트에 담으세요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shopping_cart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ondrop</a:t>
            </a:r>
            <a:r>
              <a:rPr lang="en-US" altLang="ko-KR" sz="1200" dirty="0"/>
              <a:t>="drop(event)" ondragover="</a:t>
            </a:r>
            <a:r>
              <a:rPr lang="en-US" altLang="ko-KR" sz="1200" dirty="0" err="1"/>
              <a:t>allowDrop</a:t>
            </a:r>
            <a:r>
              <a:rPr lang="en-US" altLang="ko-KR" sz="1200" dirty="0"/>
              <a:t>(event)"&gt;&lt;/div&gt;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&lt;img id="img1"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="../media/apple.png" draggable="true" </a:t>
            </a:r>
            <a:r>
              <a:rPr lang="en-US" altLang="ko-KR" sz="1200" dirty="0" err="1"/>
              <a:t>ondragstart</a:t>
            </a:r>
            <a:r>
              <a:rPr lang="en-US" altLang="ko-KR" sz="1200" dirty="0"/>
              <a:t>="drag(event)"&gt;</a:t>
            </a:r>
          </a:p>
          <a:p>
            <a:r>
              <a:rPr lang="en-US" altLang="ko-KR" sz="1200" dirty="0"/>
              <a:t>    &lt;img id="img2"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="../media/banana.png" draggable="true" </a:t>
            </a:r>
            <a:r>
              <a:rPr lang="en-US" altLang="ko-KR" sz="1200" dirty="0" err="1"/>
              <a:t>ondragstart</a:t>
            </a:r>
            <a:r>
              <a:rPr lang="en-US" altLang="ko-KR" sz="1200" dirty="0"/>
              <a:t>="drag(event)"&gt;</a:t>
            </a:r>
          </a:p>
          <a:p>
            <a:r>
              <a:rPr lang="en-US" altLang="ko-KR" sz="1200" dirty="0"/>
              <a:t>    &lt;img id="img3"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="../media/jajang.png" draggable="true" </a:t>
            </a:r>
            <a:r>
              <a:rPr lang="en-US" altLang="ko-KR" sz="1200" dirty="0" err="1"/>
              <a:t>ondragstart</a:t>
            </a:r>
            <a:r>
              <a:rPr lang="en-US" altLang="ko-KR" sz="1200" dirty="0"/>
              <a:t>="drag(event)"&gt;</a:t>
            </a:r>
          </a:p>
          <a:p>
            <a:r>
              <a:rPr lang="en-US" altLang="ko-KR" sz="1200" dirty="0"/>
              <a:t>    &lt;img id="img4"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="../media/jjambbong.png" draggable="true" </a:t>
            </a:r>
            <a:r>
              <a:rPr lang="en-US" altLang="ko-KR" sz="1200" dirty="0" err="1"/>
              <a:t>ondragstart</a:t>
            </a:r>
            <a:r>
              <a:rPr lang="en-US" altLang="ko-KR" sz="1200" dirty="0"/>
              <a:t>="drag(event)"&gt;</a:t>
            </a:r>
          </a:p>
          <a:p>
            <a:r>
              <a:rPr lang="en-US" altLang="ko-KR" sz="1200" dirty="0"/>
              <a:t>    &lt;img id="img5"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="../media/tangsuyuk.png" draggable="true" </a:t>
            </a:r>
            <a:r>
              <a:rPr lang="en-US" altLang="ko-KR" sz="1200" dirty="0" err="1"/>
              <a:t>ondragstart</a:t>
            </a:r>
            <a:r>
              <a:rPr lang="en-US" altLang="ko-KR" sz="1200" dirty="0"/>
              <a:t>="drag(event)"&gt;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3270" y="2036911"/>
            <a:ext cx="4071930" cy="5720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912871" y="954530"/>
            <a:ext cx="5196853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preventDefault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다른 요소의 위에 위치할 수 없는 기본동작을 제한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775200" y="1303055"/>
            <a:ext cx="2137671" cy="1019889"/>
          </a:xfrm>
          <a:prstGeom prst="bentConnector3">
            <a:avLst>
              <a:gd name="adj1" fmla="val 2841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88" y="4935345"/>
            <a:ext cx="3604012" cy="13692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01669" y="4770334"/>
            <a:ext cx="6112398" cy="3689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912868" y="3454165"/>
            <a:ext cx="5196853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ondragover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="allowDrop(event)"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명령을 받아들임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draggable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="true"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가능하도록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drag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시작되면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drag(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 </a:t>
            </a:r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714067" y="4146663"/>
            <a:ext cx="198801" cy="808138"/>
          </a:xfrm>
          <a:prstGeom prst="bentConnector3">
            <a:avLst>
              <a:gd name="adj1" fmla="val -63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DFD4F-C033-6428-8833-670B52ADB93A}"/>
              </a:ext>
            </a:extLst>
          </p:cNvPr>
          <p:cNvSpPr/>
          <p:nvPr/>
        </p:nvSpPr>
        <p:spPr>
          <a:xfrm>
            <a:off x="703270" y="2609351"/>
            <a:ext cx="4071930" cy="5029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FC58F-A813-CC48-4B82-4D63E3230BAA}"/>
              </a:ext>
            </a:extLst>
          </p:cNvPr>
          <p:cNvSpPr txBox="1"/>
          <p:nvPr/>
        </p:nvSpPr>
        <p:spPr>
          <a:xfrm>
            <a:off x="6912870" y="1791049"/>
            <a:ext cx="5196853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 핸들러에서 전달할 데이터를 지정</a:t>
            </a: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임의의 변수에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drag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되는 요소의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세팅</a:t>
            </a:r>
          </a:p>
        </p:txBody>
      </p:sp>
      <p:cxnSp>
        <p:nvCxnSpPr>
          <p:cNvPr id="9" name="꺾인 연결선 39">
            <a:extLst>
              <a:ext uri="{FF2B5EF4-FFF2-40B4-BE49-F238E27FC236}">
                <a16:creationId xmlns:a16="http://schemas.microsoft.com/office/drawing/2014/main" id="{9B60232E-BF50-633F-2693-77A5689683B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75200" y="2139574"/>
            <a:ext cx="2137670" cy="721260"/>
          </a:xfrm>
          <a:prstGeom prst="bentConnector3">
            <a:avLst>
              <a:gd name="adj1" fmla="val 4254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84458F-3661-EB35-D2F4-919A0DFC2589}"/>
              </a:ext>
            </a:extLst>
          </p:cNvPr>
          <p:cNvSpPr/>
          <p:nvPr/>
        </p:nvSpPr>
        <p:spPr>
          <a:xfrm>
            <a:off x="703270" y="3113187"/>
            <a:ext cx="4071930" cy="9370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32985-2399-0E1B-EDAF-5CE8CF101A29}"/>
              </a:ext>
            </a:extLst>
          </p:cNvPr>
          <p:cNvSpPr txBox="1"/>
          <p:nvPr/>
        </p:nvSpPr>
        <p:spPr>
          <a:xfrm>
            <a:off x="6912869" y="2622607"/>
            <a:ext cx="5196853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객체에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키에 대한 값을 입력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자식 객체로 만듦</a:t>
            </a:r>
          </a:p>
        </p:txBody>
      </p:sp>
      <p:cxnSp>
        <p:nvCxnSpPr>
          <p:cNvPr id="25" name="꺾인 연결선 39">
            <a:extLst>
              <a:ext uri="{FF2B5EF4-FFF2-40B4-BE49-F238E27FC236}">
                <a16:creationId xmlns:a16="http://schemas.microsoft.com/office/drawing/2014/main" id="{72C5915C-4132-F24E-370B-8CB5B251BB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775200" y="2971132"/>
            <a:ext cx="2137669" cy="610604"/>
          </a:xfrm>
          <a:prstGeom prst="bentConnector3">
            <a:avLst>
              <a:gd name="adj1" fmla="val 5824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3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89511"/>
            <a:ext cx="855982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사용되어 중괄호를 잘못 닫았다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context.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(60, 60, 50, 50);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잘못 작성하였다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context.fill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tyle = "green";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fillStyle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fillstyle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잘못 작성하였다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sessionStorage2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902037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&lt;h2&gt;</a:t>
            </a:r>
            <a:r>
              <a:rPr lang="en-US" altLang="ko-KR" sz="1200" dirty="0" err="1"/>
              <a:t>sessionStorage</a:t>
            </a:r>
            <a:r>
              <a:rPr lang="ko-KR" altLang="en-US" sz="1200" dirty="0"/>
              <a:t>로 데이터 저장하기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웹 브라우저 탭이나 창을 닫으면 </a:t>
            </a:r>
            <a:r>
              <a:rPr lang="en-US" altLang="ko-KR" sz="1200" dirty="0"/>
              <a:t>counter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리셋됩니다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하지만 </a:t>
            </a:r>
            <a:r>
              <a:rPr lang="en-US" altLang="ko-KR" sz="1200" dirty="0"/>
              <a:t>F5</a:t>
            </a:r>
            <a:r>
              <a:rPr lang="ko-KR" altLang="en-US" sz="1200" dirty="0"/>
              <a:t>키를 누르면 </a:t>
            </a:r>
            <a:r>
              <a:rPr lang="ko-KR" altLang="en-US" sz="1200" dirty="0" err="1"/>
              <a:t>리셋되지</a:t>
            </a:r>
            <a:r>
              <a:rPr lang="ko-KR" altLang="en-US" sz="1200" dirty="0"/>
              <a:t> 않습니다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&lt;div id="counter"&gt;&lt;/div&gt;</a:t>
            </a:r>
          </a:p>
          <a:p>
            <a:r>
              <a:rPr lang="en-US" altLang="ko-KR" sz="1200" dirty="0"/>
              <a:t>    &lt;p&gt;&lt;button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="clickGrowth()"&gt;</a:t>
            </a:r>
            <a:r>
              <a:rPr lang="ko-KR" altLang="en-US" sz="1200" dirty="0"/>
              <a:t>카운트 증가</a:t>
            </a:r>
            <a:r>
              <a:rPr lang="en-US" altLang="ko-KR" sz="1200" dirty="0"/>
              <a:t>&lt;/button&gt;&lt;/p&gt;</a:t>
            </a:r>
          </a:p>
          <a:p>
            <a:r>
              <a:rPr lang="en-US" altLang="ko-KR" sz="1200" dirty="0"/>
              <a:t>    &lt;p&gt;&lt;button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="reset()"&gt;</a:t>
            </a:r>
            <a:r>
              <a:rPr lang="ko-KR" altLang="en-US" sz="1200" dirty="0"/>
              <a:t>리셋</a:t>
            </a:r>
            <a:r>
              <a:rPr lang="en-US" altLang="ko-KR" sz="1200" dirty="0"/>
              <a:t>&lt;/button&gt;&lt;/p&gt;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clickGrowth()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sessionStorage</a:t>
            </a:r>
            <a:r>
              <a:rPr lang="en-US" altLang="ko-KR" sz="1200" dirty="0"/>
              <a:t>) != undefined) {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sessionStorage.clickcount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sessionStorage.clickcount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                } else {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sessionStorage.clickcount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                }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"Counter</a:t>
            </a:r>
            <a:r>
              <a:rPr lang="ko-KR" altLang="en-US" sz="1200" dirty="0"/>
              <a:t>의 현재 수는 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sessionStorage.clickcount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.";</a:t>
            </a:r>
          </a:p>
          <a:p>
            <a:r>
              <a:rPr lang="en-US" altLang="ko-KR" sz="1200" dirty="0"/>
              <a:t>            } 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                    "</a:t>
            </a:r>
            <a:r>
              <a:rPr lang="ko-KR" altLang="en-US" sz="1200" dirty="0"/>
              <a:t>사용자의 웹 브라우저가 </a:t>
            </a:r>
            <a:r>
              <a:rPr lang="en-US" altLang="ko-KR" sz="1200" dirty="0"/>
              <a:t>web Storage API</a:t>
            </a:r>
            <a:r>
              <a:rPr lang="ko-KR" altLang="en-US" sz="1200" dirty="0"/>
              <a:t>를 지원하지 않습니다</a:t>
            </a:r>
            <a:r>
              <a:rPr lang="en-US" altLang="ko-KR" sz="1200" dirty="0"/>
              <a:t>.";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reset()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sessionStorage.clear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"Counter</a:t>
            </a:r>
            <a:r>
              <a:rPr lang="ko-KR" altLang="en-US" sz="1200" dirty="0"/>
              <a:t>의 현재 수는 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sessionStorage.clickcount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.";</a:t>
            </a:r>
          </a:p>
          <a:p>
            <a:r>
              <a:rPr lang="en-US" altLang="ko-KR" sz="1200" dirty="0"/>
              <a:t>        }        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057" y="2390819"/>
            <a:ext cx="5361943" cy="25801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88112" y="988096"/>
            <a:ext cx="5440403" cy="23544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카운트 증가 버튼을 누를 시 호출되는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clickGrowth(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정의 되었을 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있는지 확인하여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없다면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정의 되지 않았다면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않는다고 출력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096000" y="2165342"/>
            <a:ext cx="492112" cy="151557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64" y="3606147"/>
            <a:ext cx="2446646" cy="226628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77" y="3597003"/>
            <a:ext cx="2446646" cy="226628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180907" y="5882785"/>
            <a:ext cx="1400697" cy="3031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 anchor="b">
            <a:no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카운트 증가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0259847" y="5872431"/>
            <a:ext cx="849906" cy="3031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 anchor="b">
            <a:no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리셋 버튼</a:t>
            </a:r>
          </a:p>
        </p:txBody>
      </p: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localStorage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852161" cy="5262979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("countbtn");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countbtn.onclick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(localStorage != "undefined")) {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 = Number(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) + 1;</a:t>
            </a:r>
          </a:p>
          <a:p>
            <a:r>
              <a:rPr lang="en-US" altLang="ko-KR" sz="1200" dirty="0"/>
              <a:t>                }</a:t>
            </a:r>
          </a:p>
          <a:p>
            <a:r>
              <a:rPr lang="en-US" altLang="ko-KR" sz="1200" dirty="0"/>
              <a:t>                else {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                }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"counter</a:t>
            </a:r>
            <a:r>
              <a:rPr lang="ko-KR" altLang="en-US" sz="1200" dirty="0"/>
              <a:t>의 현재 수는 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.";</a:t>
            </a:r>
          </a:p>
          <a:p>
            <a:r>
              <a:rPr lang="en-US" altLang="ko-KR" sz="1200" dirty="0"/>
              <a:t>            } 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                    "</a:t>
            </a:r>
            <a:r>
              <a:rPr lang="ko-KR" altLang="en-US" sz="1200" dirty="0"/>
              <a:t>사용자의 웹 브라우저가 </a:t>
            </a:r>
            <a:r>
              <a:rPr lang="en-US" altLang="ko-KR" sz="1200" dirty="0"/>
              <a:t>web Storage API</a:t>
            </a:r>
            <a:r>
              <a:rPr lang="ko-KR" altLang="en-US" sz="1200" dirty="0"/>
              <a:t>를 지원하지 않습니다</a:t>
            </a:r>
            <a:r>
              <a:rPr lang="en-US" altLang="ko-KR" sz="1200" dirty="0"/>
              <a:t>."</a:t>
            </a:r>
            <a:endParaRPr lang="ko-KR" altLang="en-US" sz="1200" dirty="0"/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clearbtn.onclick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localStorage.clear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"counter</a:t>
            </a:r>
            <a:r>
              <a:rPr lang="ko-KR" altLang="en-US" sz="1200" dirty="0"/>
              <a:t>의 현재 수는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localStorage.clickcount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8659" y="1300132"/>
            <a:ext cx="5609384" cy="43782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87920" y="884635"/>
            <a:ext cx="5367416" cy="33239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두 함수는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로드되면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countbtn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클릭 되면 실행되는  무명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정의되어 있을 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있는지 확인하여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없다면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정의 되지 않았다면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않는다고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clearbtn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클릭 되면 실행되는 무명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초기화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clickcount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(undefined)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출력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168043" y="2546629"/>
            <a:ext cx="419877" cy="94264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22" y="4342344"/>
            <a:ext cx="2781827" cy="149026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28" y="4342344"/>
            <a:ext cx="2781827" cy="149026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19486" y="5842285"/>
            <a:ext cx="1400697" cy="3031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 anchor="b">
            <a:no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카운트 증가 버튼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0237588" y="5843813"/>
            <a:ext cx="849906" cy="3031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 anchor="b">
            <a:no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리셋 버튼</a:t>
            </a:r>
          </a:p>
        </p:txBody>
      </p:sp>
    </p:spTree>
    <p:extLst>
      <p:ext uri="{BB962C8B-B14F-4D97-AF65-F5344CB8AC3E}">
        <p14:creationId xmlns:p14="http://schemas.microsoft.com/office/powerpoint/2010/main" val="24982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 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캔버스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085972"/>
            <a:ext cx="10833240" cy="40672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캔버스란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캔버스 요소는 웹 페이지에 그래픽을 그려주는 쉽고 강력한 방법이다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요소는 그래픽을 위한 컨테이너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(container)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역할만을 수행한다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실제 그래픽을 그리기 위해선 자바스크립트 등 스크립트 언어를 이용해야 한다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캔버스 요소 속성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canvas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요소는 테두리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(border)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콘텐츠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(content)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없는 웹 페이지 내의 단순 사각형 공간이다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반드시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style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이용하여 캔버스의 크기를 설정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getContext( )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&lt;canvas&gt;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요소를 랜더링 컨텍스트와 그리기 함수들을 사용할 수 있도록 한다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getContext( )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 존재여부를 활용하여 지원하지 않는 브라우저에 대한 처리를 할 수 있다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 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캔버스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8" y="934970"/>
            <a:ext cx="10069842" cy="517064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600" b="1" dirty="0">
                <a:effectLst/>
                <a:latin typeface="Consolas" panose="020B0609020204030204" pitchFamily="49" charset="0"/>
              </a:rPr>
              <a:t>사각형 그리기 메소드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Rect(x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y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가로 너비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세로 높이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40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fillStyle()  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사각형 영역을 채울 색상을 설정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색상 값만 사용할 수도 있고 투명도까지 명시할 수도 있음 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strokeStyle()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사각형 테두리 선 색상을 설정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fillRect()    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사각형을 그리기 시작할 시작점의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x, y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좌표와 사각형의 너비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높이 등을 설정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strokeRect()  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사각형 영역에 테두리를 그릴 때 사용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clearRect()  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지정된 사각형 영역을 투명하게 만듦</a:t>
            </a:r>
          </a:p>
          <a:p>
            <a:br>
              <a:rPr lang="ko-KR" altLang="en-US" sz="1400" dirty="0">
                <a:effectLst/>
                <a:latin typeface="Consolas" panose="020B0609020204030204" pitchFamily="49" charset="0"/>
              </a:rPr>
            </a:br>
            <a:r>
              <a:rPr lang="ko-KR" altLang="en-US" sz="1600" b="1" dirty="0">
                <a:effectLst/>
                <a:latin typeface="Consolas" panose="020B0609020204030204" pitchFamily="49" charset="0"/>
              </a:rPr>
              <a:t>선 그리기 메소드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moveTo()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선이 시작될 좌표를 설정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lineTo()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선이 끝나는 좌표를 설정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다음 시작 위치는 이전 끝난 위치로 자동 설정됨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stroke()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선 그리기 시작</a:t>
            </a:r>
          </a:p>
          <a:p>
            <a:br>
              <a:rPr lang="ko-KR" altLang="en-US" sz="1400" dirty="0">
                <a:effectLst/>
                <a:latin typeface="Consolas" panose="020B0609020204030204" pitchFamily="49" charset="0"/>
              </a:rPr>
            </a:br>
            <a:r>
              <a:rPr lang="ko-KR" altLang="en-US" sz="1600" b="1" dirty="0">
                <a:effectLst/>
                <a:latin typeface="Consolas" panose="020B0609020204030204" pitchFamily="49" charset="0"/>
              </a:rPr>
              <a:t>원 그리기 메소드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arc(150, 100, 50, 0, 2 * Math.PI)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중심점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중심점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반지름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시작각도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종료각도</a:t>
            </a: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effectLst/>
                <a:latin typeface="Consolas" panose="020B0609020204030204" pitchFamily="49" charset="0"/>
              </a:rPr>
              <a:t>텍스트 그리기 메소드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font()      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텍스트의 크기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폰트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(font)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와 색상 등을 설정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fillText()  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텍스트의 내용과 텍스트를 그리기 시작할 시작 위치의 좌표를 설정</a:t>
            </a: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strokeText()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테두리만 있는 텍스트를 그릴 때 사용</a:t>
            </a:r>
          </a:p>
          <a:p>
            <a:br>
              <a:rPr lang="ko-KR" altLang="en-US" sz="1400" dirty="0">
                <a:effectLst/>
                <a:latin typeface="Consolas" panose="020B0609020204030204" pitchFamily="49" charset="0"/>
              </a:rPr>
            </a:br>
            <a:r>
              <a:rPr lang="ko-KR" altLang="en-US" sz="1600" b="1" dirty="0">
                <a:effectLst/>
                <a:latin typeface="Consolas" panose="020B0609020204030204" pitchFamily="49" charset="0"/>
              </a:rPr>
              <a:t>이미지 그리기 메소드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drawImage() 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이미지 그리기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이미지 주소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x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y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가로너비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세로높이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4468092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캔버스 그리기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캔버스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        width: "250"; height: "150"&gt;&lt;/canvas&gt;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var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"blue";</a:t>
            </a:r>
          </a:p>
          <a:p>
            <a:r>
              <a:rPr lang="en-US" altLang="ko-KR" sz="1200" dirty="0"/>
              <a:t>        context.rect(30, 30, 50, 50);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</a:t>
            </a:r>
            <a:r>
              <a:rPr lang="en-US" altLang="ko-KR" sz="1200" dirty="0"/>
              <a:t>();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context.fillStyle = "violet";</a:t>
            </a:r>
          </a:p>
          <a:p>
            <a:r>
              <a:rPr lang="en-US" altLang="ko-KR" sz="1200" dirty="0"/>
              <a:t>        context.rect(60, 60, 50, 50);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context.fill</a:t>
            </a:r>
            <a:r>
              <a:rPr lang="en-US" altLang="ko-KR" sz="1200" dirty="0"/>
              <a:t>();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context.font</a:t>
            </a:r>
            <a:r>
              <a:rPr lang="en-US" altLang="ko-KR" sz="1200" dirty="0"/>
              <a:t> = "20px Gothic";</a:t>
            </a:r>
          </a:p>
          <a:p>
            <a:r>
              <a:rPr lang="en-US" altLang="ko-KR" sz="1200" dirty="0"/>
              <a:t>        context.fillStyle = "green";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context.fillText</a:t>
            </a:r>
            <a:r>
              <a:rPr lang="en-US" altLang="ko-KR" sz="1200" dirty="0"/>
              <a:t>("Text in canvas", 100, 50);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88583" y="2197917"/>
            <a:ext cx="4093145" cy="984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4681728" y="1565494"/>
            <a:ext cx="515820" cy="112457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89" y="2618500"/>
            <a:ext cx="4779914" cy="3151756"/>
          </a:xfrm>
          <a:prstGeom prst="rect">
            <a:avLst/>
          </a:prstGeom>
          <a:ln w="28575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97548" y="1034579"/>
            <a:ext cx="6548628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바탕이 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영역을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getContext("2d")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 컨텍스트와 그리기 함수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9167" y="3298764"/>
            <a:ext cx="2072321" cy="77907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61488" y="3688303"/>
            <a:ext cx="3977640" cy="424268"/>
          </a:xfrm>
          <a:prstGeom prst="bentConnector3">
            <a:avLst>
              <a:gd name="adj1" fmla="val 6609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9167" y="4194378"/>
            <a:ext cx="2008313" cy="779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9167" y="5126950"/>
            <a:ext cx="2886137" cy="5789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2731363" y="4702472"/>
            <a:ext cx="4501541" cy="59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6" idx="3"/>
          </p:cNvCxnSpPr>
          <p:nvPr/>
        </p:nvCxnSpPr>
        <p:spPr>
          <a:xfrm>
            <a:off x="3575304" y="5416403"/>
            <a:ext cx="5340096" cy="697650"/>
          </a:xfrm>
          <a:prstGeom prst="bentConnector3">
            <a:avLst>
              <a:gd name="adj1" fmla="val 34247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906256" y="4194378"/>
            <a:ext cx="0" cy="191967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261957" cy="4339650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&lt;meta charset="UTF-8"&gt;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사각형 그리기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사각형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                        width: "250"; height: "150"&gt;&lt;/canvas&gt;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var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context.rect(10+i*30, 10+i*10, 50,50);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"magenta";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4107" y="3447786"/>
            <a:ext cx="2778901" cy="11607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21680" y="1159127"/>
            <a:ext cx="6111240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경로를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좌표를 좌측 하단 으로 조금씩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선 색을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magenta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  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493008" y="1851625"/>
            <a:ext cx="2328672" cy="217655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68" y="2952336"/>
            <a:ext cx="3315508" cy="228728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5968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261957" cy="4339650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선으로 삼각형 그리기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선으로 삼각형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;"</a:t>
            </a:r>
          </a:p>
          <a:p>
            <a:r>
              <a:rPr lang="en-US" altLang="ko-KR" sz="1200" dirty="0"/>
              <a:t>                            width="200" height="150"&gt;&lt;/canvas&gt;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var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context.moveTo(120, 20);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context.lineTo</a:t>
            </a:r>
            <a:r>
              <a:rPr lang="en-US" altLang="ko-KR" sz="1200" dirty="0"/>
              <a:t>(20, 50);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context.lineTo</a:t>
            </a:r>
            <a:r>
              <a:rPr lang="en-US" altLang="ko-KR" sz="1200" dirty="0"/>
              <a:t>(150, 120);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context.lineTo</a:t>
            </a:r>
            <a:r>
              <a:rPr lang="en-US" altLang="ko-KR" sz="1200" dirty="0"/>
              <a:t>(120, 20);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"magenta";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5819" y="3318580"/>
            <a:ext cx="2330845" cy="1289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6000" y="1143706"/>
            <a:ext cx="5367416" cy="13433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moveTo(120, 20)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120, 20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 시작점으로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lineTo(20, 50)  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120, 20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20, 50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직선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lineTo(150, 120)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20, 50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150, 120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직선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lineTo(120, 20)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150, 120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120, 20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직선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026664" y="1815397"/>
            <a:ext cx="3069336" cy="2148181"/>
          </a:xfrm>
          <a:prstGeom prst="bentConnector3">
            <a:avLst>
              <a:gd name="adj1" fmla="val 6966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33" y="2802160"/>
            <a:ext cx="2732046" cy="253185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6754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77" y="2760704"/>
            <a:ext cx="4474725" cy="3453414"/>
          </a:xfrm>
          <a:prstGeom prst="rect">
            <a:avLst/>
          </a:prstGeom>
          <a:ln w="28575"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canvas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그리기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5254476" cy="507831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텍스트 그리기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style="background-color: beige"</a:t>
            </a:r>
          </a:p>
          <a:p>
            <a:r>
              <a:rPr lang="en-US" altLang="ko-KR" sz="1200" dirty="0"/>
              <a:t>                        width="500" height="400"&gt;&lt;/canvas&gt;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var context = </a:t>
            </a:r>
            <a:r>
              <a:rPr lang="en-US" altLang="ko-KR" sz="1200" dirty="0" err="1"/>
              <a:t>canvas.getContext</a:t>
            </a:r>
            <a:r>
              <a:rPr lang="en-US" altLang="ko-KR" sz="1200" dirty="0"/>
              <a:t>("2d");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"blue";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context.font</a:t>
            </a:r>
            <a:r>
              <a:rPr lang="en-US" altLang="ko-KR" sz="1200" dirty="0"/>
              <a:t> = (10+i*10) + 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 forte";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context.strokeText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재밌다</a:t>
            </a:r>
            <a:r>
              <a:rPr lang="en-US" altLang="ko-KR" sz="1200" dirty="0"/>
              <a:t>", 10, 30+i*50);</a:t>
            </a:r>
          </a:p>
          <a:p>
            <a:r>
              <a:rPr lang="en-US" altLang="ko-KR" sz="1200" dirty="0"/>
              <a:t>        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context.font</a:t>
            </a:r>
            <a:r>
              <a:rPr lang="en-US" altLang="ko-KR" sz="1200" dirty="0"/>
              <a:t> = "italic 50px forte";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"magenta";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context.lineWidth</a:t>
            </a:r>
            <a:r>
              <a:rPr lang="en-US" altLang="ko-KR" sz="1200" dirty="0"/>
              <a:t> = 3;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context.textAlign</a:t>
            </a:r>
            <a:r>
              <a:rPr lang="en-US" altLang="ko-KR" sz="1200" dirty="0"/>
              <a:t> = "left";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context.strokeText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재밌다</a:t>
            </a:r>
            <a:r>
              <a:rPr lang="en-US" altLang="ko-KR" sz="1200" dirty="0"/>
              <a:t>", 50, 250);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context.fillStyle = "green";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context.textAlign</a:t>
            </a:r>
            <a:r>
              <a:rPr lang="en-US" altLang="ko-KR" sz="1200" dirty="0"/>
              <a:t> = "right";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context.fillText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재밌다</a:t>
            </a:r>
            <a:r>
              <a:rPr lang="en-US" altLang="ko-KR" sz="1200" dirty="0"/>
              <a:t>", 490, 300);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54" y="2760704"/>
            <a:ext cx="3732786" cy="7505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50460" y="3311103"/>
            <a:ext cx="2627376" cy="15841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4434840" y="3136000"/>
            <a:ext cx="2215620" cy="9672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54" y="3686526"/>
            <a:ext cx="3321306" cy="9037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23360" y="4138407"/>
            <a:ext cx="2880360" cy="1172316"/>
          </a:xfrm>
          <a:prstGeom prst="bentConnector3">
            <a:avLst>
              <a:gd name="adj1" fmla="val 4111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54" y="4776602"/>
            <a:ext cx="3141213" cy="6107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843267" y="5081984"/>
            <a:ext cx="3682245" cy="680677"/>
          </a:xfrm>
          <a:prstGeom prst="bentConnector3">
            <a:avLst>
              <a:gd name="adj1" fmla="val 2268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74080" y="920441"/>
            <a:ext cx="5684520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  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크기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글꼴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strokeText( 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좌표를 입력하여 글자 출력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linewidth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두께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두께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textAlign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정렬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fillText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내부를 채워 출력</a:t>
            </a:r>
          </a:p>
        </p:txBody>
      </p:sp>
    </p:spTree>
    <p:extLst>
      <p:ext uri="{BB962C8B-B14F-4D97-AF65-F5344CB8AC3E}">
        <p14:creationId xmlns:p14="http://schemas.microsoft.com/office/powerpoint/2010/main" val="268456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2901</Words>
  <Application>Microsoft Office PowerPoint</Application>
  <PresentationFormat>와이드스크린</PresentationFormat>
  <Paragraphs>372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444</cp:revision>
  <dcterms:created xsi:type="dcterms:W3CDTF">2019-12-23T00:32:35Z</dcterms:created>
  <dcterms:modified xsi:type="dcterms:W3CDTF">2022-08-08T12:45:40Z</dcterms:modified>
</cp:coreProperties>
</file>