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7" r:id="rId3"/>
    <p:sldId id="418" r:id="rId4"/>
    <p:sldId id="419" r:id="rId5"/>
    <p:sldId id="420" r:id="rId6"/>
    <p:sldId id="421" r:id="rId7"/>
    <p:sldId id="422" r:id="rId8"/>
    <p:sldId id="424" r:id="rId9"/>
    <p:sldId id="425" r:id="rId10"/>
    <p:sldId id="423" r:id="rId11"/>
    <p:sldId id="382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8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2022-08-03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800783" y="2537279"/>
              <a:ext cx="25904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Event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radio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110419" cy="544763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944166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ko-KR" altLang="en-US" sz="1200" b="0" dirty="0">
                <a:effectLst/>
                <a:latin typeface="+mn-ea"/>
              </a:rPr>
              <a:t>라디오버튼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</a:t>
            </a:r>
            <a:r>
              <a:rPr lang="en-US" altLang="ko-KR" sz="1200" b="0" dirty="0" err="1">
                <a:effectLst/>
                <a:latin typeface="+mn-ea"/>
              </a:rPr>
              <a:t>findChecked</a:t>
            </a:r>
            <a:r>
              <a:rPr lang="en-US" altLang="ko-KR" sz="1200" b="0" dirty="0">
                <a:effectLst/>
                <a:latin typeface="+mn-ea"/>
              </a:rPr>
              <a:t>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found = null;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kcity = </a:t>
            </a:r>
            <a:r>
              <a:rPr lang="en-US" altLang="ko-KR" sz="1200" b="0" dirty="0" err="1">
                <a:effectLst/>
                <a:latin typeface="+mn-ea"/>
              </a:rPr>
              <a:t>document.getElementsByName</a:t>
            </a:r>
            <a:r>
              <a:rPr lang="en-US" altLang="ko-KR" sz="1200" b="0" dirty="0">
                <a:effectLst/>
                <a:latin typeface="+mn-ea"/>
              </a:rPr>
              <a:t>("city");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for(var i=0; i&lt;</a:t>
            </a:r>
            <a:r>
              <a:rPr lang="en-US" altLang="ko-KR" sz="1200" b="0" dirty="0" err="1">
                <a:effectLst/>
                <a:latin typeface="+mn-ea"/>
              </a:rPr>
              <a:t>kcity.length</a:t>
            </a:r>
            <a:r>
              <a:rPr lang="en-US" altLang="ko-KR" sz="1200" b="0" dirty="0">
                <a:effectLst/>
                <a:latin typeface="+mn-ea"/>
              </a:rPr>
              <a:t>; i++)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if(</a:t>
            </a:r>
            <a:r>
              <a:rPr lang="en-US" altLang="ko-KR" sz="1200" b="0" dirty="0" err="1">
                <a:effectLst/>
                <a:latin typeface="+mn-ea"/>
              </a:rPr>
              <a:t>kcity</a:t>
            </a:r>
            <a:r>
              <a:rPr lang="en-US" altLang="ko-KR" sz="1200" b="0" dirty="0">
                <a:effectLst/>
                <a:latin typeface="+mn-ea"/>
              </a:rPr>
              <a:t>[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].checked == true)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found = </a:t>
            </a:r>
            <a:r>
              <a:rPr lang="en-US" altLang="ko-KR" sz="1200" b="0" dirty="0" err="1">
                <a:effectLst/>
                <a:latin typeface="+mn-ea"/>
              </a:rPr>
              <a:t>kcity</a:t>
            </a:r>
            <a:r>
              <a:rPr lang="en-US" altLang="ko-KR" sz="1200" b="0" dirty="0">
                <a:effectLst/>
                <a:latin typeface="+mn-ea"/>
              </a:rPr>
              <a:t>[</a:t>
            </a:r>
            <a:r>
              <a:rPr lang="en-US" altLang="ko-KR" sz="1200" b="0" dirty="0" err="1">
                <a:effectLst/>
                <a:latin typeface="+mn-ea"/>
              </a:rPr>
              <a:t>i</a:t>
            </a:r>
            <a:r>
              <a:rPr lang="en-US" altLang="ko-KR" sz="1200" b="0" dirty="0">
                <a:effectLst/>
                <a:latin typeface="+mn-ea"/>
              </a:rPr>
              <a:t>];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if(found != null)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alert(</a:t>
            </a:r>
            <a:r>
              <a:rPr lang="en-US" altLang="ko-KR" sz="1200" b="0" dirty="0" err="1">
                <a:effectLst/>
                <a:latin typeface="+mn-ea"/>
              </a:rPr>
              <a:t>found.value</a:t>
            </a:r>
            <a:r>
              <a:rPr lang="en-US" altLang="ko-KR" sz="1200" b="0" dirty="0">
                <a:effectLst/>
                <a:latin typeface="+mn-ea"/>
              </a:rPr>
              <a:t> + "</a:t>
            </a:r>
            <a:r>
              <a:rPr lang="ko-KR" altLang="en-US" sz="1200" b="0" dirty="0">
                <a:effectLst/>
                <a:latin typeface="+mn-ea"/>
              </a:rPr>
              <a:t>이 선택되었음</a:t>
            </a:r>
            <a:r>
              <a:rPr lang="en-US" altLang="ko-KR" sz="1200" b="0" dirty="0">
                <a:effectLst/>
                <a:latin typeface="+mn-ea"/>
              </a:rPr>
              <a:t>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else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alert("</a:t>
            </a:r>
            <a:r>
              <a:rPr lang="ko-KR" altLang="en-US" sz="1200" b="0" dirty="0">
                <a:effectLst/>
                <a:latin typeface="+mn-ea"/>
              </a:rPr>
              <a:t>선택된 것이 없음</a:t>
            </a:r>
            <a:r>
              <a:rPr lang="en-US" altLang="ko-KR" sz="1200" b="0" dirty="0">
                <a:effectLst/>
                <a:latin typeface="+mn-ea"/>
              </a:rPr>
              <a:t>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&lt;h3&gt;</a:t>
            </a:r>
            <a:r>
              <a:rPr lang="ko-KR" altLang="en-US" sz="1200" b="0" dirty="0">
                <a:effectLst/>
                <a:latin typeface="+mn-ea"/>
              </a:rPr>
              <a:t>버튼을 클릭하면 선택된 라디오 버튼의 </a:t>
            </a:r>
            <a:r>
              <a:rPr lang="en-US" altLang="ko-KR" sz="1200" b="0" dirty="0">
                <a:effectLst/>
                <a:latin typeface="+mn-ea"/>
              </a:rPr>
              <a:t>value</a:t>
            </a:r>
            <a:r>
              <a:rPr lang="ko-KR" altLang="en-US" sz="1200" b="0" dirty="0">
                <a:effectLst/>
                <a:latin typeface="+mn-ea"/>
              </a:rPr>
              <a:t>를 출력합니다</a:t>
            </a:r>
            <a:r>
              <a:rPr lang="en-US" altLang="ko-KR" sz="1200" b="0" dirty="0">
                <a:effectLst/>
                <a:latin typeface="+mn-ea"/>
              </a:rPr>
              <a:t>.&lt;/h3&gt;&lt;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&lt;input type="radio" name="city" value="</a:t>
            </a:r>
            <a:r>
              <a:rPr lang="en-US" altLang="ko-KR" sz="1200" b="0" dirty="0" err="1">
                <a:effectLst/>
                <a:latin typeface="+mn-ea"/>
              </a:rPr>
              <a:t>seoul</a:t>
            </a:r>
            <a:r>
              <a:rPr lang="en-US" altLang="ko-KR" sz="1200" b="0" dirty="0">
                <a:effectLst/>
                <a:latin typeface="+mn-ea"/>
              </a:rPr>
              <a:t>" checked&gt;</a:t>
            </a:r>
            <a:r>
              <a:rPr lang="ko-KR" altLang="en-US" sz="1200" b="0" dirty="0">
                <a:effectLst/>
                <a:latin typeface="+mn-ea"/>
              </a:rPr>
              <a:t>서울</a:t>
            </a:r>
          </a:p>
          <a:p>
            <a:r>
              <a:rPr lang="ko-KR" altLang="en-US" sz="1200" b="0" dirty="0">
                <a:effectLst/>
                <a:latin typeface="+mn-ea"/>
              </a:rPr>
              <a:t>        </a:t>
            </a:r>
            <a:r>
              <a:rPr lang="en-US" altLang="ko-KR" sz="1200" b="0" dirty="0">
                <a:effectLst/>
                <a:latin typeface="+mn-ea"/>
              </a:rPr>
              <a:t>&lt;input type="radio" name="city" value="</a:t>
            </a:r>
            <a:r>
              <a:rPr lang="en-US" altLang="ko-KR" sz="1200" b="0" dirty="0" err="1">
                <a:effectLst/>
                <a:latin typeface="+mn-ea"/>
              </a:rPr>
              <a:t>busan</a:t>
            </a:r>
            <a:r>
              <a:rPr lang="en-US" altLang="ko-KR" sz="1200" b="0" dirty="0">
                <a:effectLst/>
                <a:latin typeface="+mn-ea"/>
              </a:rPr>
              <a:t>"&gt;</a:t>
            </a:r>
            <a:r>
              <a:rPr lang="ko-KR" altLang="en-US" sz="1200" b="0" dirty="0">
                <a:effectLst/>
                <a:latin typeface="+mn-ea"/>
              </a:rPr>
              <a:t>부산</a:t>
            </a:r>
          </a:p>
          <a:p>
            <a:r>
              <a:rPr lang="ko-KR" altLang="en-US" sz="1200" b="0" dirty="0">
                <a:effectLst/>
                <a:latin typeface="+mn-ea"/>
              </a:rPr>
              <a:t>        </a:t>
            </a:r>
            <a:r>
              <a:rPr lang="en-US" altLang="ko-KR" sz="1200" b="0" dirty="0">
                <a:effectLst/>
                <a:latin typeface="+mn-ea"/>
              </a:rPr>
              <a:t>&lt;input type="radio" name="city" value="</a:t>
            </a:r>
            <a:r>
              <a:rPr lang="en-US" altLang="ko-KR" sz="1200" b="0" dirty="0" err="1">
                <a:effectLst/>
                <a:latin typeface="+mn-ea"/>
              </a:rPr>
              <a:t>chunchen</a:t>
            </a:r>
            <a:r>
              <a:rPr lang="en-US" altLang="ko-KR" sz="1200" b="0" dirty="0">
                <a:effectLst/>
                <a:latin typeface="+mn-ea"/>
              </a:rPr>
              <a:t>"&gt;</a:t>
            </a:r>
            <a:r>
              <a:rPr lang="ko-KR" altLang="en-US" sz="1200" b="0" dirty="0">
                <a:effectLst/>
                <a:latin typeface="+mn-ea"/>
              </a:rPr>
              <a:t>춘천</a:t>
            </a:r>
          </a:p>
          <a:p>
            <a:r>
              <a:rPr lang="ko-KR" altLang="en-US" sz="1200" b="0" dirty="0">
                <a:effectLst/>
                <a:latin typeface="+mn-ea"/>
              </a:rPr>
              <a:t>        </a:t>
            </a:r>
            <a:r>
              <a:rPr lang="en-US" altLang="ko-KR" sz="1200" b="0" dirty="0">
                <a:effectLst/>
                <a:latin typeface="+mn-ea"/>
              </a:rPr>
              <a:t>&lt;input type="button" value="find checked" onclick="</a:t>
            </a:r>
            <a:r>
              <a:rPr lang="en-US" altLang="ko-KR" sz="1200" b="0" dirty="0" err="1">
                <a:effectLst/>
                <a:latin typeface="+mn-ea"/>
              </a:rPr>
              <a:t>findChecked</a:t>
            </a:r>
            <a:r>
              <a:rPr lang="en-US" altLang="ko-KR" sz="1200" b="0" dirty="0">
                <a:effectLst/>
                <a:latin typeface="+mn-ea"/>
              </a:rPr>
              <a:t>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99721" y="1481542"/>
            <a:ext cx="3872031" cy="22284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999882" y="1410187"/>
            <a:ext cx="5022798" cy="23544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버튼을 누르면 실행되는 </a:t>
            </a:r>
            <a:r>
              <a:rPr lang="en-US" altLang="ko-KR" sz="1400" dirty="0" err="1" smtClean="0"/>
              <a:t>findChecked</a:t>
            </a:r>
            <a:r>
              <a:rPr lang="en-US" altLang="ko-KR" sz="1400" dirty="0" smtClean="0"/>
              <a:t>( )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kcity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city</a:t>
            </a:r>
            <a:r>
              <a:rPr lang="ko-KR" altLang="en-US" sz="1400" dirty="0" smtClean="0"/>
              <a:t>인 태그들을 객체로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kcity</a:t>
            </a:r>
            <a:r>
              <a:rPr lang="ko-KR" altLang="en-US" sz="1400" dirty="0" smtClean="0"/>
              <a:t>의 객체 수 만큼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 동작하고</a:t>
            </a:r>
            <a:r>
              <a:rPr lang="en-US" altLang="ko-KR" sz="1400" dirty="0" smtClean="0"/>
              <a:t>, i </a:t>
            </a:r>
            <a:r>
              <a:rPr lang="ko-KR" altLang="en-US" sz="1400" dirty="0" smtClean="0"/>
              <a:t>번 째의 </a:t>
            </a:r>
            <a:r>
              <a:rPr lang="en-US" altLang="ko-KR" sz="1400" dirty="0" smtClean="0"/>
              <a:t>kcity</a:t>
            </a:r>
            <a:r>
              <a:rPr lang="ko-KR" altLang="en-US" sz="1400" dirty="0" smtClean="0"/>
              <a:t>값이 체크 되어있다면 </a:t>
            </a:r>
            <a:r>
              <a:rPr lang="en-US" altLang="ko-KR" sz="1400" dirty="0" smtClean="0"/>
              <a:t>found</a:t>
            </a:r>
            <a:r>
              <a:rPr lang="ko-KR" altLang="en-US" sz="1400" dirty="0" smtClean="0"/>
              <a:t>변수에 값을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만일 </a:t>
            </a:r>
            <a:r>
              <a:rPr lang="en-US" altLang="ko-KR" sz="1400" dirty="0" smtClean="0"/>
              <a:t>found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아니라 값이 저장되어 있다면</a:t>
            </a:r>
            <a:r>
              <a:rPr lang="en-US" altLang="ko-KR" sz="1400" dirty="0" smtClean="0"/>
              <a:t>,     </a:t>
            </a:r>
            <a:r>
              <a:rPr lang="ko-KR" altLang="en-US" sz="1400" dirty="0" smtClean="0"/>
              <a:t>체크 되어있는 값을 경고 창으로 출력하여 보여준다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found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이라면 선택된 것이 없다고 알려준다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671752" y="2587433"/>
            <a:ext cx="1328130" cy="8313"/>
          </a:xfrm>
          <a:prstGeom prst="bentConnector3">
            <a:avLst>
              <a:gd name="adj1" fmla="val 9944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0BC0E68-724E-1810-02F0-DD37D18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29" y="4277616"/>
            <a:ext cx="2893890" cy="105131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AD6D5-7011-EDE4-01EA-56DCDB93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41" y="4277616"/>
            <a:ext cx="2893890" cy="105131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154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mouse event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3885628" cy="551346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3719375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ko-KR" altLang="en-US" sz="1200" b="0" dirty="0">
                <a:effectLst/>
                <a:latin typeface="+mn-ea"/>
              </a:rPr>
              <a:t>마우스 이벤트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var width = 1;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function down(obj)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</a:t>
            </a:r>
            <a:r>
              <a:rPr lang="en-US" altLang="ko-KR" sz="1200" b="0" dirty="0" err="1">
                <a:effectLst/>
                <a:latin typeface="+mn-ea"/>
              </a:rPr>
              <a:t>obj.style.fontStyle</a:t>
            </a:r>
            <a:r>
              <a:rPr lang="en-US" altLang="ko-KR" sz="1200" b="0" dirty="0">
                <a:effectLst/>
                <a:latin typeface="+mn-ea"/>
              </a:rPr>
              <a:t> = "italic";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function up(obj)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</a:t>
            </a:r>
            <a:r>
              <a:rPr lang="en-US" altLang="ko-KR" sz="1200" b="0" dirty="0" err="1">
                <a:effectLst/>
                <a:latin typeface="+mn-ea"/>
              </a:rPr>
              <a:t>obj.style.fontStyle</a:t>
            </a:r>
            <a:r>
              <a:rPr lang="en-US" altLang="ko-KR" sz="1200" b="0" dirty="0">
                <a:effectLst/>
                <a:latin typeface="+mn-ea"/>
              </a:rPr>
              <a:t> = "normal";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function over(obj)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</a:t>
            </a:r>
            <a:r>
              <a:rPr lang="en-US" altLang="ko-KR" sz="1200" b="0" dirty="0" err="1">
                <a:effectLst/>
                <a:latin typeface="+mn-ea"/>
              </a:rPr>
              <a:t>obj.style.borderColor</a:t>
            </a:r>
            <a:r>
              <a:rPr lang="en-US" altLang="ko-KR" sz="1200" b="0" dirty="0">
                <a:effectLst/>
                <a:latin typeface="+mn-ea"/>
              </a:rPr>
              <a:t> = "violet";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function out(obj)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</a:t>
            </a:r>
            <a:r>
              <a:rPr lang="en-US" altLang="ko-KR" sz="1200" b="0" dirty="0" err="1">
                <a:effectLst/>
                <a:latin typeface="+mn-ea"/>
              </a:rPr>
              <a:t>obj.style.borderColor</a:t>
            </a:r>
            <a:r>
              <a:rPr lang="en-US" altLang="ko-KR" sz="1200" b="0" dirty="0">
                <a:effectLst/>
                <a:latin typeface="+mn-ea"/>
              </a:rPr>
              <a:t> = "lightgray";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function wheel(e, obj)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if(</a:t>
            </a:r>
            <a:r>
              <a:rPr lang="en-US" altLang="ko-KR" sz="1200" b="0" dirty="0" err="1">
                <a:effectLst/>
                <a:latin typeface="+mn-ea"/>
              </a:rPr>
              <a:t>e.wheelDelta</a:t>
            </a:r>
            <a:r>
              <a:rPr lang="en-US" altLang="ko-KR" sz="1200" b="0" dirty="0">
                <a:effectLst/>
                <a:latin typeface="+mn-ea"/>
              </a:rPr>
              <a:t> &lt; 0)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width--;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if(width &lt; 0)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 width = 0;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else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width++;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</a:t>
            </a:r>
            <a:r>
              <a:rPr lang="en-US" altLang="ko-KR" sz="1200" b="0" dirty="0" err="1">
                <a:effectLst/>
                <a:latin typeface="+mn-ea"/>
              </a:rPr>
              <a:t>obj.style.borderStyle</a:t>
            </a:r>
            <a:r>
              <a:rPr lang="en-US" altLang="ko-KR" sz="1200" b="0" dirty="0">
                <a:effectLst/>
                <a:latin typeface="+mn-ea"/>
              </a:rPr>
              <a:t> = "ridge";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</a:t>
            </a:r>
            <a:r>
              <a:rPr lang="en-US" altLang="ko-KR" sz="1200" b="0" dirty="0" err="1">
                <a:effectLst/>
                <a:latin typeface="+mn-ea"/>
              </a:rPr>
              <a:t>obj.style.borderWidth</a:t>
            </a:r>
            <a:r>
              <a:rPr lang="en-US" altLang="ko-KR" sz="1200" b="0" dirty="0">
                <a:effectLst/>
                <a:latin typeface="+mn-ea"/>
              </a:rPr>
              <a:t> = width + "</a:t>
            </a:r>
            <a:r>
              <a:rPr lang="en-US" altLang="ko-KR" sz="1200" b="0" dirty="0" err="1">
                <a:effectLst/>
                <a:latin typeface="+mn-ea"/>
              </a:rPr>
              <a:t>px</a:t>
            </a:r>
            <a:r>
              <a:rPr lang="en-US" altLang="ko-KR" sz="1200" b="0" dirty="0">
                <a:effectLst/>
                <a:latin typeface="+mn-ea"/>
              </a:rPr>
              <a:t>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 ~</a:t>
            </a:r>
            <a:r>
              <a:rPr lang="ko-KR" altLang="en-US" sz="1200" b="0" dirty="0">
                <a:effectLst/>
                <a:latin typeface="+mn-ea"/>
              </a:rPr>
              <a:t>생략</a:t>
            </a:r>
            <a:r>
              <a:rPr lang="en-US" altLang="ko-KR" sz="1200" b="0" dirty="0">
                <a:effectLst/>
                <a:latin typeface="+mn-ea"/>
              </a:rPr>
              <a:t>~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92001" y="1459684"/>
            <a:ext cx="2815933" cy="22314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75893" y="1062935"/>
            <a:ext cx="5671072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function down(obj) : </a:t>
            </a:r>
            <a:r>
              <a:rPr lang="ko-KR" altLang="en-US" sz="1400" b="0" dirty="0">
                <a:effectLst/>
                <a:latin typeface="+mn-ea"/>
              </a:rPr>
              <a:t>마우스를 누르면</a:t>
            </a:r>
            <a:r>
              <a:rPr lang="en-US" altLang="ko-KR" sz="1400" dirty="0">
                <a:latin typeface="+mn-ea"/>
              </a:rPr>
              <a:t>, italic</a:t>
            </a:r>
            <a:r>
              <a:rPr lang="ko-KR" altLang="en-US" sz="1400" dirty="0">
                <a:latin typeface="+mn-ea"/>
              </a:rPr>
              <a:t>체로 변경</a:t>
            </a:r>
            <a:r>
              <a:rPr lang="en-US" altLang="ko-KR" sz="1400" b="0" dirty="0">
                <a:effectLst/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function up(obj) : </a:t>
            </a:r>
            <a:r>
              <a:rPr lang="ko-KR" altLang="en-US" sz="1400" b="0" dirty="0">
                <a:effectLst/>
                <a:latin typeface="+mn-ea"/>
              </a:rPr>
              <a:t>마우스를 떼면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기본글씨체로 변경</a:t>
            </a:r>
            <a:endParaRPr lang="en-US" altLang="ko-KR" sz="1400" b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function over(obj) : </a:t>
            </a:r>
            <a:r>
              <a:rPr lang="ko-KR" altLang="en-US" sz="1400" b="0" dirty="0">
                <a:effectLst/>
                <a:latin typeface="+mn-ea"/>
              </a:rPr>
              <a:t>마우스를 올리면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테두리색 </a:t>
            </a:r>
            <a:r>
              <a:rPr lang="en-US" altLang="ko-KR" sz="1400" b="0" dirty="0">
                <a:effectLst/>
                <a:latin typeface="+mn-ea"/>
              </a:rPr>
              <a:t>violet</a:t>
            </a:r>
            <a:r>
              <a:rPr lang="ko-KR" altLang="en-US" sz="1400" b="0" dirty="0">
                <a:effectLst/>
                <a:latin typeface="+mn-ea"/>
              </a:rPr>
              <a:t>으로 변경</a:t>
            </a:r>
            <a:endParaRPr lang="en-US" altLang="ko-KR" sz="1400" b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function out(obj) : </a:t>
            </a:r>
            <a:r>
              <a:rPr lang="ko-KR" altLang="en-US" sz="1400" b="0" dirty="0">
                <a:effectLst/>
                <a:latin typeface="+mn-ea"/>
              </a:rPr>
              <a:t>마우스를 치우면</a:t>
            </a:r>
            <a:r>
              <a:rPr lang="en-US" altLang="ko-KR" sz="1400" b="0" dirty="0">
                <a:effectLst/>
                <a:latin typeface="+mn-ea"/>
              </a:rPr>
              <a:t>, </a:t>
            </a:r>
            <a:r>
              <a:rPr lang="ko-KR" altLang="en-US" sz="1400" b="0" dirty="0">
                <a:effectLst/>
                <a:latin typeface="+mn-ea"/>
              </a:rPr>
              <a:t>테두리색 </a:t>
            </a:r>
            <a:r>
              <a:rPr lang="en-US" altLang="ko-KR" sz="1400" dirty="0">
                <a:latin typeface="+mn-ea"/>
              </a:rPr>
              <a:t>lightgray</a:t>
            </a:r>
            <a:r>
              <a:rPr lang="ko-KR" altLang="en-US" sz="1400" dirty="0">
                <a:latin typeface="+mn-ea"/>
              </a:rPr>
              <a:t>로</a:t>
            </a:r>
            <a:r>
              <a:rPr lang="ko-KR" altLang="en-US" sz="1400" b="0" dirty="0">
                <a:effectLst/>
                <a:latin typeface="+mn-ea"/>
              </a:rPr>
              <a:t> 변경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707934" y="1735299"/>
            <a:ext cx="1467959" cy="84012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61D22-66E2-F4C8-C111-FD40C29685ED}"/>
              </a:ext>
            </a:extLst>
          </p:cNvPr>
          <p:cNvSpPr/>
          <p:nvPr/>
        </p:nvSpPr>
        <p:spPr>
          <a:xfrm>
            <a:off x="892001" y="3691156"/>
            <a:ext cx="3101159" cy="20049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D816D-B786-60BF-40FF-DE8605E96829}"/>
              </a:ext>
            </a:extLst>
          </p:cNvPr>
          <p:cNvSpPr txBox="1"/>
          <p:nvPr/>
        </p:nvSpPr>
        <p:spPr>
          <a:xfrm>
            <a:off x="5175893" y="2575420"/>
            <a:ext cx="5335513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function wheel(e, obj) : </a:t>
            </a:r>
            <a:r>
              <a:rPr lang="ko-KR" altLang="en-US" sz="1400" dirty="0">
                <a:effectLst/>
                <a:latin typeface="+mn-ea"/>
              </a:rPr>
              <a:t>마우스 휠을</a:t>
            </a:r>
            <a:r>
              <a:rPr lang="ko-KR" altLang="en-US" sz="1400" dirty="0">
                <a:latin typeface="+mn-ea"/>
              </a:rPr>
              <a:t> 올리거나 내릴 때 동작 </a:t>
            </a:r>
            <a:r>
              <a:rPr lang="en-US" altLang="ko-KR" sz="1400" dirty="0">
                <a:latin typeface="+mn-ea"/>
              </a:rPr>
              <a:t>width</a:t>
            </a:r>
            <a:r>
              <a:rPr lang="ko-KR" altLang="en-US" sz="1400" dirty="0">
                <a:latin typeface="+mn-ea"/>
              </a:rPr>
              <a:t>를 휠을 내리면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씩 감소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휠을 올리면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씩 증가 시킴</a:t>
            </a:r>
            <a:endParaRPr lang="ko-KR" altLang="en-US" sz="1400" dirty="0"/>
          </a:p>
        </p:txBody>
      </p:sp>
      <p:cxnSp>
        <p:nvCxnSpPr>
          <p:cNvPr id="22" name="꺾인 연결선 39">
            <a:extLst>
              <a:ext uri="{FF2B5EF4-FFF2-40B4-BE49-F238E27FC236}">
                <a16:creationId xmlns:a16="http://schemas.microsoft.com/office/drawing/2014/main" id="{A7EAFF0F-272C-83E3-6DDA-93F09BAAE14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993160" y="2924618"/>
            <a:ext cx="1182733" cy="176902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EB09D36-CCB9-D39B-33B1-1EBDFF3E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67" y="3429000"/>
            <a:ext cx="2476500" cy="4191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A8619F3-5DE7-D079-421F-A6B9E04A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1050"/>
            <a:ext cx="2476500" cy="4191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6DFB702-BF3B-0EB5-48EE-AA34F797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13100"/>
            <a:ext cx="2495550" cy="4381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0108F8D-CEF6-77F0-2EF3-CF51C944F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75240"/>
            <a:ext cx="2476500" cy="4191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46DC832-4C0C-D77D-D158-266E177CA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98" y="5616250"/>
            <a:ext cx="2676525" cy="5905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E26248-9136-37A1-5CCE-6B066B9630C8}"/>
              </a:ext>
            </a:extLst>
          </p:cNvPr>
          <p:cNvSpPr txBox="1"/>
          <p:nvPr/>
        </p:nvSpPr>
        <p:spPr>
          <a:xfrm>
            <a:off x="8766521" y="3458205"/>
            <a:ext cx="1182733" cy="3348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초기 상태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D0343D-CA5D-7254-A154-65BF4E3255AA}"/>
              </a:ext>
            </a:extLst>
          </p:cNvPr>
          <p:cNvSpPr txBox="1"/>
          <p:nvPr/>
        </p:nvSpPr>
        <p:spPr>
          <a:xfrm>
            <a:off x="8766522" y="4009663"/>
            <a:ext cx="1182733" cy="3348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mouse down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CE1663-39E7-91B4-284C-0B77A62C0A46}"/>
              </a:ext>
            </a:extLst>
          </p:cNvPr>
          <p:cNvSpPr txBox="1"/>
          <p:nvPr/>
        </p:nvSpPr>
        <p:spPr>
          <a:xfrm>
            <a:off x="8766522" y="4569640"/>
            <a:ext cx="1182733" cy="3348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mouse over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7EEF1-05AC-BA63-5322-034B40E973FC}"/>
              </a:ext>
            </a:extLst>
          </p:cNvPr>
          <p:cNvSpPr txBox="1"/>
          <p:nvPr/>
        </p:nvSpPr>
        <p:spPr>
          <a:xfrm>
            <a:off x="8766522" y="5116333"/>
            <a:ext cx="1182733" cy="3348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mouse out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E3051F-D13C-DD80-42F0-4AECF91EB83B}"/>
              </a:ext>
            </a:extLst>
          </p:cNvPr>
          <p:cNvSpPr txBox="1"/>
          <p:nvPr/>
        </p:nvSpPr>
        <p:spPr>
          <a:xfrm>
            <a:off x="8934303" y="5746316"/>
            <a:ext cx="1014952" cy="3348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wheel up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150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mousemove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026529" cy="551344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4860277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ko-KR" altLang="en-US" sz="1200" b="0" dirty="0">
                <a:effectLst/>
                <a:latin typeface="+mn-ea"/>
              </a:rPr>
              <a:t>마우스 이벤트 객체의 프로퍼티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&lt;style&gt;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div { background : </a:t>
            </a:r>
            <a:r>
              <a:rPr lang="en-US" altLang="ko-KR" sz="1200" b="0" dirty="0" err="1">
                <a:effectLst/>
                <a:latin typeface="+mn-ea"/>
              </a:rPr>
              <a:t>skyblue</a:t>
            </a:r>
            <a:r>
              <a:rPr lang="en-US" altLang="ko-KR" sz="1200" b="0" dirty="0">
                <a:effectLst/>
                <a:latin typeface="+mn-ea"/>
              </a:rPr>
              <a:t>; width : 250px;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&lt;/style&gt;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&lt;h3&gt;</a:t>
            </a:r>
            <a:r>
              <a:rPr lang="ko-KR" altLang="en-US" sz="1200" b="0" dirty="0">
                <a:effectLst/>
                <a:latin typeface="+mn-ea"/>
              </a:rPr>
              <a:t>마우스 이벤트 객체의 프로퍼티와 </a:t>
            </a:r>
            <a:r>
              <a:rPr lang="en-US" altLang="ko-KR" sz="1200" b="0" dirty="0" err="1">
                <a:effectLst/>
                <a:latin typeface="+mn-ea"/>
              </a:rPr>
              <a:t>onmousemove</a:t>
            </a:r>
            <a:r>
              <a:rPr lang="en-US" altLang="ko-KR" sz="1200" b="0" dirty="0">
                <a:effectLst/>
                <a:latin typeface="+mn-ea"/>
              </a:rPr>
              <a:t>&lt;/h3&gt;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</a:t>
            </a:r>
            <a:r>
              <a:rPr lang="ko-KR" altLang="en-US" sz="1200" b="0" dirty="0">
                <a:effectLst/>
                <a:latin typeface="+mn-ea"/>
              </a:rPr>
              <a:t>이미지 위에 마우스를 움직일 때</a:t>
            </a:r>
          </a:p>
          <a:p>
            <a:r>
              <a:rPr lang="ko-KR" altLang="en-US" sz="1200" b="0" dirty="0">
                <a:effectLst/>
                <a:latin typeface="+mn-ea"/>
              </a:rPr>
              <a:t>        </a:t>
            </a:r>
            <a:r>
              <a:rPr lang="en-US" altLang="ko-KR" sz="1200" b="0" dirty="0" err="1">
                <a:effectLst/>
                <a:latin typeface="+mn-ea"/>
              </a:rPr>
              <a:t>onmousemove</a:t>
            </a:r>
            <a:r>
              <a:rPr lang="en-US" altLang="ko-KR" sz="1200" b="0" dirty="0">
                <a:effectLst/>
                <a:latin typeface="+mn-ea"/>
              </a:rPr>
              <a:t> </a:t>
            </a:r>
            <a:r>
              <a:rPr lang="ko-KR" altLang="en-US" sz="1200" b="0" dirty="0" err="1">
                <a:effectLst/>
                <a:latin typeface="+mn-ea"/>
              </a:rPr>
              <a:t>리스너가</a:t>
            </a:r>
            <a:r>
              <a:rPr lang="ko-KR" altLang="en-US" sz="1200" b="0" dirty="0">
                <a:effectLst/>
                <a:latin typeface="+mn-ea"/>
              </a:rPr>
              <a:t> 실행되고</a:t>
            </a:r>
            <a:r>
              <a:rPr lang="en-US" altLang="ko-KR" sz="1200" b="0" dirty="0">
                <a:effectLst/>
                <a:latin typeface="+mn-ea"/>
              </a:rPr>
              <a:t>,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</a:t>
            </a:r>
            <a:r>
              <a:rPr lang="ko-KR" altLang="en-US" sz="1200" b="0" dirty="0">
                <a:effectLst/>
                <a:latin typeface="+mn-ea"/>
              </a:rPr>
              <a:t>마우스의 위치를 보여줍니다</a:t>
            </a:r>
            <a:r>
              <a:rPr lang="en-US" altLang="ko-KR" sz="1200" b="0" dirty="0">
                <a:effectLst/>
                <a:latin typeface="+mn-ea"/>
              </a:rPr>
              <a:t>.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&lt;p&gt;&lt;</a:t>
            </a:r>
            <a:r>
              <a:rPr lang="en-US" altLang="ko-KR" sz="1200" b="0" dirty="0" err="1">
                <a:effectLst/>
                <a:latin typeface="+mn-ea"/>
              </a:rPr>
              <a:t>img</a:t>
            </a:r>
            <a:r>
              <a:rPr lang="en-US" altLang="ko-KR" sz="1200" b="0" dirty="0">
                <a:effectLst/>
                <a:latin typeface="+mn-ea"/>
              </a:rPr>
              <a:t> </a:t>
            </a:r>
            <a:r>
              <a:rPr lang="en-US" altLang="ko-KR" sz="1200" b="0" dirty="0" err="1">
                <a:effectLst/>
                <a:latin typeface="+mn-ea"/>
              </a:rPr>
              <a:t>src</a:t>
            </a:r>
            <a:r>
              <a:rPr lang="en-US" altLang="ko-KR" sz="1200" b="0" dirty="0">
                <a:effectLst/>
                <a:latin typeface="+mn-ea"/>
              </a:rPr>
              <a:t>="../../media/beach.png"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</a:t>
            </a:r>
            <a:r>
              <a:rPr lang="en-US" altLang="ko-KR" sz="1200" b="0" dirty="0" err="1">
                <a:effectLst/>
                <a:latin typeface="+mn-ea"/>
              </a:rPr>
              <a:t>onmousemove</a:t>
            </a:r>
            <a:r>
              <a:rPr lang="en-US" altLang="ko-KR" sz="1200" b="0" dirty="0">
                <a:effectLst/>
                <a:latin typeface="+mn-ea"/>
              </a:rPr>
              <a:t>="where(event)"&gt;&lt;p&gt;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&lt;div id="div"&gt;&lt;/div&gt;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var div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("div");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function where(e)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var text = "</a:t>
            </a:r>
            <a:r>
              <a:rPr lang="ko-KR" altLang="en-US" sz="1200" b="0" dirty="0">
                <a:effectLst/>
                <a:latin typeface="+mn-ea"/>
              </a:rPr>
              <a:t>버튼</a:t>
            </a:r>
            <a:r>
              <a:rPr lang="en-US" altLang="ko-KR" sz="1200" b="0" dirty="0">
                <a:effectLst/>
                <a:latin typeface="+mn-ea"/>
              </a:rPr>
              <a:t>="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+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 err="1">
                <a:effectLst/>
                <a:latin typeface="+mn-ea"/>
              </a:rPr>
              <a:t>e.button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text += "(screenX, screenY)=" +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        </a:t>
            </a:r>
            <a:r>
              <a:rPr lang="en-US" altLang="ko-KR" sz="1200" b="0" dirty="0" err="1">
                <a:effectLst/>
                <a:latin typeface="+mn-ea"/>
              </a:rPr>
              <a:t>e.screenX</a:t>
            </a:r>
            <a:r>
              <a:rPr lang="en-US" altLang="ko-KR" sz="1200" b="0" dirty="0">
                <a:effectLst/>
                <a:latin typeface="+mn-ea"/>
              </a:rPr>
              <a:t> + "," + </a:t>
            </a:r>
            <a:r>
              <a:rPr lang="en-US" altLang="ko-KR" sz="1200" b="0" dirty="0" err="1">
                <a:effectLst/>
                <a:latin typeface="+mn-ea"/>
              </a:rPr>
              <a:t>e.screenY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text += "(clientX, clientY)=" +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        </a:t>
            </a:r>
            <a:r>
              <a:rPr lang="en-US" altLang="ko-KR" sz="1200" b="0" dirty="0" err="1">
                <a:effectLst/>
                <a:latin typeface="+mn-ea"/>
              </a:rPr>
              <a:t>e.clientX</a:t>
            </a:r>
            <a:r>
              <a:rPr lang="en-US" altLang="ko-KR" sz="1200" b="0" dirty="0">
                <a:effectLst/>
                <a:latin typeface="+mn-ea"/>
              </a:rPr>
              <a:t> + "," + </a:t>
            </a:r>
            <a:r>
              <a:rPr lang="en-US" altLang="ko-KR" sz="1200" b="0" dirty="0" err="1">
                <a:effectLst/>
                <a:latin typeface="+mn-ea"/>
              </a:rPr>
              <a:t>e.clientY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text += "(offsetX, offsetY)=" +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        </a:t>
            </a:r>
            <a:r>
              <a:rPr lang="en-US" altLang="ko-KR" sz="1200" b="0" dirty="0" err="1">
                <a:effectLst/>
                <a:latin typeface="+mn-ea"/>
              </a:rPr>
              <a:t>e.offsetX</a:t>
            </a:r>
            <a:r>
              <a:rPr lang="en-US" altLang="ko-KR" sz="1200" b="0" dirty="0">
                <a:effectLst/>
                <a:latin typeface="+mn-ea"/>
              </a:rPr>
              <a:t> + "," + </a:t>
            </a:r>
            <a:r>
              <a:rPr lang="en-US" altLang="ko-KR" sz="1200" b="0" dirty="0" err="1">
                <a:effectLst/>
                <a:latin typeface="+mn-ea"/>
              </a:rPr>
              <a:t>e.offsetY</a:t>
            </a:r>
            <a:r>
              <a:rPr lang="en-US" altLang="ko-KR" sz="1200" b="0" dirty="0">
                <a:effectLst/>
                <a:latin typeface="+mn-ea"/>
              </a:rPr>
              <a:t> +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text += "(x, y)=" + </a:t>
            </a:r>
            <a:r>
              <a:rPr lang="en-US" altLang="ko-KR" sz="1200" b="0" dirty="0" err="1">
                <a:effectLst/>
                <a:latin typeface="+mn-ea"/>
              </a:rPr>
              <a:t>e.x</a:t>
            </a:r>
            <a:r>
              <a:rPr lang="en-US" altLang="ko-KR" sz="1200" b="0" dirty="0">
                <a:effectLst/>
                <a:latin typeface="+mn-ea"/>
              </a:rPr>
              <a:t> + "," + </a:t>
            </a:r>
            <a:r>
              <a:rPr lang="en-US" altLang="ko-KR" sz="1200" b="0" dirty="0" err="1">
                <a:effectLst/>
                <a:latin typeface="+mn-ea"/>
              </a:rPr>
              <a:t>e.y</a:t>
            </a:r>
            <a:r>
              <a:rPr lang="en-US" altLang="ko-KR" sz="1200" b="0" dirty="0">
                <a:effectLst/>
                <a:latin typeface="+mn-ea"/>
              </a:rPr>
              <a:t> + "\n";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</a:t>
            </a:r>
            <a:r>
              <a:rPr lang="en-US" altLang="ko-KR" sz="1200" b="0" dirty="0" err="1">
                <a:effectLst/>
                <a:latin typeface="+mn-ea"/>
              </a:rPr>
              <a:t>div.innerHTML</a:t>
            </a:r>
            <a:r>
              <a:rPr lang="en-US" altLang="ko-KR" sz="1200" b="0" dirty="0">
                <a:effectLst/>
                <a:latin typeface="+mn-ea"/>
              </a:rPr>
              <a:t> = text;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  <a:p>
            <a:r>
              <a:rPr lang="en-US" altLang="ko-KR" sz="1200" b="0" dirty="0">
                <a:effectLst/>
                <a:latin typeface="+mn-ea"/>
              </a:rPr>
              <a:t/>
            </a:r>
            <a:br>
              <a:rPr lang="en-US" altLang="ko-KR" sz="1200" b="0" dirty="0">
                <a:effectLst/>
                <a:latin typeface="+mn-ea"/>
              </a:rPr>
            </a:br>
            <a:endParaRPr lang="en-US" altLang="ko-KR" sz="1200" b="0" dirty="0">
              <a:effectLst/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235950" y="3674378"/>
            <a:ext cx="3554164" cy="22184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59035" y="1737934"/>
            <a:ext cx="6497516" cy="13433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screenX, screenY : </a:t>
            </a:r>
            <a:r>
              <a:rPr lang="ko-KR" altLang="en-US" sz="1400" b="0" dirty="0">
                <a:effectLst/>
                <a:latin typeface="+mn-ea"/>
              </a:rPr>
              <a:t>사용자 모니터 화면 기준 좌표</a:t>
            </a:r>
            <a:endParaRPr lang="en-US" altLang="ko-KR" sz="1400" b="0" dirty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clientX, clientY : </a:t>
            </a:r>
            <a:r>
              <a:rPr lang="ko-KR" altLang="en-US" sz="1400" b="0" dirty="0">
                <a:effectLst/>
                <a:latin typeface="+mn-ea"/>
              </a:rPr>
              <a:t>브라우저의 출력 영역 내의 마우스 좌표 </a:t>
            </a:r>
            <a:r>
              <a:rPr lang="en-US" altLang="ko-KR" sz="1400" b="0" dirty="0">
                <a:effectLst/>
                <a:latin typeface="+mn-ea"/>
              </a:rPr>
              <a:t>( </a:t>
            </a:r>
            <a:r>
              <a:rPr lang="ko-KR" altLang="en-US" sz="1400" b="0" dirty="0">
                <a:effectLst/>
                <a:latin typeface="+mn-ea"/>
              </a:rPr>
              <a:t>많이 사용 </a:t>
            </a:r>
            <a:r>
              <a:rPr lang="en-US" altLang="ko-KR" sz="1400" b="0" dirty="0">
                <a:effectLst/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offsetX, offsetY : </a:t>
            </a:r>
            <a:r>
              <a:rPr lang="en-US" altLang="ko-KR" sz="1400" dirty="0">
                <a:effectLst/>
                <a:latin typeface="+mn-ea"/>
              </a:rPr>
              <a:t>event</a:t>
            </a:r>
            <a:r>
              <a:rPr lang="ko-KR" altLang="en-US" sz="1400" dirty="0">
                <a:effectLst/>
                <a:latin typeface="+mn-ea"/>
              </a:rPr>
              <a:t>가</a:t>
            </a:r>
            <a:r>
              <a:rPr lang="ko-KR" altLang="en-US" sz="1400" b="0" dirty="0">
                <a:effectLst/>
                <a:latin typeface="+mn-ea"/>
              </a:rPr>
              <a:t> 발생한 객체 내에서의 마우스 좌표 </a:t>
            </a:r>
            <a:r>
              <a:rPr lang="en-US" altLang="ko-KR" sz="1400" b="0" dirty="0">
                <a:effectLst/>
                <a:latin typeface="+mn-ea"/>
              </a:rPr>
              <a:t>( </a:t>
            </a:r>
            <a:r>
              <a:rPr lang="ko-KR" altLang="en-US" sz="1400" b="0" dirty="0">
                <a:effectLst/>
                <a:latin typeface="+mn-ea"/>
              </a:rPr>
              <a:t>많이 사용 </a:t>
            </a:r>
            <a:r>
              <a:rPr lang="en-US" altLang="ko-KR" sz="1400" b="0" dirty="0">
                <a:effectLst/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+mn-ea"/>
              </a:rPr>
              <a:t>x, y : </a:t>
            </a:r>
            <a:r>
              <a:rPr lang="ko-KR" altLang="en-US" sz="1400" b="0" dirty="0">
                <a:effectLst/>
                <a:latin typeface="+mn-ea"/>
              </a:rPr>
              <a:t>타겟 객체의 부모 객체 내에서의 마우스 좌표</a:t>
            </a: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790114" y="2409625"/>
            <a:ext cx="568921" cy="237396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7CDFBF9-CD71-5938-0F85-137EBA80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13" y="3492793"/>
            <a:ext cx="2372360" cy="241146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531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(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복습 더 필요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716139" cy="551346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4633775" cy="58169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ko-KR" altLang="en-US" sz="1200" b="0" dirty="0">
                <a:effectLst/>
                <a:latin typeface="+mn-ea"/>
              </a:rPr>
              <a:t>이벤트 흐름</a:t>
            </a:r>
            <a:r>
              <a:rPr lang="en-US" altLang="ko-KR" sz="1200" b="0" dirty="0">
                <a:effectLst/>
                <a:latin typeface="+mn-ea"/>
              </a:rPr>
              <a:t>&lt;/title&gt;&lt;/head&gt;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&lt;p style="</a:t>
            </a:r>
            <a:r>
              <a:rPr lang="en-US" altLang="ko-KR" sz="1200" b="0" dirty="0" err="1">
                <a:effectLst/>
                <a:latin typeface="+mn-ea"/>
              </a:rPr>
              <a:t>color:blue</a:t>
            </a:r>
            <a:r>
              <a:rPr lang="en-US" altLang="ko-KR" sz="1200" b="0" dirty="0">
                <a:effectLst/>
                <a:latin typeface="+mn-ea"/>
              </a:rPr>
              <a:t>"&gt;</a:t>
            </a:r>
            <a:r>
              <a:rPr lang="ko-KR" altLang="en-US" sz="1200" b="0" dirty="0">
                <a:effectLst/>
                <a:latin typeface="+mn-ea"/>
              </a:rPr>
              <a:t>이것은</a:t>
            </a:r>
          </a:p>
          <a:p>
            <a:r>
              <a:rPr lang="ko-KR" altLang="en-US" sz="1200" b="0" dirty="0">
                <a:effectLst/>
                <a:latin typeface="+mn-ea"/>
              </a:rPr>
              <a:t>        </a:t>
            </a:r>
            <a:r>
              <a:rPr lang="en-US" altLang="ko-KR" sz="1200" b="0" dirty="0">
                <a:effectLst/>
                <a:latin typeface="+mn-ea"/>
              </a:rPr>
              <a:t>&lt;span style="</a:t>
            </a:r>
            <a:r>
              <a:rPr lang="en-US" altLang="ko-KR" sz="1200" b="0" dirty="0" err="1">
                <a:effectLst/>
                <a:latin typeface="+mn-ea"/>
              </a:rPr>
              <a:t>color:red</a:t>
            </a:r>
            <a:r>
              <a:rPr lang="en-US" altLang="ko-KR" sz="1200" b="0" dirty="0">
                <a:effectLst/>
                <a:latin typeface="+mn-ea"/>
              </a:rPr>
              <a:t>" id="span"&gt;</a:t>
            </a:r>
            <a:r>
              <a:rPr lang="ko-KR" altLang="en-US" sz="1200" b="0" dirty="0">
                <a:effectLst/>
                <a:latin typeface="+mn-ea"/>
              </a:rPr>
              <a:t>문장입니다</a:t>
            </a:r>
            <a:r>
              <a:rPr lang="en-US" altLang="ko-KR" sz="1200" b="0" dirty="0">
                <a:effectLst/>
                <a:latin typeface="+mn-ea"/>
              </a:rPr>
              <a:t>.&lt;/span&gt;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&lt;/p&gt;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&lt;input type="text" name="s"&gt;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&lt;input type="button" value="</a:t>
            </a:r>
            <a:r>
              <a:rPr lang="ko-KR" altLang="en-US" sz="1200" b="0" dirty="0">
                <a:effectLst/>
                <a:latin typeface="+mn-ea"/>
              </a:rPr>
              <a:t>테스트</a:t>
            </a:r>
            <a:r>
              <a:rPr lang="en-US" altLang="ko-KR" sz="1200" b="0" dirty="0">
                <a:effectLst/>
                <a:latin typeface="+mn-ea"/>
              </a:rPr>
              <a:t>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id="button"&gt;&lt;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&lt;div id="div" style="</a:t>
            </a:r>
            <a:r>
              <a:rPr lang="en-US" altLang="ko-KR" sz="1200" b="0" dirty="0" err="1">
                <a:effectLst/>
                <a:latin typeface="+mn-ea"/>
              </a:rPr>
              <a:t>color:blue</a:t>
            </a:r>
            <a:r>
              <a:rPr lang="en-US" altLang="ko-KR" sz="1200" b="0" dirty="0">
                <a:effectLst/>
                <a:latin typeface="+mn-ea"/>
              </a:rPr>
              <a:t>"&gt;&lt;/div&gt;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var div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("div");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var button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("button");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</a:t>
            </a:r>
            <a:r>
              <a:rPr lang="en-US" altLang="ko-KR" sz="1200" b="0" dirty="0" err="1">
                <a:effectLst/>
                <a:latin typeface="+mn-ea"/>
              </a:rPr>
              <a:t>document.body.addEventListener</a:t>
            </a:r>
            <a:r>
              <a:rPr lang="en-US" altLang="ko-KR" sz="1200" b="0" dirty="0">
                <a:effectLst/>
                <a:latin typeface="+mn-ea"/>
              </a:rPr>
              <a:t>("click", capture, true);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</a:t>
            </a:r>
            <a:r>
              <a:rPr lang="en-US" altLang="ko-KR" sz="1200" b="0" dirty="0" err="1">
                <a:effectLst/>
                <a:latin typeface="+mn-ea"/>
              </a:rPr>
              <a:t>button.addEventListener</a:t>
            </a:r>
            <a:r>
              <a:rPr lang="en-US" altLang="ko-KR" sz="1200" b="0" dirty="0">
                <a:effectLst/>
                <a:latin typeface="+mn-ea"/>
              </a:rPr>
              <a:t>("click", bubble, false);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</a:t>
            </a:r>
            <a:r>
              <a:rPr lang="en-US" altLang="ko-KR" sz="1200" b="0" dirty="0" err="1">
                <a:effectLst/>
                <a:latin typeface="+mn-ea"/>
              </a:rPr>
              <a:t>document.body.addEventListener</a:t>
            </a:r>
            <a:r>
              <a:rPr lang="en-US" altLang="ko-KR" sz="1200" b="0" dirty="0">
                <a:effectLst/>
                <a:latin typeface="+mn-ea"/>
              </a:rPr>
              <a:t>("click", bubble, false);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capture(e)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obj = </a:t>
            </a:r>
            <a:r>
              <a:rPr lang="en-US" altLang="ko-KR" sz="1200" b="0" dirty="0" err="1">
                <a:effectLst/>
                <a:latin typeface="+mn-ea"/>
              </a:rPr>
              <a:t>e.currentTarget</a:t>
            </a:r>
            <a:r>
              <a:rPr lang="en-US" altLang="ko-KR" sz="1200" b="0" dirty="0">
                <a:effectLst/>
                <a:latin typeface="+mn-ea"/>
              </a:rPr>
              <a:t>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tagName = </a:t>
            </a:r>
            <a:r>
              <a:rPr lang="en-US" altLang="ko-KR" sz="1200" b="0" dirty="0" err="1">
                <a:effectLst/>
                <a:latin typeface="+mn-ea"/>
              </a:rPr>
              <a:t>obj.tagName</a:t>
            </a:r>
            <a:r>
              <a:rPr lang="en-US" altLang="ko-KR" sz="1200" b="0" dirty="0">
                <a:effectLst/>
                <a:latin typeface="+mn-ea"/>
              </a:rPr>
              <a:t>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div.innerHTML</a:t>
            </a:r>
            <a:r>
              <a:rPr lang="en-US" altLang="ko-KR" sz="1200" b="0" dirty="0">
                <a:effectLst/>
                <a:latin typeface="+mn-ea"/>
              </a:rPr>
              <a:t> +=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&gt;capture </a:t>
            </a:r>
            <a:r>
              <a:rPr lang="ko-KR" altLang="en-US" sz="1200" b="0" dirty="0">
                <a:effectLst/>
                <a:latin typeface="+mn-ea"/>
              </a:rPr>
              <a:t>단계 </a:t>
            </a:r>
            <a:r>
              <a:rPr lang="en-US" altLang="ko-KR" sz="1200" b="0" dirty="0">
                <a:effectLst/>
                <a:latin typeface="+mn-ea"/>
              </a:rPr>
              <a:t>: 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+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tagName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        + "</a:t>
            </a:r>
            <a:r>
              <a:rPr lang="ko-KR" altLang="en-US" sz="1200" b="0" dirty="0">
                <a:effectLst/>
                <a:latin typeface="+mn-ea"/>
              </a:rPr>
              <a:t>태그 </a:t>
            </a:r>
            <a:r>
              <a:rPr lang="en-US" altLang="ko-KR" sz="1200" b="0" dirty="0">
                <a:effectLst/>
                <a:latin typeface="+mn-ea"/>
              </a:rPr>
              <a:t>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+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 err="1">
                <a:effectLst/>
                <a:latin typeface="+mn-ea"/>
              </a:rPr>
              <a:t>e.type</a:t>
            </a:r>
            <a:r>
              <a:rPr lang="en-US" altLang="ko-KR" sz="1200" b="0" dirty="0">
                <a:effectLst/>
                <a:latin typeface="+mn-ea"/>
              </a:rPr>
              <a:t> + "</a:t>
            </a:r>
            <a:r>
              <a:rPr lang="ko-KR" altLang="en-US" sz="1200" b="0" dirty="0">
                <a:effectLst/>
                <a:latin typeface="+mn-ea"/>
              </a:rPr>
              <a:t>이벤트</a:t>
            </a:r>
            <a:r>
              <a:rPr lang="en-US" altLang="ko-KR" sz="1200" b="0" dirty="0">
                <a:effectLst/>
                <a:latin typeface="+mn-ea"/>
              </a:rPr>
              <a:t>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bubble(e)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obj=</a:t>
            </a:r>
            <a:r>
              <a:rPr lang="en-US" altLang="ko-KR" sz="1200" b="0" dirty="0" err="1">
                <a:effectLst/>
                <a:latin typeface="+mn-ea"/>
              </a:rPr>
              <a:t>e.currentTarget</a:t>
            </a:r>
            <a:r>
              <a:rPr lang="en-US" altLang="ko-KR" sz="1200" b="0" dirty="0">
                <a:effectLst/>
                <a:latin typeface="+mn-ea"/>
              </a:rPr>
              <a:t>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tagName = </a:t>
            </a:r>
            <a:r>
              <a:rPr lang="en-US" altLang="ko-KR" sz="1200" b="0" dirty="0" err="1">
                <a:effectLst/>
                <a:latin typeface="+mn-ea"/>
              </a:rPr>
              <a:t>obj.tagName</a:t>
            </a:r>
            <a:r>
              <a:rPr lang="en-US" altLang="ko-KR" sz="1200" b="0" dirty="0">
                <a:effectLst/>
                <a:latin typeface="+mn-ea"/>
              </a:rPr>
              <a:t>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div.innerHTML</a:t>
            </a:r>
            <a:r>
              <a:rPr lang="en-US" altLang="ko-KR" sz="1200" b="0" dirty="0">
                <a:effectLst/>
                <a:latin typeface="+mn-ea"/>
              </a:rPr>
              <a:t> += "&lt;</a:t>
            </a:r>
            <a:r>
              <a:rPr lang="en-US" altLang="ko-KR" sz="1200" b="0" dirty="0" err="1">
                <a:effectLst/>
                <a:latin typeface="+mn-ea"/>
              </a:rPr>
              <a:t>br</a:t>
            </a:r>
            <a:r>
              <a:rPr lang="en-US" altLang="ko-KR" sz="1200" b="0" dirty="0">
                <a:effectLst/>
                <a:latin typeface="+mn-ea"/>
              </a:rPr>
              <a:t>&gt;bubble </a:t>
            </a:r>
            <a:r>
              <a:rPr lang="ko-KR" altLang="en-US" sz="1200" b="0" dirty="0">
                <a:effectLst/>
                <a:latin typeface="+mn-ea"/>
              </a:rPr>
              <a:t>단계 </a:t>
            </a:r>
            <a:r>
              <a:rPr lang="en-US" altLang="ko-KR" sz="1200" b="0" dirty="0">
                <a:effectLst/>
                <a:latin typeface="+mn-ea"/>
              </a:rPr>
              <a:t>: 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+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tagName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                + "</a:t>
            </a:r>
            <a:r>
              <a:rPr lang="ko-KR" altLang="en-US" sz="1200" b="0" dirty="0">
                <a:effectLst/>
                <a:latin typeface="+mn-ea"/>
              </a:rPr>
              <a:t>태그 </a:t>
            </a:r>
            <a:r>
              <a:rPr lang="en-US" altLang="ko-KR" sz="1200" b="0" dirty="0">
                <a:effectLst/>
                <a:latin typeface="+mn-ea"/>
              </a:rPr>
              <a:t>"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+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 err="1">
                <a:effectLst/>
                <a:latin typeface="+mn-ea"/>
              </a:rPr>
              <a:t>e.type</a:t>
            </a:r>
            <a:r>
              <a:rPr lang="en-US" altLang="ko-KR" sz="1200" b="0" dirty="0">
                <a:effectLst/>
                <a:latin typeface="+mn-ea"/>
              </a:rPr>
              <a:t> + "</a:t>
            </a:r>
            <a:r>
              <a:rPr lang="ko-KR" altLang="en-US" sz="1200" b="0" dirty="0">
                <a:effectLst/>
                <a:latin typeface="+mn-ea"/>
              </a:rPr>
              <a:t>이벤트</a:t>
            </a:r>
            <a:r>
              <a:rPr lang="en-US" altLang="ko-KR" sz="1200" b="0" dirty="0">
                <a:effectLst/>
                <a:latin typeface="+mn-ea"/>
              </a:rPr>
              <a:t>";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            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&lt;/script&gt;&lt;/body&gt;&lt;/html&gt;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0037" y="3499657"/>
            <a:ext cx="4102356" cy="5486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88369" y="993357"/>
            <a:ext cx="4204819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캡쳐 단계</a:t>
            </a:r>
            <a:r>
              <a:rPr lang="en-US" altLang="ko-KR" sz="1400" dirty="0" smtClean="0"/>
              <a:t>1 – body </a:t>
            </a:r>
            <a:r>
              <a:rPr lang="ko-KR" altLang="en-US" sz="1400" dirty="0" smtClean="0"/>
              <a:t>객체에 </a:t>
            </a:r>
            <a:r>
              <a:rPr lang="en-US" altLang="ko-KR" sz="1400" dirty="0" smtClean="0"/>
              <a:t>capture </a:t>
            </a:r>
            <a:r>
              <a:rPr lang="ko-KR" altLang="en-US" sz="1400" dirty="0" smtClean="0"/>
              <a:t>리스너 등록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버블 단계</a:t>
            </a:r>
            <a:r>
              <a:rPr lang="en-US" altLang="ko-KR" sz="1400" dirty="0" smtClean="0"/>
              <a:t>2 – </a:t>
            </a:r>
            <a:r>
              <a:rPr lang="ko-KR" altLang="en-US" sz="1400" dirty="0" smtClean="0"/>
              <a:t>타겟 </a:t>
            </a:r>
            <a:r>
              <a:rPr lang="ko-KR" altLang="en-US" sz="1400" dirty="0"/>
              <a:t>객체에 </a:t>
            </a:r>
            <a:r>
              <a:rPr lang="en-US" altLang="ko-KR" sz="1400" dirty="0" smtClean="0"/>
              <a:t>bubble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리스너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버블 단계</a:t>
            </a:r>
            <a:r>
              <a:rPr lang="en-US" altLang="ko-KR" sz="1400" dirty="0" smtClean="0"/>
              <a:t>3 </a:t>
            </a:r>
            <a:r>
              <a:rPr lang="en-US" altLang="ko-KR" sz="1400" dirty="0"/>
              <a:t>– </a:t>
            </a:r>
            <a:r>
              <a:rPr lang="en-US" altLang="ko-KR" sz="1400" dirty="0" smtClean="0"/>
              <a:t>body </a:t>
            </a:r>
            <a:r>
              <a:rPr lang="ko-KR" altLang="en-US" sz="1400" dirty="0"/>
              <a:t>객체에 </a:t>
            </a:r>
            <a:r>
              <a:rPr lang="en-US" altLang="ko-KR" sz="1400" dirty="0" smtClean="0"/>
              <a:t>bubble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리스너 </a:t>
            </a:r>
            <a:r>
              <a:rPr lang="ko-KR" altLang="en-US" sz="1400" dirty="0" smtClean="0"/>
              <a:t>등록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882393" y="1524272"/>
            <a:ext cx="605976" cy="2249706"/>
          </a:xfrm>
          <a:prstGeom prst="bentConnector3">
            <a:avLst>
              <a:gd name="adj1" fmla="val 2530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8ABFB30-E52E-7AAF-86BF-73880A41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82" y="4151399"/>
            <a:ext cx="2858803" cy="16227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BE723-C797-73D3-2EDF-4883ED83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415" y="4151399"/>
            <a:ext cx="2093395" cy="16227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80037" y="4052065"/>
            <a:ext cx="4102356" cy="219079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88369" y="2673528"/>
            <a:ext cx="5767613" cy="9541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obj</a:t>
            </a:r>
            <a:r>
              <a:rPr lang="ko-KR" altLang="en-US" sz="1400" dirty="0" smtClean="0"/>
              <a:t>는 현재 </a:t>
            </a:r>
            <a:r>
              <a:rPr lang="ko-KR" altLang="en-US" sz="1400" dirty="0"/>
              <a:t>이벤트를 받은 </a:t>
            </a:r>
            <a:r>
              <a:rPr lang="en-US" altLang="ko-KR" sz="1400" dirty="0"/>
              <a:t>DOM </a:t>
            </a:r>
            <a:r>
              <a:rPr lang="ko-KR" altLang="en-US" sz="1400" dirty="0" smtClean="0"/>
              <a:t>객체이고</a:t>
            </a:r>
            <a:r>
              <a:rPr lang="en-US" altLang="ko-KR" sz="1400" dirty="0" smtClean="0"/>
              <a:t>, tagName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obj</a:t>
            </a:r>
            <a:r>
              <a:rPr lang="ko-KR" altLang="en-US" sz="1400" dirty="0" smtClean="0"/>
              <a:t>의 태그 이름 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div</a:t>
            </a:r>
            <a:r>
              <a:rPr lang="ko-KR" altLang="en-US" sz="1400" dirty="0" smtClean="0"/>
              <a:t>태그에 </a:t>
            </a:r>
            <a:r>
              <a:rPr lang="en-US" altLang="ko-KR" sz="1400" dirty="0" smtClean="0"/>
              <a:t>innerHTML</a:t>
            </a:r>
            <a:r>
              <a:rPr lang="ko-KR" altLang="en-US" sz="1400" dirty="0" smtClean="0"/>
              <a:t>을 사용하여 </a:t>
            </a:r>
            <a:r>
              <a:rPr lang="en-US" altLang="ko-KR" sz="1400" dirty="0" smtClean="0"/>
              <a:t>tagName</a:t>
            </a:r>
            <a:r>
              <a:rPr lang="ko-KR" altLang="en-US" sz="1400" dirty="0" smtClean="0"/>
              <a:t>과 객체의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전송하여 출력한다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882393" y="3150582"/>
            <a:ext cx="605976" cy="1996880"/>
          </a:xfrm>
          <a:prstGeom prst="bentConnector3">
            <a:avLst>
              <a:gd name="adj1" fmla="val 554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onload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347022" cy="270804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180769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  &lt;title&gt;HTML </a:t>
            </a:r>
            <a:r>
              <a:rPr lang="ko-KR" altLang="en-US" sz="1200" b="0" dirty="0">
                <a:effectLst/>
                <a:latin typeface="+mn-ea"/>
              </a:rPr>
              <a:t>문서의 </a:t>
            </a:r>
            <a:r>
              <a:rPr lang="en-US" altLang="ko-KR" sz="1200" b="0" dirty="0">
                <a:effectLst/>
                <a:latin typeface="+mn-ea"/>
              </a:rPr>
              <a:t>onload&lt;/title&gt;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</a:t>
            </a:r>
            <a:r>
              <a:rPr lang="ko-KR" altLang="en-US" sz="1200" b="0" dirty="0">
                <a:effectLst/>
                <a:latin typeface="+mn-ea"/>
              </a:rPr>
              <a:t> </a:t>
            </a:r>
            <a:r>
              <a:rPr lang="en-US" altLang="ko-KR" sz="1200" b="0" dirty="0">
                <a:effectLst/>
                <a:latin typeface="+mn-ea"/>
              </a:rPr>
              <a:t>onload="alert('</a:t>
            </a:r>
            <a:r>
              <a:rPr lang="ko-KR" altLang="en-US" sz="1200" b="0" dirty="0">
                <a:effectLst/>
                <a:latin typeface="+mn-ea"/>
              </a:rPr>
              <a:t>이 사이트는 </a:t>
            </a:r>
            <a:r>
              <a:rPr lang="en-US" altLang="ko-KR" sz="1200" b="0" dirty="0">
                <a:effectLst/>
                <a:latin typeface="+mn-ea"/>
              </a:rPr>
              <a:t>2017</a:t>
            </a:r>
            <a:r>
              <a:rPr lang="ko-KR" altLang="en-US" sz="1200" b="0" dirty="0">
                <a:effectLst/>
                <a:latin typeface="+mn-ea"/>
              </a:rPr>
              <a:t>년 </a:t>
            </a:r>
            <a:r>
              <a:rPr lang="en-US" altLang="ko-KR" sz="1200" b="0" dirty="0">
                <a:effectLst/>
                <a:latin typeface="+mn-ea"/>
              </a:rPr>
              <a:t>9</a:t>
            </a:r>
            <a:r>
              <a:rPr lang="ko-KR" altLang="en-US" sz="1200" b="0" dirty="0">
                <a:effectLst/>
                <a:latin typeface="+mn-ea"/>
              </a:rPr>
              <a:t>월 </a:t>
            </a:r>
            <a:r>
              <a:rPr lang="en-US" altLang="ko-KR" sz="1200" b="0" dirty="0">
                <a:effectLst/>
                <a:latin typeface="+mn-ea"/>
              </a:rPr>
              <a:t>1</a:t>
            </a:r>
            <a:r>
              <a:rPr lang="ko-KR" altLang="en-US" sz="1200" b="0" dirty="0">
                <a:effectLst/>
                <a:latin typeface="+mn-ea"/>
              </a:rPr>
              <a:t>일 부터</a:t>
            </a:r>
            <a:r>
              <a:rPr lang="en-US" altLang="ko-KR" sz="1200" b="0" dirty="0">
                <a:effectLst/>
                <a:latin typeface="+mn-ea"/>
              </a:rPr>
              <a:t>\</a:t>
            </a:r>
            <a:endParaRPr lang="ko-KR" altLang="en-US" sz="1200" b="0" dirty="0">
              <a:effectLst/>
              <a:latin typeface="+mn-ea"/>
            </a:endParaRPr>
          </a:p>
          <a:p>
            <a:r>
              <a:rPr lang="ko-KR" altLang="en-US" sz="1200" b="0" dirty="0">
                <a:effectLst/>
                <a:latin typeface="+mn-ea"/>
              </a:rPr>
              <a:t>  </a:t>
            </a:r>
            <a:r>
              <a:rPr lang="en-US" altLang="ko-KR" sz="1200" b="0" dirty="0">
                <a:effectLst/>
                <a:latin typeface="+mn-ea"/>
              </a:rPr>
              <a:t>www.js.co.kr</a:t>
            </a:r>
            <a:r>
              <a:rPr lang="ko-KR" altLang="en-US" sz="1200" b="0" dirty="0">
                <a:effectLst/>
                <a:latin typeface="+mn-ea"/>
              </a:rPr>
              <a:t>로 옮겨지게 됩니다</a:t>
            </a:r>
            <a:r>
              <a:rPr lang="en-US" altLang="ko-KR" sz="1200" b="0" dirty="0">
                <a:effectLst/>
                <a:latin typeface="+mn-ea"/>
              </a:rPr>
              <a:t>.')"&gt;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&lt;h3&gt;HTML </a:t>
            </a:r>
            <a:r>
              <a:rPr lang="ko-KR" altLang="en-US" sz="1200" b="0" dirty="0">
                <a:effectLst/>
                <a:latin typeface="+mn-ea"/>
              </a:rPr>
              <a:t>문서의 로딩 완료</a:t>
            </a:r>
            <a:r>
              <a:rPr lang="en-US" altLang="ko-KR" sz="1200" b="0" dirty="0">
                <a:effectLst/>
                <a:latin typeface="+mn-ea"/>
              </a:rPr>
              <a:t>, onload&lt;/h3&gt;&lt;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</a:t>
            </a:r>
            <a:r>
              <a:rPr lang="ko-KR" altLang="en-US" sz="1200" b="0" dirty="0">
                <a:effectLst/>
                <a:latin typeface="+mn-ea"/>
              </a:rPr>
              <a:t>이 페이지는 </a:t>
            </a:r>
            <a:r>
              <a:rPr lang="en-US" altLang="ko-KR" sz="1200" b="0" dirty="0">
                <a:effectLst/>
                <a:latin typeface="+mn-ea"/>
              </a:rPr>
              <a:t>onload </a:t>
            </a:r>
            <a:r>
              <a:rPr lang="ko-KR" altLang="en-US" sz="1200" b="0" dirty="0" err="1">
                <a:effectLst/>
                <a:latin typeface="+mn-ea"/>
              </a:rPr>
              <a:t>리스너의</a:t>
            </a:r>
            <a:r>
              <a:rPr lang="ko-KR" altLang="en-US" sz="1200" b="0" dirty="0">
                <a:effectLst/>
                <a:latin typeface="+mn-ea"/>
              </a:rPr>
              <a:t> </a:t>
            </a:r>
          </a:p>
          <a:p>
            <a:r>
              <a:rPr lang="ko-KR" altLang="en-US" sz="1200" b="0" dirty="0">
                <a:effectLst/>
                <a:latin typeface="+mn-ea"/>
              </a:rPr>
              <a:t>    사용 예를 보여줍니다</a:t>
            </a:r>
            <a:r>
              <a:rPr lang="en-US" altLang="ko-KR" sz="1200" b="0" dirty="0">
                <a:effectLst/>
                <a:latin typeface="+mn-ea"/>
              </a:rPr>
              <a:t>.</a:t>
            </a:r>
          </a:p>
          <a:p>
            <a:r>
              <a:rPr lang="en-US" altLang="ko-KR" sz="1200" b="0" dirty="0">
                <a:effectLst/>
                <a:latin typeface="+mn-ea"/>
              </a:rPr>
              <a:t>    </a:t>
            </a:r>
            <a:r>
              <a:rPr lang="ko-KR" altLang="en-US" sz="1200" b="0" dirty="0">
                <a:effectLst/>
                <a:latin typeface="+mn-ea"/>
              </a:rPr>
              <a:t>이 페이지가 출력되고 난 바로 직후 </a:t>
            </a:r>
          </a:p>
          <a:p>
            <a:r>
              <a:rPr lang="ko-KR" altLang="en-US" sz="1200" b="0" dirty="0">
                <a:effectLst/>
                <a:latin typeface="+mn-ea"/>
              </a:rPr>
              <a:t>    </a:t>
            </a:r>
            <a:r>
              <a:rPr lang="en-US" altLang="ko-KR" sz="1200" b="0" dirty="0">
                <a:effectLst/>
                <a:latin typeface="+mn-ea"/>
              </a:rPr>
              <a:t>onload </a:t>
            </a:r>
            <a:r>
              <a:rPr lang="ko-KR" altLang="en-US" sz="1200" b="0" dirty="0" err="1">
                <a:effectLst/>
                <a:latin typeface="+mn-ea"/>
              </a:rPr>
              <a:t>리스너를</a:t>
            </a:r>
            <a:r>
              <a:rPr lang="ko-KR" altLang="en-US" sz="1200" b="0" dirty="0">
                <a:effectLst/>
                <a:latin typeface="+mn-ea"/>
              </a:rPr>
              <a:t> 통해 </a:t>
            </a:r>
          </a:p>
          <a:p>
            <a:r>
              <a:rPr lang="ko-KR" altLang="en-US" sz="1200" b="0" dirty="0">
                <a:effectLst/>
                <a:latin typeface="+mn-ea"/>
              </a:rPr>
              <a:t>    경고창을 출력합니다</a:t>
            </a:r>
            <a:r>
              <a:rPr lang="en-US" altLang="ko-KR" sz="1200" b="0" dirty="0">
                <a:effectLst/>
                <a:latin typeface="+mn-ea"/>
              </a:rPr>
              <a:t>.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  <a:p>
            <a:r>
              <a:rPr lang="en-US" altLang="ko-KR" sz="1200" b="0" dirty="0">
                <a:effectLst/>
                <a:latin typeface="+mn-ea"/>
              </a:rPr>
              <a:t/>
            </a:r>
            <a:br>
              <a:rPr lang="en-US" altLang="ko-KR" sz="1200" b="0" dirty="0">
                <a:effectLst/>
                <a:latin typeface="+mn-ea"/>
              </a:rPr>
            </a:br>
            <a:r>
              <a:rPr lang="en-US" altLang="ko-KR" sz="1200" b="0" dirty="0">
                <a:effectLst/>
                <a:latin typeface="+mn-ea"/>
              </a:rPr>
              <a:t/>
            </a:r>
            <a:br>
              <a:rPr lang="en-US" altLang="ko-KR" sz="1200" b="0" dirty="0">
                <a:effectLst/>
                <a:latin typeface="+mn-ea"/>
              </a:rPr>
            </a:br>
            <a:r>
              <a:rPr lang="en-US" altLang="ko-KR" sz="1200" b="0" dirty="0">
                <a:effectLst/>
                <a:latin typeface="+mn-ea"/>
              </a:rPr>
              <a:t/>
            </a:r>
            <a:br>
              <a:rPr lang="en-US" altLang="ko-KR" sz="1200" b="0" dirty="0">
                <a:effectLst/>
                <a:latin typeface="+mn-ea"/>
              </a:rPr>
            </a:br>
            <a:endParaRPr lang="en-US" altLang="ko-KR" sz="1200" b="0" dirty="0">
              <a:effectLst/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422218" y="1661020"/>
            <a:ext cx="4091059" cy="4107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87022" y="1380995"/>
            <a:ext cx="5782176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onload </a:t>
            </a:r>
            <a:r>
              <a:rPr lang="ko-KR" altLang="en-US" sz="1400" dirty="0"/>
              <a:t>명령에 의해 페이지가 열리는 순간 </a:t>
            </a:r>
            <a:r>
              <a:rPr lang="en-US" altLang="ko-KR" sz="1400" dirty="0"/>
              <a:t>alert </a:t>
            </a:r>
            <a:r>
              <a:rPr lang="ko-KR" altLang="en-US" sz="1400" dirty="0"/>
              <a:t>메소드가 </a:t>
            </a:r>
            <a:r>
              <a:rPr lang="ko-KR" altLang="en-US" sz="1400" dirty="0" smtClean="0"/>
              <a:t>실행된다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513277" y="1588744"/>
            <a:ext cx="873745" cy="27766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B73E335-D574-DDA1-DBB3-6494DFBD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29" y="2330840"/>
            <a:ext cx="3235706" cy="131284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11BC5E-13F8-BFDD-475D-DE244B48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085" y="2330839"/>
            <a:ext cx="3235706" cy="131284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36146E3-2A23-D0B8-2899-B2FF5A91D809}"/>
              </a:ext>
            </a:extLst>
          </p:cNvPr>
          <p:cNvSpPr/>
          <p:nvPr/>
        </p:nvSpPr>
        <p:spPr>
          <a:xfrm>
            <a:off x="8068135" y="2987262"/>
            <a:ext cx="419950" cy="2327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005A8-0346-09D7-9E96-14D0C100FACD}"/>
              </a:ext>
            </a:extLst>
          </p:cNvPr>
          <p:cNvSpPr txBox="1"/>
          <p:nvPr/>
        </p:nvSpPr>
        <p:spPr>
          <a:xfrm>
            <a:off x="6516801" y="3926483"/>
            <a:ext cx="3522618" cy="375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확인 버튼을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텍스트들이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21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onload2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127197" cy="522464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4960945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&lt;head&gt;&lt;title&gt;onload</a:t>
            </a:r>
            <a:r>
              <a:rPr lang="ko-KR" altLang="en-US" sz="1200" b="0" dirty="0">
                <a:effectLst/>
                <a:latin typeface="+mn-ea"/>
              </a:rPr>
              <a:t>로 이미지 크기 출력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function changeImage()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sel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("sel");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</a:t>
            </a:r>
            <a:r>
              <a:rPr lang="en-US" altLang="ko-KR" sz="1200" b="0" dirty="0" err="1">
                <a:effectLst/>
                <a:latin typeface="+mn-ea"/>
              </a:rPr>
              <a:t>img</a:t>
            </a:r>
            <a:r>
              <a:rPr lang="en-US" altLang="ko-KR" sz="1200" b="0" dirty="0">
                <a:effectLst/>
                <a:latin typeface="+mn-ea"/>
              </a:rPr>
              <a:t>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("myImg");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img.onload</a:t>
            </a:r>
            <a:r>
              <a:rPr lang="en-US" altLang="ko-KR" sz="1200" b="0" dirty="0">
                <a:effectLst/>
                <a:latin typeface="+mn-ea"/>
              </a:rPr>
              <a:t> = function 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var mySpan = </a:t>
            </a:r>
            <a:r>
              <a:rPr lang="en-US" altLang="ko-KR" sz="1200" b="0" dirty="0" err="1">
                <a:effectLst/>
                <a:latin typeface="+mn-ea"/>
              </a:rPr>
              <a:t>document.getElementById</a:t>
            </a:r>
            <a:r>
              <a:rPr lang="en-US" altLang="ko-KR" sz="1200" b="0" dirty="0">
                <a:effectLst/>
                <a:latin typeface="+mn-ea"/>
              </a:rPr>
              <a:t>("mySpan");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    </a:t>
            </a:r>
            <a:r>
              <a:rPr lang="en-US" altLang="ko-KR" sz="1200" b="0" dirty="0" err="1">
                <a:effectLst/>
                <a:latin typeface="+mn-ea"/>
              </a:rPr>
              <a:t>mySpan.innerHTML</a:t>
            </a:r>
            <a:r>
              <a:rPr lang="en-US" altLang="ko-KR" sz="1200" b="0" dirty="0">
                <a:effectLst/>
                <a:latin typeface="+mn-ea"/>
              </a:rPr>
              <a:t> = </a:t>
            </a:r>
            <a:r>
              <a:rPr lang="en-US" altLang="ko-KR" sz="1200" b="0" dirty="0" err="1">
                <a:effectLst/>
                <a:latin typeface="+mn-ea"/>
              </a:rPr>
              <a:t>img.width</a:t>
            </a:r>
            <a:r>
              <a:rPr lang="en-US" altLang="ko-KR" sz="1200" b="0" dirty="0">
                <a:effectLst/>
                <a:latin typeface="+mn-ea"/>
              </a:rPr>
              <a:t> + "x" + </a:t>
            </a:r>
            <a:r>
              <a:rPr lang="en-US" altLang="ko-KR" sz="1200" b="0" dirty="0" err="1">
                <a:effectLst/>
                <a:latin typeface="+mn-ea"/>
              </a:rPr>
              <a:t>img.height</a:t>
            </a:r>
            <a:r>
              <a:rPr lang="en-US" altLang="ko-KR" sz="1200" b="0" dirty="0">
                <a:effectLst/>
                <a:latin typeface="+mn-ea"/>
              </a:rPr>
              <a:t>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var index= </a:t>
            </a:r>
            <a:r>
              <a:rPr lang="en-US" altLang="ko-KR" sz="1200" b="0" dirty="0" err="1">
                <a:effectLst/>
                <a:latin typeface="+mn-ea"/>
              </a:rPr>
              <a:t>sel.selectedIndex</a:t>
            </a:r>
            <a:r>
              <a:rPr lang="en-US" altLang="ko-KR" sz="1200" b="0" dirty="0">
                <a:effectLst/>
                <a:latin typeface="+mn-ea"/>
              </a:rPr>
              <a:t>; 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</a:t>
            </a:r>
            <a:r>
              <a:rPr lang="en-US" altLang="ko-KR" sz="1200" b="0" dirty="0" err="1">
                <a:effectLst/>
                <a:latin typeface="+mn-ea"/>
              </a:rPr>
              <a:t>img.src</a:t>
            </a:r>
            <a:r>
              <a:rPr lang="en-US" altLang="ko-KR" sz="1200" b="0" dirty="0">
                <a:effectLst/>
                <a:latin typeface="+mn-ea"/>
              </a:rPr>
              <a:t> = </a:t>
            </a:r>
            <a:r>
              <a:rPr lang="en-US" altLang="ko-KR" sz="1200" b="0" dirty="0" err="1">
                <a:effectLst/>
                <a:latin typeface="+mn-ea"/>
              </a:rPr>
              <a:t>sel.options</a:t>
            </a:r>
            <a:r>
              <a:rPr lang="en-US" altLang="ko-KR" sz="1200" b="0" dirty="0">
                <a:effectLst/>
                <a:latin typeface="+mn-ea"/>
              </a:rPr>
              <a:t>[index].value;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 onload="changeImage()"&gt;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&lt;h3&gt;onload</a:t>
            </a:r>
            <a:r>
              <a:rPr lang="ko-KR" altLang="en-US" sz="1200" b="0" dirty="0">
                <a:effectLst/>
                <a:latin typeface="+mn-ea"/>
              </a:rPr>
              <a:t>로 이미지 크기 출력</a:t>
            </a:r>
            <a:r>
              <a:rPr lang="en-US" altLang="ko-KR" sz="1200" b="0" dirty="0">
                <a:effectLst/>
                <a:latin typeface="+mn-ea"/>
              </a:rPr>
              <a:t>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&lt;select id="sel" </a:t>
            </a:r>
            <a:r>
              <a:rPr lang="en-US" altLang="ko-KR" sz="1200" b="0" dirty="0" err="1">
                <a:effectLst/>
                <a:latin typeface="+mn-ea"/>
              </a:rPr>
              <a:t>onchange</a:t>
            </a:r>
            <a:r>
              <a:rPr lang="en-US" altLang="ko-KR" sz="1200" b="0" dirty="0">
                <a:effectLst/>
                <a:latin typeface="+mn-ea"/>
              </a:rPr>
              <a:t>="changeImage()"&gt;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&lt;option value="../../media/apple.png"&gt;</a:t>
            </a:r>
            <a:r>
              <a:rPr lang="ko-KR" altLang="en-US" sz="1200" b="0" dirty="0">
                <a:effectLst/>
                <a:latin typeface="+mn-ea"/>
              </a:rPr>
              <a:t>사과</a:t>
            </a:r>
            <a:r>
              <a:rPr lang="en-US" altLang="ko-KR" sz="1200" b="0" dirty="0">
                <a:effectLst/>
                <a:latin typeface="+mn-ea"/>
              </a:rPr>
              <a:t>&lt;/option&gt;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&lt;option value="../../media/banana.png"&gt;</a:t>
            </a:r>
            <a:r>
              <a:rPr lang="ko-KR" altLang="en-US" sz="1200" b="0" dirty="0">
                <a:effectLst/>
                <a:latin typeface="+mn-ea"/>
              </a:rPr>
              <a:t>바나나</a:t>
            </a:r>
            <a:r>
              <a:rPr lang="en-US" altLang="ko-KR" sz="1200" b="0" dirty="0">
                <a:effectLst/>
                <a:latin typeface="+mn-ea"/>
              </a:rPr>
              <a:t>&lt;/option&gt;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    &lt;option value="../../media/mango.png"&gt;</a:t>
            </a:r>
            <a:r>
              <a:rPr lang="ko-KR" altLang="en-US" sz="1200" b="0" dirty="0">
                <a:effectLst/>
                <a:latin typeface="+mn-ea"/>
              </a:rPr>
              <a:t>망고</a:t>
            </a:r>
            <a:r>
              <a:rPr lang="en-US" altLang="ko-KR" sz="1200" b="0" dirty="0">
                <a:effectLst/>
                <a:latin typeface="+mn-ea"/>
              </a:rPr>
              <a:t>&lt;/option&gt;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&lt;/select&gt;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&lt;span id="mySpan"&gt;</a:t>
            </a:r>
            <a:r>
              <a:rPr lang="ko-KR" altLang="en-US" sz="1200" b="0" dirty="0">
                <a:effectLst/>
                <a:latin typeface="+mn-ea"/>
              </a:rPr>
              <a:t>이미지 크기</a:t>
            </a:r>
            <a:r>
              <a:rPr lang="en-US" altLang="ko-KR" sz="1200" b="0" dirty="0">
                <a:effectLst/>
                <a:latin typeface="+mn-ea"/>
              </a:rPr>
              <a:t>&lt;/span&gt;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&lt;p&gt;&lt;</a:t>
            </a:r>
            <a:r>
              <a:rPr lang="en-US" altLang="ko-KR" sz="1200" b="0" dirty="0" err="1">
                <a:effectLst/>
                <a:latin typeface="+mn-ea"/>
              </a:rPr>
              <a:t>img</a:t>
            </a:r>
            <a:r>
              <a:rPr lang="en-US" altLang="ko-KR" sz="1200" b="0" dirty="0">
                <a:effectLst/>
                <a:latin typeface="+mn-ea"/>
              </a:rPr>
              <a:t> id="myImg" </a:t>
            </a:r>
            <a:r>
              <a:rPr lang="en-US" altLang="ko-KR" sz="1200" b="0" dirty="0" err="1">
                <a:effectLst/>
                <a:latin typeface="+mn-ea"/>
              </a:rPr>
              <a:t>src</a:t>
            </a:r>
            <a:r>
              <a:rPr lang="en-US" altLang="ko-KR" sz="1200" b="0" dirty="0">
                <a:effectLst/>
                <a:latin typeface="+mn-ea"/>
              </a:rPr>
              <a:t>="../../media/apple.png" alt="."&gt;&lt;/p&gt;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92019" y="1454352"/>
            <a:ext cx="4245494" cy="19039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95104" y="999204"/>
            <a:ext cx="5668143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changeImage( ) </a:t>
            </a:r>
            <a:r>
              <a:rPr lang="ko-KR" altLang="en-US" sz="1400" b="1" dirty="0" smtClean="0"/>
              <a:t>함수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id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sel,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myImg</a:t>
            </a:r>
            <a:r>
              <a:rPr lang="ko-KR" altLang="en-US" sz="1400" dirty="0" smtClean="0"/>
              <a:t>인 태그 객체를 생성한다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이미지의 크기를 출력할 </a:t>
            </a:r>
            <a:r>
              <a:rPr lang="en-US" altLang="ko-KR" sz="1400" dirty="0" smtClean="0"/>
              <a:t>mySpan</a:t>
            </a:r>
            <a:r>
              <a:rPr lang="ko-KR" altLang="en-US" sz="1400" dirty="0" smtClean="0"/>
              <a:t>객체를 생성하고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innerHTML</a:t>
            </a:r>
            <a:r>
              <a:rPr lang="ko-KR" altLang="en-US" sz="1400" dirty="0" smtClean="0"/>
              <a:t>을 사용하여 이미지의 </a:t>
            </a:r>
            <a:r>
              <a:rPr lang="en-US" altLang="ko-KR" sz="1400" dirty="0" smtClean="0"/>
              <a:t>width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height</a:t>
            </a:r>
            <a:r>
              <a:rPr lang="ko-KR" altLang="en-US" sz="1400" dirty="0" smtClean="0"/>
              <a:t>값을 전송한다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sel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selected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저장한다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선택된 </a:t>
            </a:r>
            <a:r>
              <a:rPr lang="en-US" altLang="ko-KR" sz="1400" dirty="0" smtClean="0"/>
              <a:t>option</a:t>
            </a:r>
            <a:r>
              <a:rPr lang="ko-KR" altLang="en-US" sz="1400" dirty="0" smtClean="0"/>
              <a:t>의 인덱스번호의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값을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img</a:t>
            </a:r>
            <a:r>
              <a:rPr lang="ko-KR" altLang="en-US" sz="1400" dirty="0" smtClean="0"/>
              <a:t>의 주소로 사용한다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037513" y="2014867"/>
            <a:ext cx="657591" cy="39148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70078A-DC24-7105-DEFE-D8083652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73" y="4395990"/>
            <a:ext cx="1889169" cy="171109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8FA815-FE33-A8FF-8EAD-7B7BC5E0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63" y="4407252"/>
            <a:ext cx="1889169" cy="171109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534B12-338E-F937-1FDB-92EA0E60B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453" y="4395990"/>
            <a:ext cx="1889169" cy="171109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431678" y="3679152"/>
            <a:ext cx="4730526" cy="15109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95104" y="3347475"/>
            <a:ext cx="5668143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body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onload</a:t>
            </a:r>
            <a:r>
              <a:rPr lang="ko-KR" altLang="en-US" sz="1400" dirty="0" smtClean="0"/>
              <a:t>되어 있기 때문에 초기 이미지의 크기를 출력한다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select</a:t>
            </a:r>
            <a:r>
              <a:rPr lang="ko-KR" altLang="en-US" sz="1400" dirty="0" smtClean="0"/>
              <a:t>에서 변화가 있으면 </a:t>
            </a:r>
            <a:r>
              <a:rPr lang="en-US" altLang="ko-KR" sz="1400" dirty="0" smtClean="0"/>
              <a:t>changeImage( ) </a:t>
            </a:r>
            <a:r>
              <a:rPr lang="ko-KR" altLang="en-US" sz="1400" dirty="0" smtClean="0"/>
              <a:t>함수를 호출한다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162204" y="3716807"/>
            <a:ext cx="532900" cy="717814"/>
          </a:xfrm>
          <a:prstGeom prst="bentConnector3">
            <a:avLst>
              <a:gd name="adj1" fmla="val 4844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oncontextmenu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544290" cy="341631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378037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&lt;html&gt;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&lt;head&gt;&lt;title&gt;</a:t>
            </a:r>
            <a:r>
              <a:rPr lang="en-US" altLang="ko-KR" sz="1200" b="0" dirty="0" err="1">
                <a:effectLst/>
                <a:latin typeface="+mn-ea"/>
              </a:rPr>
              <a:t>oncontextmenu</a:t>
            </a:r>
            <a:r>
              <a:rPr lang="en-US" altLang="ko-KR" sz="1200" b="0" dirty="0">
                <a:effectLst/>
                <a:latin typeface="+mn-ea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function hideMenu() {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alert("</a:t>
            </a:r>
            <a:r>
              <a:rPr lang="ko-KR" altLang="en-US" sz="1200" b="0" dirty="0">
                <a:effectLst/>
                <a:latin typeface="+mn-ea"/>
              </a:rPr>
              <a:t>오른쪽 클릭</a:t>
            </a:r>
            <a:r>
              <a:rPr lang="en-US" altLang="ko-KR" sz="1200" b="0" dirty="0">
                <a:effectLst/>
                <a:latin typeface="+mn-ea"/>
              </a:rPr>
              <a:t>&lt;</a:t>
            </a:r>
            <a:r>
              <a:rPr lang="ko-KR" altLang="en-US" sz="1200" b="0" dirty="0">
                <a:effectLst/>
                <a:latin typeface="+mn-ea"/>
              </a:rPr>
              <a:t>컨텍스트 메뉴</a:t>
            </a:r>
            <a:r>
              <a:rPr lang="en-US" altLang="ko-KR" sz="1200" b="0" dirty="0">
                <a:effectLst/>
                <a:latin typeface="+mn-ea"/>
              </a:rPr>
              <a:t>&gt;</a:t>
            </a:r>
            <a:r>
              <a:rPr lang="ko-KR" altLang="en-US" sz="1200" b="0" dirty="0">
                <a:effectLst/>
                <a:latin typeface="+mn-ea"/>
              </a:rPr>
              <a:t>금지</a:t>
            </a:r>
            <a:r>
              <a:rPr lang="en-US" altLang="ko-KR" sz="1200" b="0" dirty="0">
                <a:effectLst/>
                <a:latin typeface="+mn-ea"/>
              </a:rPr>
              <a:t>");</a:t>
            </a:r>
          </a:p>
          <a:p>
            <a:r>
              <a:rPr lang="en-US" altLang="ko-KR" sz="1200" b="0" dirty="0">
                <a:effectLst/>
                <a:latin typeface="+mn-ea"/>
              </a:rPr>
              <a:t>        return false;</a:t>
            </a:r>
          </a:p>
          <a:p>
            <a:r>
              <a:rPr lang="en-US" altLang="ko-KR" sz="1200" b="0" dirty="0">
                <a:effectLst/>
                <a:latin typeface="+mn-ea"/>
              </a:rPr>
              <a:t>    }</a:t>
            </a:r>
          </a:p>
          <a:p>
            <a:r>
              <a:rPr lang="en-US" altLang="ko-KR" sz="1200" b="0" dirty="0">
                <a:effectLst/>
                <a:latin typeface="+mn-ea"/>
              </a:rPr>
              <a:t>    </a:t>
            </a:r>
            <a:r>
              <a:rPr lang="en-US" altLang="ko-KR" sz="1200" b="0" dirty="0" err="1">
                <a:effectLst/>
                <a:latin typeface="+mn-ea"/>
              </a:rPr>
              <a:t>document.oncontextmenu</a:t>
            </a:r>
            <a:r>
              <a:rPr lang="en-US" altLang="ko-KR" sz="1200" b="0" dirty="0">
                <a:effectLst/>
                <a:latin typeface="+mn-ea"/>
              </a:rPr>
              <a:t>=</a:t>
            </a:r>
            <a:r>
              <a:rPr lang="en-US" altLang="ko-KR" sz="1200" b="0" dirty="0" err="1">
                <a:effectLst/>
                <a:latin typeface="+mn-ea"/>
              </a:rPr>
              <a:t>hideMenu</a:t>
            </a:r>
            <a:r>
              <a:rPr lang="en-US" altLang="ko-KR" sz="1200" b="0" dirty="0">
                <a:effectLst/>
                <a:latin typeface="+mn-ea"/>
              </a:rPr>
              <a:t>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&lt;/head&gt;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</a:t>
            </a:r>
            <a:r>
              <a:rPr lang="en-US" altLang="ko-KR" sz="1200" b="0" dirty="0" err="1">
                <a:effectLst/>
                <a:latin typeface="+mn-ea"/>
              </a:rPr>
              <a:t>img</a:t>
            </a:r>
            <a:r>
              <a:rPr lang="en-US" altLang="ko-KR" sz="1200" b="0" dirty="0">
                <a:effectLst/>
                <a:latin typeface="+mn-ea"/>
              </a:rPr>
              <a:t> </a:t>
            </a:r>
            <a:r>
              <a:rPr lang="en-US" altLang="ko-KR" sz="1200" b="0" dirty="0" err="1">
                <a:effectLst/>
                <a:latin typeface="+mn-ea"/>
              </a:rPr>
              <a:t>src</a:t>
            </a:r>
            <a:r>
              <a:rPr lang="en-US" altLang="ko-KR" sz="1200" b="0" dirty="0">
                <a:effectLst/>
                <a:latin typeface="+mn-ea"/>
              </a:rPr>
              <a:t>="../../media/beach.png"&gt;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&lt;h3&gt;</a:t>
            </a:r>
            <a:r>
              <a:rPr lang="en-US" altLang="ko-KR" sz="1200" b="0" dirty="0" err="1">
                <a:effectLst/>
                <a:latin typeface="+mn-ea"/>
              </a:rPr>
              <a:t>oncontextmenu</a:t>
            </a:r>
            <a:r>
              <a:rPr lang="ko-KR" altLang="en-US" sz="1200" b="0" dirty="0">
                <a:effectLst/>
                <a:latin typeface="+mn-ea"/>
              </a:rPr>
              <a:t>에서 컨텍스트 메뉴 금지</a:t>
            </a:r>
            <a:r>
              <a:rPr lang="en-US" altLang="ko-KR" sz="1200" b="0" dirty="0">
                <a:effectLst/>
                <a:latin typeface="+mn-ea"/>
              </a:rPr>
              <a:t>&lt;/h3&gt;&lt;</a:t>
            </a:r>
            <a:r>
              <a:rPr lang="en-US" altLang="ko-KR" sz="1200" b="0" dirty="0" err="1">
                <a:effectLst/>
                <a:latin typeface="+mn-ea"/>
              </a:rPr>
              <a:t>hr</a:t>
            </a:r>
            <a:r>
              <a:rPr lang="en-US" altLang="ko-KR" sz="1200" b="0" dirty="0">
                <a:effectLst/>
                <a:latin typeface="+mn-ea"/>
              </a:rPr>
              <a:t>&gt;</a:t>
            </a:r>
          </a:p>
          <a:p>
            <a:r>
              <a:rPr lang="en-US" altLang="ko-KR" sz="1200" b="0" dirty="0">
                <a:effectLst/>
                <a:latin typeface="+mn-ea"/>
              </a:rPr>
              <a:t>    </a:t>
            </a:r>
            <a:r>
              <a:rPr lang="ko-KR" altLang="en-US" sz="1200" b="0" dirty="0">
                <a:effectLst/>
                <a:latin typeface="+mn-ea"/>
              </a:rPr>
              <a:t>마우스 오른쪽 클릭은 금지됩니다</a:t>
            </a:r>
            <a:r>
              <a:rPr lang="en-US" altLang="ko-KR" sz="1200" b="0" dirty="0">
                <a:effectLst/>
                <a:latin typeface="+mn-ea"/>
              </a:rPr>
              <a:t>. </a:t>
            </a:r>
            <a:r>
              <a:rPr lang="ko-KR" altLang="en-US" sz="1200" b="0" dirty="0" err="1">
                <a:effectLst/>
                <a:latin typeface="+mn-ea"/>
              </a:rPr>
              <a:t>아무곳이나</a:t>
            </a:r>
            <a:endParaRPr lang="ko-KR" altLang="en-US" sz="1200" b="0" dirty="0">
              <a:effectLst/>
              <a:latin typeface="+mn-ea"/>
            </a:endParaRPr>
          </a:p>
          <a:p>
            <a:r>
              <a:rPr lang="ko-KR" altLang="en-US" sz="1200" b="0" dirty="0">
                <a:effectLst/>
                <a:latin typeface="+mn-ea"/>
              </a:rPr>
              <a:t>    클릭해도 컨텍스트 메뉴를 볼 수 없습니다</a:t>
            </a:r>
            <a:r>
              <a:rPr lang="en-US" altLang="ko-KR" sz="1200" b="0" dirty="0">
                <a:effectLst/>
                <a:latin typeface="+mn-ea"/>
              </a:rPr>
              <a:t>.</a:t>
            </a:r>
          </a:p>
          <a:p>
            <a:r>
              <a:rPr lang="en-US" altLang="ko-KR" sz="1200" b="0" dirty="0">
                <a:effectLst/>
                <a:latin typeface="+mn-ea"/>
              </a:rPr>
              <a:t>&lt;/body&gt;</a:t>
            </a:r>
          </a:p>
          <a:p>
            <a:r>
              <a:rPr lang="en-US" altLang="ko-KR" sz="1200" b="0" dirty="0">
                <a:effectLst/>
                <a:latin typeface="+mn-ea"/>
              </a:rPr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0951" y="1471353"/>
            <a:ext cx="3198089" cy="12801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49487" y="1742100"/>
            <a:ext cx="5640186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hideMenu( ) </a:t>
            </a:r>
            <a:r>
              <a:rPr lang="ko-KR" altLang="en-US" sz="1400" dirty="0"/>
              <a:t>함수는 경고 창으로 내용을 출력하고 </a:t>
            </a:r>
            <a:r>
              <a:rPr lang="en-US" altLang="ko-KR" sz="1400" dirty="0"/>
              <a:t>false</a:t>
            </a:r>
            <a:r>
              <a:rPr lang="ko-KR" altLang="en-US" sz="1400" dirty="0"/>
              <a:t>값을 리턴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마우스 </a:t>
            </a:r>
            <a:r>
              <a:rPr lang="ko-KR" altLang="en-US" sz="1400" dirty="0" smtClean="0"/>
              <a:t>우 클릭 이벤트가 발생하면 </a:t>
            </a:r>
            <a:r>
              <a:rPr lang="en-US" altLang="ko-KR" sz="1400" dirty="0" smtClean="0"/>
              <a:t>hideMenu</a:t>
            </a:r>
            <a:r>
              <a:rPr lang="ko-KR" altLang="en-US" sz="1400" dirty="0" smtClean="0"/>
              <a:t>함수를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749040" y="2111432"/>
            <a:ext cx="150044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6AD9D26-8C9B-84CF-B6D0-D19976B5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47" y="2812578"/>
            <a:ext cx="3054465" cy="255475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49487" y="996390"/>
            <a:ext cx="5640186" cy="4138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oncontextmenu event</a:t>
            </a:r>
            <a:r>
              <a:rPr lang="ko-KR" altLang="en-US" sz="1600" b="1" dirty="0" smtClean="0"/>
              <a:t>는 마우스 우 클릭을 하였을 </a:t>
            </a:r>
            <a:r>
              <a:rPr lang="ko-KR" altLang="en-US" sz="1600" b="1" dirty="0"/>
              <a:t>때</a:t>
            </a:r>
            <a:r>
              <a:rPr lang="ko-KR" altLang="en-US" sz="1600" b="1" dirty="0" smtClean="0"/>
              <a:t> 동작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525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imgs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286589" cy="551344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5195837" cy="61863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&lt;head&gt;&lt;title&gt;new Image()</a:t>
            </a:r>
            <a:r>
              <a:rPr lang="ko-KR" altLang="en-US" sz="1200" dirty="0"/>
              <a:t>로 이미지 로딩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files = ["../../media/apple.png",</a:t>
            </a:r>
          </a:p>
          <a:p>
            <a:r>
              <a:rPr lang="en-US" altLang="ko-KR" sz="1200" dirty="0"/>
              <a:t>                    "../../media/banana.png",</a:t>
            </a:r>
          </a:p>
          <a:p>
            <a:r>
              <a:rPr lang="en-US" altLang="ko-KR" sz="1200" dirty="0"/>
              <a:t>                    "../../media/button.png",</a:t>
            </a:r>
          </a:p>
          <a:p>
            <a:r>
              <a:rPr lang="en-US" altLang="ko-KR" sz="1200" dirty="0"/>
              <a:t>                    "../../media/jajang.png",</a:t>
            </a:r>
          </a:p>
          <a:p>
            <a:r>
              <a:rPr lang="en-US" altLang="ko-KR" sz="1200" dirty="0"/>
              <a:t>                    "../../media/jjambbong.png",</a:t>
            </a:r>
          </a:p>
          <a:p>
            <a:r>
              <a:rPr lang="en-US" altLang="ko-KR" sz="1200" dirty="0"/>
              <a:t>                    "../../media/spongebob.png",</a:t>
            </a:r>
          </a:p>
          <a:p>
            <a:r>
              <a:rPr lang="en-US" altLang="ko-KR" sz="1200" dirty="0"/>
              <a:t>                    "../../media/tangsuyuk.png"];        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imgs = new Array();</a:t>
            </a:r>
          </a:p>
          <a:p>
            <a:r>
              <a:rPr lang="en-US" altLang="ko-KR" sz="1200" dirty="0"/>
              <a:t>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i=0; i&lt;</a:t>
            </a:r>
            <a:r>
              <a:rPr lang="en-US" altLang="ko-KR" sz="1200" dirty="0" err="1"/>
              <a:t>files.length</a:t>
            </a:r>
            <a:r>
              <a:rPr lang="en-US" altLang="ko-KR" sz="1200" dirty="0"/>
              <a:t>; i++)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imgs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new Image();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imgs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files[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next = 1;</a:t>
            </a:r>
          </a:p>
          <a:p>
            <a:r>
              <a:rPr lang="en-US" altLang="ko-KR" sz="1200" dirty="0"/>
              <a:t>        function change(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img.src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imgs</a:t>
            </a:r>
            <a:r>
              <a:rPr lang="en-US" altLang="ko-KR" sz="1200" dirty="0"/>
              <a:t>[next].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 </a:t>
            </a:r>
          </a:p>
          <a:p>
            <a:r>
              <a:rPr lang="en-US" altLang="ko-KR" sz="1200" dirty="0"/>
              <a:t>            next++; </a:t>
            </a:r>
          </a:p>
          <a:p>
            <a:r>
              <a:rPr lang="en-US" altLang="ko-KR" sz="1200" dirty="0"/>
              <a:t>            next %= </a:t>
            </a:r>
            <a:r>
              <a:rPr lang="en-US" altLang="ko-KR" sz="1200" dirty="0" err="1"/>
              <a:t>imgs.length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}                    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&lt;h3&gt;new Image()</a:t>
            </a:r>
            <a:r>
              <a:rPr lang="ko-KR" altLang="en-US" sz="1200" dirty="0"/>
              <a:t>로 이미지 로딩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이미지를 클릭하면 다음 이미지를 보여줍니다</a:t>
            </a:r>
            <a:r>
              <a:rPr lang="en-US" altLang="ko-KR" sz="1200" dirty="0"/>
              <a:t>.&lt;p&gt;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style="border:20px ridge wheat"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="../../media/mio.png" alt="." width="200" height="200"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="change(this)"&gt;        </a:t>
            </a:r>
          </a:p>
          <a:p>
            <a:r>
              <a:rPr lang="en-US" altLang="ko-KR" sz="1200" dirty="0"/>
              <a:t>&lt;/body</a:t>
            </a:r>
            <a:r>
              <a:rPr lang="en-US" altLang="ko-KR" sz="1200" dirty="0" smtClean="0"/>
              <a:t>&gt; &lt;/</a:t>
            </a:r>
            <a:r>
              <a:rPr lang="en-US" altLang="ko-KR" sz="1200" dirty="0"/>
              <a:t>html&gt;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7816" y="1495693"/>
            <a:ext cx="2567400" cy="128075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94596" y="1056711"/>
            <a:ext cx="5543203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7</a:t>
            </a:r>
            <a:r>
              <a:rPr lang="ko-KR" altLang="en-US" sz="1400" dirty="0" smtClean="0"/>
              <a:t>개의 이미지를 </a:t>
            </a:r>
            <a:r>
              <a:rPr lang="en-US" altLang="ko-KR" sz="1400" dirty="0" smtClean="0"/>
              <a:t>files </a:t>
            </a:r>
            <a:r>
              <a:rPr lang="ko-KR" altLang="en-US" sz="1400" dirty="0" smtClean="0"/>
              <a:t>변수에 </a:t>
            </a:r>
            <a:r>
              <a:rPr lang="ko-KR" altLang="en-US" sz="1400" dirty="0" smtClean="0"/>
              <a:t>배열로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3275216" y="1264460"/>
            <a:ext cx="2419380" cy="871612"/>
          </a:xfrm>
          <a:prstGeom prst="bentConnector3">
            <a:avLst>
              <a:gd name="adj1" fmla="val 2388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1D7A292-79A5-BDD3-5C2D-0A5C10F6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479" y="4278986"/>
            <a:ext cx="2177436" cy="203043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7816" y="2779457"/>
            <a:ext cx="2201639" cy="9197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94595" y="1605156"/>
            <a:ext cx="5377958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imgs</a:t>
            </a:r>
            <a:r>
              <a:rPr lang="ko-KR" altLang="en-US" sz="1400" dirty="0" smtClean="0"/>
              <a:t>라는 새로운 배열을 생성한 후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문을 사용하여 </a:t>
            </a:r>
            <a:r>
              <a:rPr lang="en-US" altLang="ko-KR" sz="1400" dirty="0" smtClean="0"/>
              <a:t>imgs</a:t>
            </a:r>
            <a:r>
              <a:rPr lang="ko-KR" altLang="en-US" sz="1400" dirty="0" smtClean="0"/>
              <a:t>의 각 배열에 이미지 객체를 생성하고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files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개의 이미지들의 주소를 </a:t>
            </a:r>
            <a:r>
              <a:rPr lang="en-US" altLang="ko-KR" sz="1400" dirty="0" smtClean="0"/>
              <a:t>imgs </a:t>
            </a:r>
            <a:r>
              <a:rPr lang="ko-KR" altLang="en-US" sz="1400" dirty="0" smtClean="0"/>
              <a:t>객체에 하나씩 저장한다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cxnSp>
        <p:nvCxnSpPr>
          <p:cNvPr id="2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909455" y="2136071"/>
            <a:ext cx="2785140" cy="1103240"/>
          </a:xfrm>
          <a:prstGeom prst="bentConnector3">
            <a:avLst>
              <a:gd name="adj1" fmla="val 52089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7816" y="3695980"/>
            <a:ext cx="2201639" cy="108383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94595" y="2802611"/>
            <a:ext cx="5976474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change(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함수는 이미지를 클릭하면 호출되어 실행된다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함수가 실행될 때마다 현재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img</a:t>
            </a:r>
            <a:r>
              <a:rPr lang="ko-KR" altLang="en-US" sz="1400" dirty="0" smtClean="0"/>
              <a:t>객체의 주소에 다음 이미지의 주소를 입력하고</a:t>
            </a:r>
            <a:r>
              <a:rPr lang="en-US" altLang="ko-KR" sz="1400" dirty="0" smtClean="0"/>
              <a:t>, next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증가시킨다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next</a:t>
            </a:r>
            <a:r>
              <a:rPr lang="ko-KR" altLang="en-US" sz="1400" dirty="0" smtClean="0"/>
              <a:t>값은 객체의 수로 나눈 나머지로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0~6</a:t>
            </a:r>
            <a:r>
              <a:rPr lang="ko-KR" altLang="en-US" sz="1400" dirty="0" smtClean="0"/>
              <a:t>의 값을 순환한다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6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2909455" y="3495109"/>
            <a:ext cx="2785140" cy="742790"/>
          </a:xfrm>
          <a:prstGeom prst="bentConnector3">
            <a:avLst>
              <a:gd name="adj1" fmla="val 7029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focus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573525" cy="452651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407271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 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kr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onfocus</a:t>
            </a:r>
            <a:r>
              <a:rPr lang="ko-KR" altLang="en-US" sz="1200" dirty="0"/>
              <a:t>와 </a:t>
            </a:r>
            <a:r>
              <a:rPr lang="en-US" altLang="ko-KR" sz="1200" dirty="0"/>
              <a:t>onblur&lt;/title&gt;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checkFilled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if(</a:t>
            </a:r>
            <a:r>
              <a:rPr lang="en-US" altLang="ko-KR" sz="1200" dirty="0" err="1"/>
              <a:t>obj.value</a:t>
            </a:r>
            <a:r>
              <a:rPr lang="en-US" altLang="ko-KR" sz="1200" dirty="0"/>
              <a:t> == "") {</a:t>
            </a:r>
          </a:p>
          <a:p>
            <a:r>
              <a:rPr lang="en-US" altLang="ko-KR" sz="1200" dirty="0"/>
              <a:t>                alert("enter name!");</a:t>
            </a:r>
          </a:p>
          <a:p>
            <a:r>
              <a:rPr lang="en-US" altLang="ko-KR" sz="1200" dirty="0"/>
              <a:t>                setTimeout(function() {</a:t>
            </a:r>
          </a:p>
          <a:p>
            <a:r>
              <a:rPr lang="en-US" altLang="ko-KR" sz="1200" dirty="0"/>
              <a:t>                    </a:t>
            </a:r>
            <a:r>
              <a:rPr lang="en-US" altLang="ko-KR" sz="1200" dirty="0" err="1"/>
              <a:t>obj.focus</a:t>
            </a:r>
            <a:r>
              <a:rPr lang="en-US" altLang="ko-KR" sz="1200" dirty="0"/>
              <a:t>();}, 10);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onload="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('name').focus();"&gt;</a:t>
            </a:r>
          </a:p>
          <a:p>
            <a:r>
              <a:rPr lang="en-US" altLang="ko-KR" sz="1200" dirty="0"/>
              <a:t>    &lt;h3&gt;</a:t>
            </a:r>
            <a:r>
              <a:rPr lang="en-US" altLang="ko-KR" sz="1200" dirty="0" err="1"/>
              <a:t>onfocus</a:t>
            </a:r>
            <a:r>
              <a:rPr lang="ko-KR" altLang="en-US" sz="1200" dirty="0"/>
              <a:t>와 </a:t>
            </a:r>
            <a:r>
              <a:rPr lang="en-US" altLang="ko-KR" sz="1200" dirty="0"/>
              <a:t>onblur&lt;/h3&gt;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이름을 입력하지 않고 다른 창으로</a:t>
            </a:r>
          </a:p>
          <a:p>
            <a:r>
              <a:rPr lang="ko-KR" altLang="en-US" sz="1200" dirty="0"/>
              <a:t>        이동할 수 없습니다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&lt;form&gt;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이름 </a:t>
            </a:r>
            <a:r>
              <a:rPr lang="en-US" altLang="ko-KR" sz="1200" dirty="0"/>
              <a:t>&lt;input type="text" id="name"</a:t>
            </a:r>
          </a:p>
          <a:p>
            <a:r>
              <a:rPr lang="en-US" altLang="ko-KR" sz="1200" dirty="0"/>
              <a:t>                        onblur="checkFilled(this)"&gt;&lt;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학번 </a:t>
            </a:r>
            <a:r>
              <a:rPr lang="en-US" altLang="ko-KR" sz="1200" dirty="0"/>
              <a:t>&lt;input type="text"&gt;            </a:t>
            </a:r>
          </a:p>
          <a:p>
            <a:r>
              <a:rPr lang="en-US" altLang="ko-KR" sz="1200" dirty="0"/>
              <a:t>    &lt;/form&gt;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3668" y="1653636"/>
            <a:ext cx="1967968" cy="13306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09653" y="1011500"/>
            <a:ext cx="6328659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checkFilled(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함수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매개변수 </a:t>
            </a:r>
            <a:r>
              <a:rPr lang="en-US" altLang="ko-KR" sz="1400" dirty="0" smtClean="0"/>
              <a:t>obj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가 공백이라면</a:t>
            </a:r>
            <a:r>
              <a:rPr lang="en-US" altLang="ko-KR" sz="1400" dirty="0" smtClean="0"/>
              <a:t>, “enter name!” </a:t>
            </a:r>
            <a:r>
              <a:rPr lang="ko-KR" altLang="en-US" sz="1400" dirty="0" smtClean="0"/>
              <a:t>경고 창을 띄운다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/>
              <a:t>setTimeout</a:t>
            </a:r>
            <a:r>
              <a:rPr lang="ko-KR" altLang="en-US" sz="1400" dirty="0" smtClean="0"/>
              <a:t>을 사용하여 무한 루프를 벗어나고</a:t>
            </a:r>
            <a:r>
              <a:rPr lang="en-US" altLang="ko-KR" sz="1400" dirty="0" smtClean="0"/>
              <a:t>, obj</a:t>
            </a:r>
            <a:r>
              <a:rPr lang="ko-KR" altLang="en-US" sz="1400" dirty="0" smtClean="0"/>
              <a:t>에 다시 </a:t>
            </a:r>
            <a:r>
              <a:rPr lang="en-US" altLang="ko-KR" sz="1400" dirty="0" smtClean="0"/>
              <a:t>focus</a:t>
            </a:r>
            <a:r>
              <a:rPr lang="ko-KR" altLang="en-US" sz="1400" dirty="0" smtClean="0"/>
              <a:t>를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2701636" y="1542415"/>
            <a:ext cx="2408017" cy="77653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B338FB-B76E-3F94-685F-1822C38A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3715258"/>
            <a:ext cx="4208116" cy="169369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3667" y="4204999"/>
            <a:ext cx="2890681" cy="41687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09653" y="2522351"/>
            <a:ext cx="6328659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태그에서 </a:t>
            </a:r>
            <a:r>
              <a:rPr lang="en-US" altLang="ko-KR" sz="1400" dirty="0" smtClean="0"/>
              <a:t>onblur</a:t>
            </a:r>
            <a:r>
              <a:rPr lang="ko-KR" altLang="en-US" sz="1400" dirty="0" smtClean="0"/>
              <a:t>되면</a:t>
            </a:r>
            <a:r>
              <a:rPr lang="en-US" altLang="ko-KR" sz="1400" dirty="0" smtClean="0"/>
              <a:t>, checkFilled(</a:t>
            </a:r>
            <a:r>
              <a:rPr lang="en-US" altLang="ko-KR" sz="1400" dirty="0" smtClean="0"/>
              <a:t>this)</a:t>
            </a:r>
            <a:r>
              <a:rPr lang="ko-KR" altLang="en-US" sz="1400" dirty="0" smtClean="0"/>
              <a:t>함수를 호출한다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onblur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text </a:t>
            </a:r>
            <a:r>
              <a:rPr lang="ko-KR" altLang="en-US" sz="1400" dirty="0" smtClean="0"/>
              <a:t>입력 공간을 벗어나는 행동</a:t>
            </a:r>
            <a:r>
              <a:rPr lang="en-US" altLang="ko-KR" sz="1400" dirty="0" smtClean="0"/>
              <a:t>, focus</a:t>
            </a:r>
            <a:r>
              <a:rPr lang="ko-KR" altLang="en-US" sz="1400" dirty="0" smtClean="0"/>
              <a:t>는 입력 상태로 만드는 행동</a:t>
            </a:r>
            <a:endParaRPr lang="ko-KR" altLang="en-US" sz="1400" dirty="0"/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624348" y="2891683"/>
            <a:ext cx="1485305" cy="1521755"/>
          </a:xfrm>
          <a:prstGeom prst="bentConnector3">
            <a:avLst>
              <a:gd name="adj1" fmla="val 65111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8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667</Words>
  <Application>Microsoft Office PowerPoint</Application>
  <PresentationFormat>와이드스크린</PresentationFormat>
  <Paragraphs>293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392</cp:revision>
  <dcterms:created xsi:type="dcterms:W3CDTF">2019-12-23T00:32:35Z</dcterms:created>
  <dcterms:modified xsi:type="dcterms:W3CDTF">2022-08-04T07:16:44Z</dcterms:modified>
</cp:coreProperties>
</file>