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50" r:id="rId3"/>
    <p:sldId id="426" r:id="rId4"/>
    <p:sldId id="436" r:id="rId5"/>
    <p:sldId id="438" r:id="rId6"/>
    <p:sldId id="449" r:id="rId7"/>
    <p:sldId id="439" r:id="rId8"/>
    <p:sldId id="440" r:id="rId9"/>
    <p:sldId id="441" r:id="rId10"/>
    <p:sldId id="425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0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220927_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003505" y="2537279"/>
              <a:ext cx="21850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사용되는 단축키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787813"/>
            <a:ext cx="7880469" cy="328237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 만들기       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ctrl + 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확대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축소   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ctrl + +/-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실행          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ctrl + f11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주석 처리          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ctrl + /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줄 삭제         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ctrl + 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위에 빈 라인 추가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ctrl + shift + enter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아래에 빈 라인 추가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ctrl + enter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열린 파일에서 탭 이동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ctrl + page up/down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라인 복제      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ctrl + alt +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방향키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라인 이동      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alt +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방향키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66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15634" y="922246"/>
            <a:ext cx="7872689" cy="272837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지향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프로그래밍 언어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자바는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JVM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가상머신 위에서 수행되기 때문에 사용자의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독립적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JVM (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가상 머신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자바를 실행하기 위한 가상의 컴퓨터라고 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컴파일로 만들어진 바이트 코드를 읽어 기계어로 바꾸어 실행하는 것이 자바 가상 머신 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 코드를 사용자의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맞춰서 실행시킬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075848-1410-21A4-A537-FC8DA4E4BE0D}"/>
              </a:ext>
            </a:extLst>
          </p:cNvPr>
          <p:cNvSpPr/>
          <p:nvPr/>
        </p:nvSpPr>
        <p:spPr>
          <a:xfrm>
            <a:off x="415634" y="4678223"/>
            <a:ext cx="1122523" cy="40440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20728-75C8-BB61-8DA5-3040708FF880}"/>
              </a:ext>
            </a:extLst>
          </p:cNvPr>
          <p:cNvSpPr/>
          <p:nvPr/>
        </p:nvSpPr>
        <p:spPr>
          <a:xfrm>
            <a:off x="2637537" y="4584751"/>
            <a:ext cx="1559931" cy="5913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</a:t>
            </a:r>
            <a:endParaRPr lang="en-US" altLang="ko-KR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바이트 코드 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6EC843-6925-F8DC-7697-7DE651D7F7DD}"/>
              </a:ext>
            </a:extLst>
          </p:cNvPr>
          <p:cNvSpPr/>
          <p:nvPr/>
        </p:nvSpPr>
        <p:spPr>
          <a:xfrm>
            <a:off x="5340163" y="3944441"/>
            <a:ext cx="1184449" cy="4044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JVM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Mac )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6FC4B7-5923-1CCA-F86B-050D47FCD347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1538157" y="4880426"/>
            <a:ext cx="1099380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121001D-0929-B0DF-17CE-43EC0A645CA9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4197468" y="4146644"/>
            <a:ext cx="1142695" cy="7337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C81CE7-F8D1-9338-1BA9-467DBD3E5DF7}"/>
              </a:ext>
            </a:extLst>
          </p:cNvPr>
          <p:cNvSpPr/>
          <p:nvPr/>
        </p:nvSpPr>
        <p:spPr>
          <a:xfrm>
            <a:off x="5340163" y="4678223"/>
            <a:ext cx="1184449" cy="4044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JVM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Windows )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44BB2F-56B5-98ED-B2D7-84274E9EA5BA}"/>
              </a:ext>
            </a:extLst>
          </p:cNvPr>
          <p:cNvSpPr/>
          <p:nvPr/>
        </p:nvSpPr>
        <p:spPr>
          <a:xfrm>
            <a:off x="5340163" y="5407523"/>
            <a:ext cx="1184449" cy="4044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JVM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Linux )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FD0EA9D-CADA-12B5-7EA3-EFBBAB9D6B6B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197468" y="4880426"/>
            <a:ext cx="114269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48FB2A8-C64D-CDE3-3BF5-DA1C5EC7619D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>
            <a:off x="4197468" y="4880426"/>
            <a:ext cx="1142695" cy="7293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F8A558F-7039-9545-491C-4024A466AFF1}"/>
              </a:ext>
            </a:extLst>
          </p:cNvPr>
          <p:cNvSpPr txBox="1"/>
          <p:nvPr/>
        </p:nvSpPr>
        <p:spPr>
          <a:xfrm>
            <a:off x="1672782" y="4891915"/>
            <a:ext cx="830130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C05B90-84D5-76EF-ECC1-DEEEBA000CB0}"/>
              </a:ext>
            </a:extLst>
          </p:cNvPr>
          <p:cNvSpPr txBox="1"/>
          <p:nvPr/>
        </p:nvSpPr>
        <p:spPr>
          <a:xfrm>
            <a:off x="5461096" y="5941167"/>
            <a:ext cx="830130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 anchor="b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JVM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D917F8-356E-18D7-5229-AB57B6F8480F}"/>
              </a:ext>
            </a:extLst>
          </p:cNvPr>
          <p:cNvSpPr/>
          <p:nvPr/>
        </p:nvSpPr>
        <p:spPr>
          <a:xfrm>
            <a:off x="7314968" y="3944441"/>
            <a:ext cx="1278332" cy="4044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 OS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A93AC59-F69C-B3B0-AC29-2A5E6905D574}"/>
              </a:ext>
            </a:extLst>
          </p:cNvPr>
          <p:cNvSpPr/>
          <p:nvPr/>
        </p:nvSpPr>
        <p:spPr>
          <a:xfrm>
            <a:off x="7314968" y="4678223"/>
            <a:ext cx="1278332" cy="4044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 OS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34F3474-741A-A1BC-CFDE-72C11A0D547A}"/>
              </a:ext>
            </a:extLst>
          </p:cNvPr>
          <p:cNvSpPr/>
          <p:nvPr/>
        </p:nvSpPr>
        <p:spPr>
          <a:xfrm>
            <a:off x="7314968" y="5407523"/>
            <a:ext cx="1278332" cy="4044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DBBAC98-BAC1-B70C-5B49-BDB437870B0B}"/>
              </a:ext>
            </a:extLst>
          </p:cNvPr>
          <p:cNvCxnSpPr>
            <a:cxnSpLocks/>
            <a:stCxn id="15" idx="3"/>
            <a:endCxn id="81" idx="1"/>
          </p:cNvCxnSpPr>
          <p:nvPr/>
        </p:nvCxnSpPr>
        <p:spPr>
          <a:xfrm>
            <a:off x="6524612" y="4146644"/>
            <a:ext cx="79035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C05ADF-8A89-1C9C-A01B-BBEE7D93D905}"/>
              </a:ext>
            </a:extLst>
          </p:cNvPr>
          <p:cNvCxnSpPr>
            <a:cxnSpLocks/>
            <a:stCxn id="26" idx="3"/>
            <a:endCxn id="82" idx="1"/>
          </p:cNvCxnSpPr>
          <p:nvPr/>
        </p:nvCxnSpPr>
        <p:spPr>
          <a:xfrm>
            <a:off x="6524612" y="4880426"/>
            <a:ext cx="79035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58FDAD6-3034-A843-4202-EE13F21E6851}"/>
              </a:ext>
            </a:extLst>
          </p:cNvPr>
          <p:cNvCxnSpPr>
            <a:cxnSpLocks/>
            <a:stCxn id="27" idx="3"/>
            <a:endCxn id="83" idx="1"/>
          </p:cNvCxnSpPr>
          <p:nvPr/>
        </p:nvCxnSpPr>
        <p:spPr>
          <a:xfrm>
            <a:off x="6524612" y="5609726"/>
            <a:ext cx="79035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B6CFD73-2109-86A0-F218-6318EB7E26FA}"/>
              </a:ext>
            </a:extLst>
          </p:cNvPr>
          <p:cNvSpPr/>
          <p:nvPr/>
        </p:nvSpPr>
        <p:spPr>
          <a:xfrm>
            <a:off x="4987823" y="3736370"/>
            <a:ext cx="1776677" cy="2295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1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32262" y="1553723"/>
            <a:ext cx="4114800" cy="108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class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Test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latinLnBrk="0">
              <a:lnSpc>
                <a:spcPct val="107000"/>
              </a:lnSpc>
            </a:pPr>
            <a:r>
              <a:rPr lang="en-US" altLang="ko-KR" sz="12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static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void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>
                <a:solidFill>
                  <a:srgbClr val="1EB54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main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200" kern="0" dirty="0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String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[]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 err="1">
                <a:solidFill>
                  <a:srgbClr val="79AB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args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latinLnBrk="0">
              <a:lnSpc>
                <a:spcPct val="107000"/>
              </a:lnSpc>
            </a:pPr>
            <a:r>
              <a:rPr lang="en-US" altLang="ko-KR" sz="1200" kern="0" dirty="0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</a:t>
            </a:r>
            <a:r>
              <a:rPr lang="en-US" altLang="ko-KR" sz="1200" kern="0" dirty="0" err="1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System</a:t>
            </a:r>
            <a:r>
              <a:rPr lang="en-US" altLang="ko-KR" sz="12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200" b="1" i="1" kern="0" dirty="0" err="1">
                <a:solidFill>
                  <a:srgbClr val="8DDA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out</a:t>
            </a:r>
            <a:r>
              <a:rPr lang="en-US" altLang="ko-KR" sz="12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200" kern="0" dirty="0" err="1">
                <a:solidFill>
                  <a:srgbClr val="A7EC2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println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200" kern="0" dirty="0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"Hello~"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2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latinLnBrk="0">
              <a:lnSpc>
                <a:spcPct val="107000"/>
              </a:lnSpc>
            </a:pP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1" y="4081293"/>
            <a:ext cx="4114800" cy="742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797" y="2565948"/>
            <a:ext cx="1552575" cy="742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075874" y="1724603"/>
            <a:ext cx="4760422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println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메서드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괄호 안에 입력된 내용을 출력할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79420" y="1595288"/>
            <a:ext cx="399010" cy="200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87040" y="1796176"/>
            <a:ext cx="712123" cy="200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96540" y="1997171"/>
            <a:ext cx="2510442" cy="200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3"/>
            <a:endCxn id="9" idx="1"/>
          </p:cNvCxnSpPr>
          <p:nvPr/>
        </p:nvCxnSpPr>
        <p:spPr>
          <a:xfrm flipV="1">
            <a:off x="3906982" y="2093935"/>
            <a:ext cx="1168892" cy="37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300153" y="4126272"/>
            <a:ext cx="1246908" cy="200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4" idx="3"/>
            <a:endCxn id="30" idx="1"/>
          </p:cNvCxnSpPr>
          <p:nvPr/>
        </p:nvCxnSpPr>
        <p:spPr>
          <a:xfrm>
            <a:off x="4547061" y="4452768"/>
            <a:ext cx="5288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300153" y="4433321"/>
            <a:ext cx="739833" cy="200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15635" y="4583394"/>
            <a:ext cx="523703" cy="200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075874" y="3942660"/>
            <a:ext cx="5495145" cy="102021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CMD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창에서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javac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경로에 있는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컴파일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“class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확장자 제외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시킬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721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예제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15635" y="1273677"/>
            <a:ext cx="5498604" cy="134338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자바에서 주석의 종류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           :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줄 주석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/* ~~ */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줄 주석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 주석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/** ~~ */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주석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class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설명을 작성할 때 사용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5635" y="3304584"/>
            <a:ext cx="4165600" cy="16732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class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Test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latinLnBrk="0">
              <a:lnSpc>
                <a:spcPct val="107000"/>
              </a:lnSpc>
            </a:pPr>
            <a:r>
              <a:rPr lang="en-US" altLang="ko-KR" sz="12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static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void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>
                <a:solidFill>
                  <a:srgbClr val="1EB54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main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200" kern="0" dirty="0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String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[]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 err="1">
                <a:solidFill>
                  <a:srgbClr val="79AB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args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latinLnBrk="0">
              <a:lnSpc>
                <a:spcPct val="107000"/>
              </a:lnSpc>
            </a:pPr>
            <a:r>
              <a:rPr lang="en-US" altLang="ko-KR" sz="1200" u="sng" kern="0" dirty="0" err="1">
                <a:solidFill>
                  <a:srgbClr val="66AFF9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System</a:t>
            </a:r>
            <a:r>
              <a:rPr lang="en-US" altLang="ko-KR" sz="12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200" b="1" i="1" kern="0" dirty="0" err="1">
                <a:solidFill>
                  <a:srgbClr val="8DDA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out</a:t>
            </a:r>
            <a:r>
              <a:rPr lang="en-US" altLang="ko-KR" sz="12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200" kern="0" dirty="0" err="1">
                <a:solidFill>
                  <a:srgbClr val="A7EC2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println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200" kern="0" dirty="0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"Hello~"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+</a:t>
            </a:r>
            <a:r>
              <a:rPr lang="en-US" altLang="ko-KR" sz="12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200" kern="0" dirty="0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"\n"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2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latinLnBrk="0">
              <a:lnSpc>
                <a:spcPct val="107000"/>
              </a:lnSpc>
            </a:pPr>
            <a:r>
              <a:rPr lang="en-US" altLang="ko-KR" sz="1200" kern="0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</a:t>
            </a:r>
            <a:r>
              <a:rPr lang="en-US" altLang="ko-KR" sz="1200" kern="0" dirty="0" err="1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System.out.println</a:t>
            </a:r>
            <a:r>
              <a:rPr lang="en-US" altLang="ko-KR" sz="1200" kern="0" dirty="0">
                <a:solidFill>
                  <a:srgbClr val="80808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();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latinLnBrk="0">
              <a:lnSpc>
                <a:spcPct val="107000"/>
              </a:lnSpc>
            </a:pPr>
            <a:r>
              <a:rPr lang="en-US" altLang="ko-KR" sz="1200" kern="0" dirty="0" err="1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System</a:t>
            </a:r>
            <a:r>
              <a:rPr lang="en-US" altLang="ko-KR" sz="12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200" b="1" i="1" kern="0" dirty="0" err="1">
                <a:solidFill>
                  <a:srgbClr val="8DDA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out</a:t>
            </a:r>
            <a:r>
              <a:rPr lang="en-US" altLang="ko-KR" sz="12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200" kern="0" dirty="0" err="1">
                <a:solidFill>
                  <a:srgbClr val="A7EC2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print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200" kern="0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5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2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latinLnBrk="0">
              <a:lnSpc>
                <a:spcPct val="107000"/>
              </a:lnSpc>
            </a:pPr>
            <a:r>
              <a:rPr lang="en-US" altLang="ko-KR" sz="1200" kern="0" dirty="0" err="1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System</a:t>
            </a:r>
            <a:r>
              <a:rPr lang="en-US" altLang="ko-KR" sz="12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200" b="1" i="1" kern="0" dirty="0" err="1">
                <a:solidFill>
                  <a:srgbClr val="8DDA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out</a:t>
            </a:r>
            <a:r>
              <a:rPr lang="en-US" altLang="ko-KR" sz="12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200" kern="0" dirty="0" err="1">
                <a:solidFill>
                  <a:srgbClr val="A7EC2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print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200" kern="0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3.14</a:t>
            </a: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2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latinLnBrk="0">
              <a:lnSpc>
                <a:spcPct val="107000"/>
              </a:lnSpc>
            </a:pP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2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651875" y="3370173"/>
            <a:ext cx="4661747" cy="106182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println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출력하고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“\n” :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추가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 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출력한 내용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뒤에 다른 내용이 올 수 있음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625" y="3329523"/>
            <a:ext cx="1066800" cy="115252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396540" y="3730861"/>
            <a:ext cx="3083182" cy="201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50625" y="3684998"/>
            <a:ext cx="1066800" cy="524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396540" y="4156651"/>
            <a:ext cx="2003366" cy="365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3"/>
            <a:endCxn id="34" idx="1"/>
          </p:cNvCxnSpPr>
          <p:nvPr/>
        </p:nvCxnSpPr>
        <p:spPr>
          <a:xfrm>
            <a:off x="3399906" y="4339389"/>
            <a:ext cx="1950719" cy="55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350625" y="4207860"/>
            <a:ext cx="1066800" cy="274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cxnSpLocks/>
            <a:stCxn id="24" idx="3"/>
            <a:endCxn id="26" idx="1"/>
          </p:cNvCxnSpPr>
          <p:nvPr/>
        </p:nvCxnSpPr>
        <p:spPr>
          <a:xfrm>
            <a:off x="4479722" y="3831645"/>
            <a:ext cx="870903" cy="11575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0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데이터 타입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89879" y="3169938"/>
            <a:ext cx="1799555" cy="37388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자바의 데이터 타입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201349" y="2255769"/>
            <a:ext cx="876689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201348" y="4027635"/>
            <a:ext cx="876689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실수형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201347" y="4866049"/>
            <a:ext cx="876689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667653" y="1365598"/>
            <a:ext cx="2890250" cy="21782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byte 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1byte ( -2^7 ~ 2^7-1 )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 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2byte ( 0 ~ 2^16-1 )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short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2byte ( -2^15 ~ 2^15-1 )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  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4byte ( -2^31 ~ 2^31-1 )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long 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8byte ( -2^63 ~ 2^63-1 )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667653" y="3789085"/>
            <a:ext cx="4428105" cy="88556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   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4byte (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 까지 정확하게 표현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8byte (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 까지 정확하게 표현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667653" y="4919910"/>
            <a:ext cx="2649181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Boolean :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1byte ( true / false )</a:t>
            </a:r>
          </a:p>
        </p:txBody>
      </p:sp>
      <p:cxnSp>
        <p:nvCxnSpPr>
          <p:cNvPr id="28" name="직선 화살표 연결선 27"/>
          <p:cNvCxnSpPr>
            <a:stCxn id="11" idx="3"/>
            <a:endCxn id="14" idx="1"/>
          </p:cNvCxnSpPr>
          <p:nvPr/>
        </p:nvCxnSpPr>
        <p:spPr>
          <a:xfrm flipV="1">
            <a:off x="4078038" y="2454711"/>
            <a:ext cx="589615" cy="880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3"/>
            <a:endCxn id="15" idx="1"/>
          </p:cNvCxnSpPr>
          <p:nvPr/>
        </p:nvCxnSpPr>
        <p:spPr>
          <a:xfrm flipV="1">
            <a:off x="4078037" y="4231867"/>
            <a:ext cx="589616" cy="351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3" idx="3"/>
            <a:endCxn id="16" idx="1"/>
          </p:cNvCxnSpPr>
          <p:nvPr/>
        </p:nvCxnSpPr>
        <p:spPr>
          <a:xfrm>
            <a:off x="4078036" y="5073798"/>
            <a:ext cx="589617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0" idx="3"/>
            <a:endCxn id="11" idx="1"/>
          </p:cNvCxnSpPr>
          <p:nvPr/>
        </p:nvCxnSpPr>
        <p:spPr>
          <a:xfrm flipV="1">
            <a:off x="2489434" y="2463518"/>
            <a:ext cx="711915" cy="893363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0" idx="3"/>
            <a:endCxn id="13" idx="1"/>
          </p:cNvCxnSpPr>
          <p:nvPr/>
        </p:nvCxnSpPr>
        <p:spPr>
          <a:xfrm>
            <a:off x="2489434" y="3356881"/>
            <a:ext cx="711913" cy="1716917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10" idx="3"/>
            <a:endCxn id="12" idx="1"/>
          </p:cNvCxnSpPr>
          <p:nvPr/>
        </p:nvCxnSpPr>
        <p:spPr>
          <a:xfrm>
            <a:off x="2489434" y="3356881"/>
            <a:ext cx="711914" cy="878503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4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변수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15635" y="822624"/>
            <a:ext cx="7165572" cy="540147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변하는 값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값을 저장하기 위한 공간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 공간에 이름을 부여한 것으로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이름을 통해 메모리의 주소에 접근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명명 규칙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숫자로 시작할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소문자로 시작해야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기호만 사용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변수명의 길이에는 제한이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쓰임이 정해져 있는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예약어를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 할 수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대소문자를 구분해서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int num;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다름</a:t>
            </a:r>
            <a:endParaRPr lang="en-US" altLang="ko-KR" sz="14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표기법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snake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num_one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camel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표기법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numOne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86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예제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124912"/>
            <a:ext cx="4583081" cy="26279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class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Variable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public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static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void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1EB54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main</a:t>
            </a:r>
            <a:r>
              <a:rPr lang="en-US" altLang="ko-KR" sz="14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400" kern="0" dirty="0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String</a:t>
            </a:r>
            <a:r>
              <a:rPr lang="en-US" altLang="ko-KR" sz="14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[]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79ABFF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args</a:t>
            </a:r>
            <a:r>
              <a:rPr lang="en-US" altLang="ko-KR" sz="14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{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F2F2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num</a:t>
            </a:r>
            <a:r>
              <a:rPr lang="en-US" altLang="ko-KR" sz="14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latinLnBrk="0">
              <a:lnSpc>
                <a:spcPct val="107000"/>
              </a:lnSpc>
            </a:pPr>
            <a:r>
              <a:rPr lang="en-US" altLang="ko-KR" sz="1400" kern="0" dirty="0" err="1">
                <a:solidFill>
                  <a:srgbClr val="F3EC79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num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5</a:t>
            </a:r>
            <a:r>
              <a:rPr lang="en-US" altLang="ko-KR" sz="14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CC6C1D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F2F2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var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=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6897B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  <a:r>
              <a:rPr lang="en-US" altLang="ko-KR" sz="14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		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latinLnBrk="0">
              <a:lnSpc>
                <a:spcPct val="107000"/>
              </a:lnSpc>
            </a:pPr>
            <a:r>
              <a:rPr lang="en-US" altLang="ko-KR" sz="1400" kern="0" dirty="0" err="1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System</a:t>
            </a:r>
            <a:r>
              <a:rPr lang="en-US" altLang="ko-KR" sz="14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400" b="1" i="1" kern="0" dirty="0" err="1">
                <a:solidFill>
                  <a:srgbClr val="8DDA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out</a:t>
            </a:r>
            <a:r>
              <a:rPr lang="en-US" altLang="ko-KR" sz="14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400" kern="0" dirty="0" err="1">
                <a:solidFill>
                  <a:srgbClr val="A7EC2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println</a:t>
            </a:r>
            <a:r>
              <a:rPr lang="en-US" altLang="ko-KR" sz="14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400" kern="0" dirty="0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1400" kern="0" dirty="0" err="1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num</a:t>
            </a:r>
            <a:r>
              <a:rPr lang="en-US" altLang="ko-KR" sz="1400" kern="0" dirty="0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: "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+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F3EC79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num</a:t>
            </a:r>
            <a:r>
              <a:rPr lang="en-US" altLang="ko-KR" sz="14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4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latinLnBrk="0">
              <a:lnSpc>
                <a:spcPct val="107000"/>
              </a:lnSpc>
            </a:pPr>
            <a:r>
              <a:rPr lang="en-US" altLang="ko-KR" sz="1400" kern="0" dirty="0" err="1">
                <a:solidFill>
                  <a:srgbClr val="1290C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System</a:t>
            </a:r>
            <a:r>
              <a:rPr lang="en-US" altLang="ko-KR" sz="14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400" b="1" i="1" kern="0" dirty="0" err="1">
                <a:solidFill>
                  <a:srgbClr val="8DDAF8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out</a:t>
            </a:r>
            <a:r>
              <a:rPr lang="en-US" altLang="ko-KR" sz="1400" kern="0" dirty="0" err="1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r>
              <a:rPr lang="en-US" altLang="ko-KR" sz="1400" kern="0" dirty="0" err="1">
                <a:solidFill>
                  <a:srgbClr val="A7EC21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println</a:t>
            </a:r>
            <a:r>
              <a:rPr lang="en-US" altLang="ko-KR" sz="14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400" kern="0" dirty="0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"</a:t>
            </a:r>
            <a:r>
              <a:rPr lang="en-US" altLang="ko-KR" sz="1400" kern="0" dirty="0" err="1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var</a:t>
            </a:r>
            <a:r>
              <a:rPr lang="en-US" altLang="ko-KR" sz="1400" kern="0" dirty="0">
                <a:solidFill>
                  <a:srgbClr val="17C6A3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: "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+</a:t>
            </a:r>
            <a:r>
              <a:rPr lang="en-US" altLang="ko-KR" sz="1400" kern="0" dirty="0">
                <a:solidFill>
                  <a:srgbClr val="D9E8F7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F3EC79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var</a:t>
            </a:r>
            <a:r>
              <a:rPr lang="en-US" altLang="ko-KR" sz="14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en-US" altLang="ko-KR" sz="1400" kern="0" dirty="0">
                <a:solidFill>
                  <a:srgbClr val="E6E6FA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;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</a:pPr>
            <a:r>
              <a:rPr lang="en-US" altLang="ko-KR" sz="1400" kern="0" dirty="0">
                <a:solidFill>
                  <a:srgbClr val="F9FAF4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88227" y="1643269"/>
            <a:ext cx="864522" cy="430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0" idx="3"/>
            <a:endCxn id="36" idx="1"/>
          </p:cNvCxnSpPr>
          <p:nvPr/>
        </p:nvCxnSpPr>
        <p:spPr>
          <a:xfrm>
            <a:off x="2252749" y="1858460"/>
            <a:ext cx="3246116" cy="2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388227" y="2317433"/>
            <a:ext cx="1238595" cy="25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3"/>
            <a:endCxn id="37" idx="1"/>
          </p:cNvCxnSpPr>
          <p:nvPr/>
        </p:nvCxnSpPr>
        <p:spPr>
          <a:xfrm flipV="1">
            <a:off x="2626822" y="2429110"/>
            <a:ext cx="2872043" cy="139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98865" y="1653420"/>
            <a:ext cx="2873437" cy="41549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선언한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98865" y="2221361"/>
            <a:ext cx="3431771" cy="415498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선언과 동시에 초기화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권장 방법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69676" y="3690193"/>
            <a:ext cx="2860960" cy="233608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8154608" y="5567255"/>
            <a:ext cx="788326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520811" y="4037042"/>
            <a:ext cx="976406" cy="372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쓰레기 값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66405" y="4037042"/>
            <a:ext cx="976406" cy="372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614851" y="4339386"/>
            <a:ext cx="788326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4byte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760445" y="4345428"/>
            <a:ext cx="788326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4byte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458690" y="2799086"/>
            <a:ext cx="4653742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선언만 하게 되면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쓰레기 값이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선언과 동시에 초기화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해주는 것이 좋다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6344" y="5088078"/>
            <a:ext cx="976406" cy="372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620384" y="5429655"/>
            <a:ext cx="788326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4byte</a:t>
            </a:r>
          </a:p>
        </p:txBody>
      </p:sp>
      <p:cxnSp>
        <p:nvCxnSpPr>
          <p:cNvPr id="51" name="구부러진 연결선 50"/>
          <p:cNvCxnSpPr>
            <a:stCxn id="59" idx="0"/>
            <a:endCxn id="46" idx="1"/>
          </p:cNvCxnSpPr>
          <p:nvPr/>
        </p:nvCxnSpPr>
        <p:spPr>
          <a:xfrm rot="16200000" flipV="1">
            <a:off x="6335332" y="4408863"/>
            <a:ext cx="864695" cy="493736"/>
          </a:xfrm>
          <a:prstGeom prst="curvedConnector4">
            <a:avLst>
              <a:gd name="adj1" fmla="val 39225"/>
              <a:gd name="adj2" fmla="val 1463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2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9EFE5C4-8871-8502-67DF-173CA208EC35}"/>
              </a:ext>
            </a:extLst>
          </p:cNvPr>
          <p:cNvSpPr txBox="1"/>
          <p:nvPr/>
        </p:nvSpPr>
        <p:spPr>
          <a:xfrm>
            <a:off x="404910" y="1129032"/>
            <a:ext cx="3332521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byte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u="sng" dirty="0" err="1">
                <a:solidFill>
                  <a:srgbClr val="66AFF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u="sng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u="sng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"by : "</a:t>
            </a:r>
            <a:r>
              <a:rPr lang="en-US" altLang="ko-KR" sz="1200" b="1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u="sng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b="1" u="sng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127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"by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en-US" altLang="ko-KR" sz="1200" dirty="0">
              <a:solidFill>
                <a:srgbClr val="CC6C1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char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'A'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"ch1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65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"ch2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short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97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10000000000L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//long 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 = 10000000000; (X)</a:t>
            </a:r>
          </a:p>
          <a:p>
            <a:pPr lvl="1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"lo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2.34F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//float </a:t>
            </a:r>
            <a:r>
              <a:rPr lang="en-US" altLang="ko-KR" sz="1200" u="sng" dirty="0" err="1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2.34; (X)</a:t>
            </a:r>
          </a:p>
          <a:p>
            <a:pPr lvl="1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3.14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db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 예제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03480" y="2447773"/>
            <a:ext cx="2660068" cy="742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97965" y="3904354"/>
            <a:ext cx="2231130" cy="38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3480" y="4633042"/>
            <a:ext cx="1755830" cy="38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118962" y="1108832"/>
            <a:ext cx="5523192" cy="106182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문자를 아스키코드로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변환하여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‘A’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문자는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진수로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‘A’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하거나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65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해도 결과는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동일하게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‘A’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문자를 출력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118961" y="2752229"/>
            <a:ext cx="7566903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10000000000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이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상수의 기본 자료형인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의 범위를 벗어나기 때문에 오류가 발생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한다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 뒤에 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접미사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적어주어 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상수의 기본 자료형을 </a:t>
            </a:r>
            <a:r>
              <a:rPr lang="en-US" altLang="ko-KR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long</a:t>
            </a:r>
            <a:r>
              <a:rPr lang="ko-KR" altLang="en-US" sz="14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해주어야 한다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4110089" y="3979896"/>
            <a:ext cx="7768721" cy="102021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2.34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실수의 기본 자료형이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8byte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크기로 할당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8byte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실수를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4byte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할당된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자료형에 넣으려고 하여 오류가 발생한다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실수 뒤에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접미사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적어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실수의 기본 자료형을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변경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해주어야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880" y="2459253"/>
            <a:ext cx="3114675" cy="33337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263" y="3763860"/>
            <a:ext cx="3133725" cy="257175"/>
          </a:xfrm>
          <a:prstGeom prst="rect">
            <a:avLst/>
          </a:prstGeom>
        </p:spPr>
      </p:pic>
      <p:cxnSp>
        <p:nvCxnSpPr>
          <p:cNvPr id="64" name="꺾인 연결선 63"/>
          <p:cNvCxnSpPr>
            <a:stCxn id="13" idx="3"/>
            <a:endCxn id="29" idx="1"/>
          </p:cNvCxnSpPr>
          <p:nvPr/>
        </p:nvCxnSpPr>
        <p:spPr>
          <a:xfrm flipV="1">
            <a:off x="3563548" y="1639747"/>
            <a:ext cx="555414" cy="1179432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cxnSpLocks/>
            <a:stCxn id="21" idx="3"/>
            <a:endCxn id="39" idx="1"/>
          </p:cNvCxnSpPr>
          <p:nvPr/>
        </p:nvCxnSpPr>
        <p:spPr>
          <a:xfrm flipV="1">
            <a:off x="2659310" y="4490004"/>
            <a:ext cx="1450779" cy="336578"/>
          </a:xfrm>
          <a:prstGeom prst="bentConnector3">
            <a:avLst>
              <a:gd name="adj1" fmla="val 8122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cxnSpLocks/>
            <a:stCxn id="19" idx="3"/>
            <a:endCxn id="35" idx="1"/>
          </p:cNvCxnSpPr>
          <p:nvPr/>
        </p:nvCxnSpPr>
        <p:spPr>
          <a:xfrm flipV="1">
            <a:off x="3129095" y="3100754"/>
            <a:ext cx="989866" cy="997140"/>
          </a:xfrm>
          <a:prstGeom prst="bentConnector3">
            <a:avLst>
              <a:gd name="adj1" fmla="val 7118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154" y="1421298"/>
            <a:ext cx="800100" cy="4476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497286C-8432-4CC5-6047-39457CE5F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880" y="5111680"/>
            <a:ext cx="1417522" cy="1100059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FC01947-48CA-05D0-2A69-8881D5BDE368}"/>
              </a:ext>
            </a:extLst>
          </p:cNvPr>
          <p:cNvCxnSpPr>
            <a:endCxn id="26" idx="1"/>
          </p:cNvCxnSpPr>
          <p:nvPr/>
        </p:nvCxnSpPr>
        <p:spPr>
          <a:xfrm>
            <a:off x="3737431" y="5661709"/>
            <a:ext cx="48244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91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 변환 예제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30" y="2243348"/>
            <a:ext cx="2809875" cy="733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730" y="1322915"/>
            <a:ext cx="1162050" cy="2571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5635" y="1278000"/>
            <a:ext cx="4982095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TypeEx02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boolean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bool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"bool :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bool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n3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3.0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dirty="0">
              <a:solidFill>
                <a:srgbClr val="E6E6FA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pt-BR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pt-BR" altLang="ko-KR" sz="1200" b="1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pt-BR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pt-BR" altLang="ko-KR" sz="12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pt-BR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pt-BR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"n1 / n2 = "</a:t>
            </a:r>
            <a:r>
              <a:rPr lang="pt-BR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pt-BR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pt-BR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pt-BR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pt-BR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pt-BR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pt-BR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pt-BR" altLang="ko-KR" sz="1200" b="1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pt-BR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pt-BR" altLang="ko-KR" sz="12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pt-BR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pt-BR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"n1 / n2 = "</a:t>
            </a:r>
            <a:r>
              <a:rPr lang="pt-BR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pt-BR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pt-BR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pt-BR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pt-BR" altLang="ko-KR" sz="1200" b="1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pt-BR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pt-BR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pt-BR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pt-BR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pt-BR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pt-BR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pt-BR" altLang="ko-KR" sz="1200" b="1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pt-BR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pt-BR" altLang="ko-KR" sz="12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pt-BR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pt-BR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"n1 / n3 = "</a:t>
            </a:r>
            <a:r>
              <a:rPr lang="pt-BR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pt-BR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pt-BR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pt-BR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pt-BR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n3</a:t>
            </a:r>
            <a:r>
              <a:rPr lang="pt-BR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pt-BR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88226" y="1878215"/>
            <a:ext cx="2859577" cy="36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778730" y="1570869"/>
            <a:ext cx="5840022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논리형은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실질적으로는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꺾인 연결선 69">
            <a:extLst>
              <a:ext uri="{FF2B5EF4-FFF2-40B4-BE49-F238E27FC236}">
                <a16:creationId xmlns:a16="http://schemas.microsoft.com/office/drawing/2014/main" id="{C5F414D0-D684-6FE4-8127-37AC520BCCB2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247803" y="1757812"/>
            <a:ext cx="1530927" cy="3035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FDE018-2F3C-8C8A-49FD-3DCC60BCF6E4}"/>
              </a:ext>
            </a:extLst>
          </p:cNvPr>
          <p:cNvSpPr/>
          <p:nvPr/>
        </p:nvSpPr>
        <p:spPr>
          <a:xfrm>
            <a:off x="1388226" y="3135401"/>
            <a:ext cx="3938783" cy="59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69">
            <a:extLst>
              <a:ext uri="{FF2B5EF4-FFF2-40B4-BE49-F238E27FC236}">
                <a16:creationId xmlns:a16="http://schemas.microsoft.com/office/drawing/2014/main" id="{0C0B1C57-0A7A-0D93-AAED-6B2D61927BAF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5327009" y="2610061"/>
            <a:ext cx="451721" cy="82419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20FE98-BE6A-6521-9D97-B6E12DB3B5B0}"/>
              </a:ext>
            </a:extLst>
          </p:cNvPr>
          <p:cNvSpPr txBox="1"/>
          <p:nvPr/>
        </p:nvSpPr>
        <p:spPr>
          <a:xfrm>
            <a:off x="5790203" y="4615440"/>
            <a:ext cx="4087802" cy="134338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강제형변환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명시적 형 변환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명 앞에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붙여 임의로 형 변환 </a:t>
            </a:r>
          </a:p>
          <a:p>
            <a:pPr algn="l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자동형변환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묵시적 형 변환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 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실수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8FB2ED-D720-BC95-E771-1754C54422D9}"/>
              </a:ext>
            </a:extLst>
          </p:cNvPr>
          <p:cNvSpPr txBox="1"/>
          <p:nvPr/>
        </p:nvSpPr>
        <p:spPr>
          <a:xfrm>
            <a:off x="5778729" y="2976774"/>
            <a:ext cx="6066526" cy="134338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모두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 이므로 형변환이 일어나지 않고 계산된다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n2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(double)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붙여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 →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강제형변환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값이 형 변환 된 것은 아니다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)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n3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정수 → 실수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자동형변환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19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16578</TotalTime>
  <Words>1105</Words>
  <Application>Microsoft Office PowerPoint</Application>
  <PresentationFormat>와이드스크린</PresentationFormat>
  <Paragraphs>178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D2Coding</vt:lpstr>
      <vt:lpstr>나눔스퀘어 ExtraBold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707</cp:revision>
  <dcterms:created xsi:type="dcterms:W3CDTF">2019-12-23T00:32:35Z</dcterms:created>
  <dcterms:modified xsi:type="dcterms:W3CDTF">2022-09-27T12:51:35Z</dcterms:modified>
</cp:coreProperties>
</file>