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7" r:id="rId3"/>
    <p:sldId id="406" r:id="rId4"/>
    <p:sldId id="398" r:id="rId5"/>
    <p:sldId id="399" r:id="rId6"/>
    <p:sldId id="400" r:id="rId7"/>
    <p:sldId id="401" r:id="rId8"/>
    <p:sldId id="402" r:id="rId9"/>
    <p:sldId id="403" r:id="rId10"/>
    <p:sldId id="382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628633" y="2490281"/>
            <a:ext cx="4934749" cy="1969770"/>
            <a:chOff x="3628633" y="1767838"/>
            <a:chExt cx="4934749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067244" y="1767838"/>
              <a:ext cx="40575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2022-07-28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628633" y="2537279"/>
              <a:ext cx="49347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JavaScript</a:t>
              </a:r>
              <a:endParaRPr lang="ko-KR" altLang="en-US" sz="7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6">
            <a:extLst>
              <a:ext uri="{FF2B5EF4-FFF2-40B4-BE49-F238E27FC236}">
                <a16:creationId xmlns:a16="http://schemas.microsoft.com/office/drawing/2014/main" id="{E579A7B0-4816-5004-52CD-75C59FD0E4A0}"/>
              </a:ext>
            </a:extLst>
          </p:cNvPr>
          <p:cNvSpPr/>
          <p:nvPr/>
        </p:nvSpPr>
        <p:spPr>
          <a:xfrm>
            <a:off x="332509" y="1578726"/>
            <a:ext cx="6392486" cy="1080583"/>
          </a:xfrm>
          <a:prstGeom prst="roundRect">
            <a:avLst>
              <a:gd name="adj" fmla="val 807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32509" y="1580921"/>
            <a:ext cx="6605186" cy="10215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getElement</a:t>
            </a:r>
            <a:r>
              <a:rPr lang="en-US" altLang="ko-KR" sz="1400" dirty="0">
                <a:solidFill>
                  <a:srgbClr val="FF0000"/>
                </a:solidFill>
              </a:rPr>
              <a:t>s</a:t>
            </a:r>
            <a:r>
              <a:rPr lang="en-US" altLang="ko-KR" sz="1400" dirty="0"/>
              <a:t>ByTagName</a:t>
            </a:r>
            <a:r>
              <a:rPr lang="ko-KR" altLang="en-US" sz="1400" dirty="0"/>
              <a:t>에서 </a:t>
            </a:r>
            <a:r>
              <a:rPr lang="en-US" altLang="ko-KR" sz="1400" dirty="0"/>
              <a:t>s</a:t>
            </a:r>
            <a:r>
              <a:rPr lang="ko-KR" altLang="en-US" sz="1400" dirty="0"/>
              <a:t>를 빼먹었다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getElementById</a:t>
            </a:r>
            <a:r>
              <a:rPr lang="ko-KR" altLang="en-US" sz="1400" dirty="0"/>
              <a:t>와 달리 왜 </a:t>
            </a:r>
            <a:r>
              <a:rPr lang="en-US" altLang="ko-KR" sz="1400" dirty="0"/>
              <a:t>s</a:t>
            </a:r>
            <a:r>
              <a:rPr lang="ko-KR" altLang="en-US" sz="1400" dirty="0"/>
              <a:t>가 붙어야 하는지 몰라서 오류를 찾기도 어려웠다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하지만 그 이유는</a:t>
            </a:r>
            <a:r>
              <a:rPr lang="en-US" altLang="ko-KR" sz="1400" dirty="0"/>
              <a:t> id</a:t>
            </a:r>
            <a:r>
              <a:rPr lang="ko-KR" altLang="en-US" sz="1400" dirty="0"/>
              <a:t>는 유일하지만</a:t>
            </a:r>
            <a:r>
              <a:rPr lang="en-US" altLang="ko-KR" sz="1400" dirty="0"/>
              <a:t>, tag</a:t>
            </a:r>
            <a:r>
              <a:rPr lang="ko-KR" altLang="en-US" sz="1400" dirty="0"/>
              <a:t>는 여러 번 사용이 가능하기 때문이었다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20" name="모서리가 둥근 직사각형 6">
            <a:extLst>
              <a:ext uri="{FF2B5EF4-FFF2-40B4-BE49-F238E27FC236}">
                <a16:creationId xmlns:a16="http://schemas.microsoft.com/office/drawing/2014/main" id="{EC1DF387-CBB2-238D-7B0F-C8AA6EA54D88}"/>
              </a:ext>
            </a:extLst>
          </p:cNvPr>
          <p:cNvSpPr/>
          <p:nvPr/>
        </p:nvSpPr>
        <p:spPr>
          <a:xfrm>
            <a:off x="332508" y="4729758"/>
            <a:ext cx="3971044" cy="373884"/>
          </a:xfrm>
          <a:prstGeom prst="roundRect">
            <a:avLst>
              <a:gd name="adj" fmla="val 21276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12B922-1A20-7B00-74EF-8B0963AF6DCB}"/>
              </a:ext>
            </a:extLst>
          </p:cNvPr>
          <p:cNvSpPr txBox="1"/>
          <p:nvPr/>
        </p:nvSpPr>
        <p:spPr>
          <a:xfrm>
            <a:off x="332508" y="4689710"/>
            <a:ext cx="4063323" cy="37388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NewDIV</a:t>
            </a:r>
            <a:r>
              <a:rPr lang="ko-KR" altLang="en-US" sz="1400" dirty="0">
                <a:latin typeface="+mn-ea"/>
              </a:rPr>
              <a:t>을 </a:t>
            </a:r>
            <a:r>
              <a:rPr lang="en-US" altLang="ko-KR" sz="1400" dirty="0">
                <a:latin typeface="+mn-ea"/>
              </a:rPr>
              <a:t>newDIv</a:t>
            </a:r>
            <a:r>
              <a:rPr lang="ko-KR" altLang="en-US" sz="1400" dirty="0">
                <a:latin typeface="+mn-ea"/>
              </a:rPr>
              <a:t>로 단순한 오타가 발생하였다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32" name="모서리가 둥근 직사각형 6">
            <a:extLst>
              <a:ext uri="{FF2B5EF4-FFF2-40B4-BE49-F238E27FC236}">
                <a16:creationId xmlns:a16="http://schemas.microsoft.com/office/drawing/2014/main" id="{32B0D9D8-FBFD-E8CF-FF6A-8086F16880BA}"/>
              </a:ext>
            </a:extLst>
          </p:cNvPr>
          <p:cNvSpPr/>
          <p:nvPr/>
        </p:nvSpPr>
        <p:spPr>
          <a:xfrm>
            <a:off x="332509" y="3133129"/>
            <a:ext cx="7325516" cy="1080583"/>
          </a:xfrm>
          <a:prstGeom prst="roundRect">
            <a:avLst>
              <a:gd name="adj" fmla="val 807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8B6B39-55EA-CB65-8ECB-310CBCF45502}"/>
              </a:ext>
            </a:extLst>
          </p:cNvPr>
          <p:cNvSpPr txBox="1"/>
          <p:nvPr/>
        </p:nvSpPr>
        <p:spPr>
          <a:xfrm>
            <a:off x="332508" y="3135324"/>
            <a:ext cx="7325517" cy="10215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obj.style.font</a:t>
            </a:r>
            <a:r>
              <a:rPr lang="en-US" altLang="ko-KR" sz="1400" dirty="0">
                <a:solidFill>
                  <a:srgbClr val="FF0000"/>
                </a:solidFill>
              </a:rPr>
              <a:t>S</a:t>
            </a:r>
            <a:r>
              <a:rPr lang="en-US" altLang="ko-KR" sz="1400" dirty="0"/>
              <a:t>ize</a:t>
            </a:r>
            <a:r>
              <a:rPr lang="ko-KR" altLang="en-US" sz="1400" dirty="0"/>
              <a:t>에서 </a:t>
            </a:r>
            <a:r>
              <a:rPr lang="en-US" altLang="ko-KR" sz="1400" dirty="0"/>
              <a:t>s</a:t>
            </a:r>
            <a:r>
              <a:rPr lang="ko-KR" altLang="en-US" sz="1400" dirty="0"/>
              <a:t>를 소문자로 작성하였다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style</a:t>
            </a:r>
            <a:r>
              <a:rPr lang="ko-KR" altLang="en-US" sz="1400" dirty="0"/>
              <a:t>태그에서는 </a:t>
            </a:r>
            <a:r>
              <a:rPr lang="en-US" altLang="ko-KR" sz="1400" dirty="0"/>
              <a:t>font-size</a:t>
            </a:r>
            <a:r>
              <a:rPr lang="ko-KR" altLang="en-US" sz="1400" dirty="0"/>
              <a:t>로 사용하지만</a:t>
            </a:r>
            <a:r>
              <a:rPr lang="en-US" altLang="ko-KR" sz="1400" dirty="0"/>
              <a:t>, script</a:t>
            </a:r>
            <a:r>
              <a:rPr lang="ko-KR" altLang="en-US" sz="1400" dirty="0"/>
              <a:t>내에서 객체</a:t>
            </a:r>
            <a:r>
              <a:rPr lang="en-US" altLang="ko-KR" sz="1400" dirty="0"/>
              <a:t>.style. </a:t>
            </a:r>
            <a:r>
              <a:rPr lang="ko-KR" altLang="en-US" sz="1400" dirty="0"/>
              <a:t>형식으로 사용할 경우에는 단어사이를 구분 짓기 위해서 첫 글자를 대문자로 설정해야 한다는 것을 알게 되었다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DOM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트리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39"/>
            <a:ext cx="4927717" cy="5449841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761464" cy="54476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&lt;title&gt;HTML DOM </a:t>
            </a:r>
            <a:r>
              <a:rPr lang="ko-KR" altLang="en-US" sz="1200" dirty="0"/>
              <a:t>트리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&lt;h3&gt;DOM</a:t>
            </a:r>
            <a:r>
              <a:rPr lang="ko-KR" altLang="en-US" sz="1200" dirty="0"/>
              <a:t>객체의 </a:t>
            </a:r>
            <a:r>
              <a:rPr lang="en-US" altLang="ko-KR" sz="1200" dirty="0"/>
              <a:t>p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, </a:t>
            </a:r>
            <a:r>
              <a:rPr lang="ko-KR" altLang="en-US" sz="1200" dirty="0"/>
              <a:t>스타일</a:t>
            </a:r>
            <a:r>
              <a:rPr lang="en-US" altLang="ko-KR" sz="1200" dirty="0"/>
              <a:t>,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en-US" altLang="ko-KR" sz="1200" dirty="0"/>
              <a:t>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&lt;p id="firstP" style="color: blue; </a:t>
            </a:r>
          </a:p>
          <a:p>
            <a:r>
              <a:rPr lang="en-US" altLang="ko-KR" sz="1200" dirty="0"/>
              <a:t>                          </a:t>
            </a:r>
            <a:r>
              <a:rPr lang="en-US" altLang="ko-KR" sz="1200" dirty="0" err="1"/>
              <a:t>background:yellow</a:t>
            </a:r>
            <a:r>
              <a:rPr lang="en-US" altLang="ko-KR" sz="1200" dirty="0"/>
              <a:t>;"</a:t>
            </a:r>
          </a:p>
          <a:p>
            <a:r>
              <a:rPr lang="en-US" altLang="ko-KR" sz="1200" dirty="0"/>
              <a:t>                   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this.style.color</a:t>
            </a:r>
            <a:r>
              <a:rPr lang="en-US" altLang="ko-KR" sz="1200" dirty="0"/>
              <a:t>='teal'"&gt;</a:t>
            </a:r>
          </a:p>
          <a:p>
            <a:r>
              <a:rPr lang="en-US" altLang="ko-KR" sz="1200" dirty="0"/>
              <a:t>        </a:t>
            </a:r>
            <a:r>
              <a:rPr lang="ko-KR" altLang="en-US" sz="1200" dirty="0"/>
              <a:t>이것은 </a:t>
            </a:r>
            <a:r>
              <a:rPr lang="en-US" altLang="ko-KR" sz="1200" dirty="0"/>
              <a:t>&lt;span style="color: red;"&gt;</a:t>
            </a:r>
            <a:r>
              <a:rPr lang="ko-KR" altLang="en-US" sz="1200" dirty="0"/>
              <a:t>문장입니다</a:t>
            </a:r>
            <a:r>
              <a:rPr lang="en-US" altLang="ko-KR" sz="1200" dirty="0"/>
              <a:t>.&lt;/span&gt;</a:t>
            </a:r>
          </a:p>
          <a:p>
            <a:r>
              <a:rPr lang="en-US" altLang="ko-KR" sz="1200" dirty="0"/>
              <a:t>    &lt;/p&gt;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var p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("firstP");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text = "p.id = " + p.id + "\n";</a:t>
            </a:r>
          </a:p>
          <a:p>
            <a:r>
              <a:rPr lang="en-US" altLang="ko-KR" sz="1200" dirty="0"/>
              <a:t>        text += "</a:t>
            </a:r>
            <a:r>
              <a:rPr lang="en-US" altLang="ko-KR" sz="1200" dirty="0" err="1"/>
              <a:t>p.tagName</a:t>
            </a:r>
            <a:r>
              <a:rPr lang="en-US" altLang="ko-KR" sz="1200" dirty="0"/>
              <a:t> = " + </a:t>
            </a:r>
            <a:r>
              <a:rPr lang="en-US" altLang="ko-KR" sz="1200" dirty="0" err="1"/>
              <a:t>p.tagName</a:t>
            </a:r>
            <a:r>
              <a:rPr lang="en-US" altLang="ko-KR" sz="1200" dirty="0"/>
              <a:t> + "\n";</a:t>
            </a:r>
          </a:p>
          <a:p>
            <a:r>
              <a:rPr lang="en-US" altLang="ko-KR" sz="1200" dirty="0"/>
              <a:t>        text += "</a:t>
            </a:r>
            <a:r>
              <a:rPr lang="en-US" altLang="ko-KR" sz="1200" dirty="0" err="1"/>
              <a:t>p.innerHTML</a:t>
            </a:r>
            <a:r>
              <a:rPr lang="en-US" altLang="ko-KR" sz="1200" dirty="0"/>
              <a:t> = " + </a:t>
            </a:r>
            <a:r>
              <a:rPr lang="en-US" altLang="ko-KR" sz="1200" dirty="0" err="1"/>
              <a:t>p.innerHTML</a:t>
            </a:r>
            <a:r>
              <a:rPr lang="en-US" altLang="ko-KR" sz="1200" dirty="0"/>
              <a:t> + "\n";</a:t>
            </a:r>
          </a:p>
          <a:p>
            <a:r>
              <a:rPr lang="en-US" altLang="ko-KR" sz="1200" dirty="0"/>
              <a:t>        text += "</a:t>
            </a:r>
            <a:r>
              <a:rPr lang="en-US" altLang="ko-KR" sz="1200" dirty="0" err="1"/>
              <a:t>p.style.color</a:t>
            </a:r>
            <a:r>
              <a:rPr lang="en-US" altLang="ko-KR" sz="1200" dirty="0"/>
              <a:t> = " + </a:t>
            </a:r>
            <a:r>
              <a:rPr lang="en-US" altLang="ko-KR" sz="1200" dirty="0" err="1"/>
              <a:t>p.style.color</a:t>
            </a:r>
            <a:r>
              <a:rPr lang="en-US" altLang="ko-KR" sz="1200" dirty="0"/>
              <a:t> + "\n";</a:t>
            </a:r>
          </a:p>
          <a:p>
            <a:r>
              <a:rPr lang="en-US" altLang="ko-KR" sz="1200" dirty="0"/>
              <a:t>        text += "</a:t>
            </a:r>
            <a:r>
              <a:rPr lang="en-US" altLang="ko-KR" sz="1200" dirty="0" err="1"/>
              <a:t>p.onclick</a:t>
            </a:r>
            <a:r>
              <a:rPr lang="en-US" altLang="ko-KR" sz="1200" dirty="0"/>
              <a:t> = " + </a:t>
            </a:r>
            <a:r>
              <a:rPr lang="en-US" altLang="ko-KR" sz="1200" dirty="0" err="1"/>
              <a:t>p.onclick</a:t>
            </a:r>
            <a:r>
              <a:rPr lang="en-US" altLang="ko-KR" sz="1200" dirty="0"/>
              <a:t> + "\n";</a:t>
            </a:r>
          </a:p>
          <a:p>
            <a:r>
              <a:rPr lang="en-US" altLang="ko-KR" sz="1200" dirty="0"/>
              <a:t>        text += "</a:t>
            </a:r>
            <a:r>
              <a:rPr lang="en-US" altLang="ko-KR" sz="1200" dirty="0" err="1"/>
              <a:t>p.childElementCount</a:t>
            </a:r>
            <a:r>
              <a:rPr lang="en-US" altLang="ko-KR" sz="1200" dirty="0"/>
              <a:t> = " + </a:t>
            </a:r>
            <a:r>
              <a:rPr lang="en-US" altLang="ko-KR" sz="1200" dirty="0" err="1"/>
              <a:t>p.childElementCount</a:t>
            </a:r>
            <a:r>
              <a:rPr lang="en-US" altLang="ko-KR" sz="1200" dirty="0"/>
              <a:t> + "\n";</a:t>
            </a:r>
          </a:p>
          <a:p>
            <a:r>
              <a:rPr lang="en-US" altLang="ko-KR" sz="1200" dirty="0"/>
              <a:t>        text += "</a:t>
            </a:r>
            <a:r>
              <a:rPr lang="ko-KR" altLang="en-US" sz="1200" dirty="0"/>
              <a:t>너비 </a:t>
            </a:r>
            <a:r>
              <a:rPr lang="en-US" altLang="ko-KR" sz="1200" dirty="0"/>
              <a:t>= 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p.offsetWidth</a:t>
            </a:r>
            <a:r>
              <a:rPr lang="en-US" altLang="ko-KR" sz="1200" dirty="0"/>
              <a:t> + "\n";</a:t>
            </a:r>
          </a:p>
          <a:p>
            <a:r>
              <a:rPr lang="en-US" altLang="ko-KR" sz="1200" dirty="0"/>
              <a:t>        text += "</a:t>
            </a:r>
            <a:r>
              <a:rPr lang="ko-KR" altLang="en-US" sz="1200" dirty="0"/>
              <a:t>높이 </a:t>
            </a:r>
            <a:r>
              <a:rPr lang="en-US" altLang="ko-KR" sz="1200" dirty="0"/>
              <a:t>= 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p.offsetHeight</a:t>
            </a:r>
            <a:r>
              <a:rPr lang="en-US" altLang="ko-KR" sz="1200" dirty="0"/>
              <a:t> + "\n";</a:t>
            </a:r>
          </a:p>
          <a:p>
            <a:r>
              <a:rPr lang="en-US" altLang="ko-KR" sz="1200" dirty="0"/>
              <a:t>        alert(text);</a:t>
            </a:r>
          </a:p>
          <a:p>
            <a:r>
              <a:rPr lang="en-US" altLang="ko-KR" sz="1200" dirty="0"/>
              <a:t>        for(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i=0; i&lt;=8; i++)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(text[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63477" y="824434"/>
            <a:ext cx="5730546" cy="328788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id=firstP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가 태그의 정보를 객체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p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에 입력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Consolas" panose="020B0609020204030204" pitchFamily="49" charset="0"/>
              </a:rPr>
              <a:t>text</a:t>
            </a:r>
            <a:r>
              <a:rPr lang="ko-KR" altLang="en-US" sz="1400" dirty="0">
                <a:latin typeface="Consolas" panose="020B0609020204030204" pitchFamily="49" charset="0"/>
              </a:rPr>
              <a:t>에 </a:t>
            </a:r>
            <a:r>
              <a:rPr lang="en-US" altLang="ko-KR" sz="1400" dirty="0">
                <a:latin typeface="Consolas" panose="020B0609020204030204" pitchFamily="49" charset="0"/>
              </a:rPr>
              <a:t>p</a:t>
            </a:r>
            <a:r>
              <a:rPr lang="ko-KR" altLang="en-US" sz="1400" dirty="0">
                <a:latin typeface="Consolas" panose="020B0609020204030204" pitchFamily="49" charset="0"/>
              </a:rPr>
              <a:t>객체의 정보들을 입력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Consolas" panose="020B0609020204030204" pitchFamily="49" charset="0"/>
              </a:rPr>
              <a:t>p.id = p</a:t>
            </a:r>
            <a:r>
              <a:rPr lang="ko-KR" altLang="en-US" sz="1400" dirty="0">
                <a:latin typeface="Consolas" panose="020B0609020204030204" pitchFamily="49" charset="0"/>
              </a:rPr>
              <a:t>태그의 </a:t>
            </a:r>
            <a:r>
              <a:rPr lang="en-US" altLang="ko-KR" sz="1400" dirty="0">
                <a:latin typeface="Consolas" panose="020B0609020204030204" pitchFamily="49" charset="0"/>
              </a:rPr>
              <a:t>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p.tagName = p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태그의 태그 명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p.innerHTML = p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 안의 내용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p.style.color = p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태그의 글자 색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p.onclick = p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태그가 클릭 되었을 때 동작하는 함수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p.childElementCount = p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태그의 자식 태그 수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경고 창 메소드를 활용하여 위 정보들을 출력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for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에 저장되어 있는 값 중에서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8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가지 값을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477" y="4223814"/>
            <a:ext cx="2724694" cy="206549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373" y="4521483"/>
            <a:ext cx="2774650" cy="146967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02014" y="3332123"/>
            <a:ext cx="4318873" cy="237872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020887" y="2468378"/>
            <a:ext cx="442590" cy="2053106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62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600" b="1" dirty="0"/>
              <a:t>getElementById( ) </a:t>
            </a:r>
            <a:r>
              <a:rPr lang="ko-KR" altLang="en-US" sz="3600" b="1" dirty="0"/>
              <a:t>활용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39"/>
            <a:ext cx="5212080" cy="4526511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7" y="884635"/>
            <a:ext cx="5045827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&lt;title&gt;CSS</a:t>
            </a:r>
            <a:r>
              <a:rPr lang="ko-KR" altLang="en-US" sz="1200" dirty="0"/>
              <a:t>스타일 </a:t>
            </a:r>
            <a:r>
              <a:rPr lang="ko-KR" altLang="en-US" sz="1200" dirty="0" err="1"/>
              <a:t>동적변경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change() {</a:t>
            </a:r>
          </a:p>
          <a:p>
            <a:r>
              <a:rPr lang="en-US" altLang="ko-KR" sz="1200" dirty="0"/>
              <a:t>            var span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myspan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span.style.color</a:t>
            </a:r>
            <a:r>
              <a:rPr lang="en-US" altLang="ko-KR" sz="1200" dirty="0"/>
              <a:t> = "green";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span.style.fontSize</a:t>
            </a:r>
            <a:r>
              <a:rPr lang="en-US" altLang="ko-KR" sz="1200" dirty="0"/>
              <a:t> = "30px";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span.style.display</a:t>
            </a:r>
            <a:r>
              <a:rPr lang="en-US" altLang="ko-KR" sz="1200" dirty="0"/>
              <a:t> = "block";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span.style.width</a:t>
            </a:r>
            <a:r>
              <a:rPr lang="en-US" altLang="ko-KR" sz="1200" dirty="0"/>
              <a:t> = "6em";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span.style.border</a:t>
            </a:r>
            <a:r>
              <a:rPr lang="en-US" altLang="ko-KR" sz="1200" dirty="0"/>
              <a:t> = "3px dotted magenta";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span.style.margin</a:t>
            </a:r>
            <a:r>
              <a:rPr lang="en-US" altLang="ko-KR" sz="1200" dirty="0"/>
              <a:t> = "20px";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&lt;h3&gt;CSS </a:t>
            </a:r>
            <a:r>
              <a:rPr lang="ko-KR" altLang="en-US" sz="1200" dirty="0"/>
              <a:t>스타일 동적 변경</a:t>
            </a:r>
            <a:r>
              <a:rPr lang="en-US" altLang="ko-KR" sz="1200" dirty="0"/>
              <a:t>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&lt;p style="color: blue;"&gt;</a:t>
            </a:r>
          </a:p>
          <a:p>
            <a:r>
              <a:rPr lang="en-US" altLang="ko-KR" sz="1200" dirty="0"/>
              <a:t>        </a:t>
            </a:r>
            <a:r>
              <a:rPr lang="ko-KR" altLang="en-US" sz="1200" dirty="0"/>
              <a:t>이것은 </a:t>
            </a:r>
            <a:r>
              <a:rPr lang="en-US" altLang="ko-KR" sz="1200" dirty="0"/>
              <a:t>&lt;span id="myspan" style="color: red;"&gt;</a:t>
            </a:r>
            <a:r>
              <a:rPr lang="ko-KR" altLang="en-US" sz="1200" dirty="0"/>
              <a:t>문장입니다</a:t>
            </a:r>
            <a:r>
              <a:rPr lang="en-US" altLang="ko-KR" sz="1200" dirty="0"/>
              <a:t>.&lt;/span&gt;</a:t>
            </a:r>
          </a:p>
          <a:p>
            <a:r>
              <a:rPr lang="en-US" altLang="ko-KR" sz="1200" dirty="0"/>
              <a:t>        &lt;input type="button" value="</a:t>
            </a:r>
            <a:r>
              <a:rPr lang="ko-KR" altLang="en-US" sz="1200" dirty="0"/>
              <a:t>스타일 변경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="change()"&gt;</a:t>
            </a:r>
          </a:p>
          <a:p>
            <a:r>
              <a:rPr lang="en-US" altLang="ko-KR" sz="1200" dirty="0"/>
              <a:t>    &lt;/p&gt;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595326" y="1343237"/>
            <a:ext cx="5320148" cy="10618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button</a:t>
            </a:r>
            <a:r>
              <a:rPr lang="ko-KR" altLang="en-US" sz="1400" dirty="0"/>
              <a:t>을 클릭하면 동작하는 </a:t>
            </a:r>
            <a:r>
              <a:rPr lang="en-US" altLang="ko-KR" sz="1400" dirty="0"/>
              <a:t>change()</a:t>
            </a:r>
            <a:r>
              <a:rPr lang="ko-KR" altLang="en-US" sz="1400" dirty="0"/>
              <a:t>함수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getElementById</a:t>
            </a:r>
            <a:r>
              <a:rPr lang="ko-KR" altLang="en-US" sz="1400" dirty="0"/>
              <a:t>를 사용하여 </a:t>
            </a:r>
            <a:r>
              <a:rPr lang="en-US" altLang="ko-KR" sz="1400" dirty="0"/>
              <a:t>id</a:t>
            </a:r>
            <a:r>
              <a:rPr lang="ko-KR" altLang="en-US" sz="1400" dirty="0"/>
              <a:t>가 </a:t>
            </a:r>
            <a:r>
              <a:rPr lang="en-US" altLang="ko-KR" sz="1400" dirty="0"/>
              <a:t>myspan</a:t>
            </a:r>
            <a:r>
              <a:rPr lang="ko-KR" altLang="en-US" sz="1400" dirty="0"/>
              <a:t>인 태그의 객체 생성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태그에 바꾸어줄 다양한 </a:t>
            </a:r>
            <a:r>
              <a:rPr lang="en-US" altLang="ko-KR" sz="1400" dirty="0"/>
              <a:t>style</a:t>
            </a:r>
            <a:r>
              <a:rPr lang="ko-KR" altLang="en-US" sz="1400" dirty="0"/>
              <a:t>들을 작성</a:t>
            </a:r>
            <a:endParaRPr lang="en-US" altLang="ko-KR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372495" y="1874152"/>
            <a:ext cx="1222831" cy="80600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15412" y="1835716"/>
            <a:ext cx="3657083" cy="168888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306" y="2699205"/>
            <a:ext cx="2266950" cy="24479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524" y="2718256"/>
            <a:ext cx="2266950" cy="24098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3549879" y="4574918"/>
            <a:ext cx="1313066" cy="244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883753" y="3798476"/>
            <a:ext cx="764771" cy="249381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39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innerHTML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40"/>
            <a:ext cx="5403272" cy="486165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7" y="884635"/>
            <a:ext cx="5237019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&lt;title&gt;innerHTML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&lt;style&gt;</a:t>
            </a:r>
          </a:p>
          <a:p>
            <a:r>
              <a:rPr lang="en-US" altLang="ko-KR" sz="1200" dirty="0"/>
              <a:t>        #result {</a:t>
            </a:r>
          </a:p>
          <a:p>
            <a:r>
              <a:rPr lang="en-US" altLang="ko-KR" sz="1200" dirty="0"/>
              <a:t>            background-color: yellow;</a:t>
            </a:r>
          </a:p>
          <a:p>
            <a:r>
              <a:rPr lang="en-US" altLang="ko-KR" sz="1200" dirty="0"/>
              <a:t>            color: </a:t>
            </a:r>
            <a:r>
              <a:rPr lang="en-US" altLang="ko-KR" sz="1200" dirty="0" err="1"/>
              <a:t>darkblue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font-size: 20px;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&lt;/style&gt;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change()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result.innerHTML</a:t>
            </a:r>
            <a:r>
              <a:rPr lang="en-US" altLang="ko-KR" sz="1200" dirty="0"/>
              <a:t> = </a:t>
            </a:r>
          </a:p>
          <a:p>
            <a:r>
              <a:rPr lang="en-US" altLang="ko-KR" sz="1200" dirty="0"/>
              <a:t>    "</a:t>
            </a:r>
            <a:r>
              <a:rPr lang="ko-KR" altLang="en-US" sz="1200" dirty="0"/>
              <a:t>나의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='../media/mio.png' width='100px' height='100px'&gt; </a:t>
            </a:r>
            <a:r>
              <a:rPr lang="ko-KR" altLang="en-US" sz="1200" dirty="0"/>
              <a:t>고양이</a:t>
            </a:r>
            <a:r>
              <a:rPr lang="en-US" altLang="ko-KR" sz="1200" dirty="0"/>
              <a:t>"</a:t>
            </a:r>
            <a:endParaRPr lang="ko-KR" altLang="en-US" sz="1200" dirty="0"/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    </a:t>
            </a:r>
            <a:r>
              <a:rPr lang="en-US" altLang="ko-KR" sz="1200" dirty="0"/>
              <a:t>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&lt;h3&gt;innerHTML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&lt;p id="firstP" style="color: blue;" onclick="change()"&gt;</a:t>
            </a:r>
          </a:p>
          <a:p>
            <a:r>
              <a:rPr lang="en-US" altLang="ko-KR" sz="1200" dirty="0"/>
              <a:t>        </a:t>
            </a:r>
            <a:r>
              <a:rPr lang="ko-KR" altLang="en-US" sz="1200" dirty="0"/>
              <a:t>여기를 </a:t>
            </a:r>
            <a:r>
              <a:rPr lang="en-US" altLang="ko-KR" sz="1200" dirty="0"/>
              <a:t>&lt;span style="color: red;"&gt;</a:t>
            </a:r>
            <a:r>
              <a:rPr lang="ko-KR" altLang="en-US" sz="1200" dirty="0"/>
              <a:t>클릭하세요</a:t>
            </a:r>
            <a:r>
              <a:rPr lang="en-US" altLang="ko-KR" sz="1200" dirty="0"/>
              <a:t>&lt;/span&gt;</a:t>
            </a:r>
          </a:p>
          <a:p>
            <a:r>
              <a:rPr lang="en-US" altLang="ko-KR" sz="1200" dirty="0"/>
              <a:t>    &lt;/p&gt;</a:t>
            </a:r>
          </a:p>
          <a:p>
            <a:r>
              <a:rPr lang="en-US" altLang="ko-KR" sz="1200" dirty="0"/>
              <a:t>    &lt;p id="result"&gt;</a:t>
            </a:r>
            <a:r>
              <a:rPr lang="ko-KR" altLang="en-US" sz="1200" dirty="0"/>
              <a:t>궁금해</a:t>
            </a:r>
            <a:r>
              <a:rPr lang="en-US" altLang="ko-KR" sz="1200" dirty="0"/>
              <a:t>&lt;/p&gt;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240742" y="2390846"/>
            <a:ext cx="4349673" cy="3736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&lt;p&gt;</a:t>
            </a:r>
            <a:r>
              <a:rPr lang="ko-KR" altLang="en-US" sz="1400" dirty="0"/>
              <a:t>태그의 </a:t>
            </a:r>
            <a:r>
              <a:rPr lang="en-US" altLang="ko-KR" sz="1400" dirty="0"/>
              <a:t>text</a:t>
            </a:r>
            <a:r>
              <a:rPr lang="ko-KR" altLang="en-US" sz="1400" dirty="0"/>
              <a:t>를 클릭하면 </a:t>
            </a:r>
            <a:r>
              <a:rPr lang="en-US" altLang="ko-KR" sz="1400" dirty="0"/>
              <a:t>change()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함수 실행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02928" y="4573179"/>
            <a:ext cx="3578374" cy="19001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582" y="3235723"/>
            <a:ext cx="1996637" cy="215543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742" y="3235723"/>
            <a:ext cx="1996637" cy="215543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9" name="오른쪽 화살표 18"/>
          <p:cNvSpPr/>
          <p:nvPr/>
        </p:nvSpPr>
        <p:spPr>
          <a:xfrm>
            <a:off x="8237379" y="4313442"/>
            <a:ext cx="485577" cy="249381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240742" y="1180997"/>
            <a:ext cx="4216669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change() </a:t>
            </a:r>
            <a:r>
              <a:rPr lang="ko-KR" altLang="en-US" sz="1400" dirty="0"/>
              <a:t>함수는 </a:t>
            </a:r>
            <a:r>
              <a:rPr lang="en-US" altLang="ko-KR" sz="1400" dirty="0">
                <a:solidFill>
                  <a:srgbClr val="FF0000"/>
                </a:solidFill>
              </a:rPr>
              <a:t>innerHTML</a:t>
            </a:r>
            <a:r>
              <a:rPr lang="ko-KR" altLang="en-US" sz="1400" dirty="0"/>
              <a:t>속성을 사용하여   </a:t>
            </a:r>
            <a:r>
              <a:rPr lang="en-US" altLang="ko-KR" sz="1400" dirty="0"/>
              <a:t>id</a:t>
            </a:r>
            <a:r>
              <a:rPr lang="ko-KR" altLang="en-US" sz="1400" dirty="0"/>
              <a:t>가 </a:t>
            </a:r>
            <a:r>
              <a:rPr lang="en-US" altLang="ko-KR" sz="1400" dirty="0"/>
              <a:t>result</a:t>
            </a:r>
            <a:r>
              <a:rPr lang="ko-KR" altLang="en-US" sz="1400" dirty="0"/>
              <a:t>인 태그에 다음에 나올 정보를 입력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02927" y="3122119"/>
            <a:ext cx="4891785" cy="77934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16" idx="3"/>
            <a:endCxn id="13" idx="1"/>
          </p:cNvCxnSpPr>
          <p:nvPr/>
        </p:nvCxnSpPr>
        <p:spPr>
          <a:xfrm flipV="1">
            <a:off x="4181302" y="2577692"/>
            <a:ext cx="2059440" cy="2090494"/>
          </a:xfrm>
          <a:prstGeom prst="bentConnector3">
            <a:avLst>
              <a:gd name="adj1" fmla="val 87135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26" idx="3"/>
            <a:endCxn id="24" idx="1"/>
          </p:cNvCxnSpPr>
          <p:nvPr/>
        </p:nvCxnSpPr>
        <p:spPr>
          <a:xfrm flipV="1">
            <a:off x="5494712" y="1550329"/>
            <a:ext cx="746030" cy="1961462"/>
          </a:xfrm>
          <a:prstGeom prst="bentConnector3">
            <a:avLst>
              <a:gd name="adj1" fmla="val 32172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9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this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키워드 활용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40"/>
            <a:ext cx="4530437" cy="3787848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364183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&lt;title&gt;this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change(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, size, color)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obj.style.color</a:t>
            </a:r>
            <a:r>
              <a:rPr lang="en-US" altLang="ko-KR" sz="1200" dirty="0"/>
              <a:t> = color;</a:t>
            </a:r>
          </a:p>
          <a:p>
            <a:r>
              <a:rPr lang="en-US" altLang="ko-KR" sz="1200" dirty="0"/>
              <a:t>            obj.style.fontSize = size;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&lt;h3&gt;this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="change(this, '30px', 'red')"&gt;</a:t>
            </a:r>
            <a:r>
              <a:rPr lang="ko-KR" altLang="en-US" sz="1200" dirty="0"/>
              <a:t>버튼</a:t>
            </a:r>
            <a:r>
              <a:rPr lang="en-US" altLang="ko-KR" sz="1200" dirty="0"/>
              <a:t>&lt;/button&gt;</a:t>
            </a:r>
          </a:p>
          <a:p>
            <a:r>
              <a:rPr lang="en-US" altLang="ko-KR" sz="1200" dirty="0"/>
              <a:t>    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="change(this, '30px', 'blue')"&gt;</a:t>
            </a:r>
            <a:r>
              <a:rPr lang="ko-KR" altLang="en-US" sz="1200" dirty="0"/>
              <a:t>버튼</a:t>
            </a:r>
            <a:r>
              <a:rPr lang="en-US" altLang="ko-KR" sz="1200" dirty="0"/>
              <a:t>&lt;/button&gt;</a:t>
            </a:r>
          </a:p>
          <a:p>
            <a:r>
              <a:rPr lang="en-US" altLang="ko-KR" sz="1200" dirty="0"/>
              <a:t>    &lt;div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="change(this, '25px', 'orange')"&gt;</a:t>
            </a:r>
          </a:p>
          <a:p>
            <a:r>
              <a:rPr lang="en-US" altLang="ko-KR" sz="1200" dirty="0"/>
              <a:t>        </a:t>
            </a:r>
            <a:r>
              <a:rPr lang="ko-KR" altLang="en-US" sz="1200" dirty="0"/>
              <a:t>여기를 클릭하면 크기와 색 변경</a:t>
            </a:r>
          </a:p>
          <a:p>
            <a:r>
              <a:rPr lang="ko-KR" altLang="en-US" sz="1200" dirty="0"/>
              <a:t>    </a:t>
            </a:r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16393" y="2547493"/>
            <a:ext cx="6030233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button</a:t>
            </a:r>
            <a:r>
              <a:rPr lang="ko-KR" altLang="en-US" sz="1400" dirty="0"/>
              <a:t>과 </a:t>
            </a:r>
            <a:r>
              <a:rPr lang="en-US" altLang="ko-KR" sz="1400" dirty="0"/>
              <a:t>div</a:t>
            </a:r>
            <a:r>
              <a:rPr lang="ko-KR" altLang="en-US" sz="1400" dirty="0"/>
              <a:t>의 </a:t>
            </a:r>
            <a:r>
              <a:rPr lang="en-US" altLang="ko-KR" sz="1400" dirty="0"/>
              <a:t>text</a:t>
            </a:r>
            <a:r>
              <a:rPr lang="ko-KR" altLang="en-US" sz="1400" dirty="0"/>
              <a:t>를 클릭하면 </a:t>
            </a:r>
            <a:r>
              <a:rPr lang="en-US" altLang="ko-KR" sz="1400" dirty="0"/>
              <a:t>change( ) </a:t>
            </a:r>
            <a:r>
              <a:rPr lang="ko-KR" altLang="en-US" sz="1400" dirty="0"/>
              <a:t>함수가 실행되고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매개변수에 </a:t>
            </a:r>
            <a:r>
              <a:rPr lang="en-US" altLang="ko-KR" sz="1400" dirty="0">
                <a:solidFill>
                  <a:srgbClr val="FF0000"/>
                </a:solidFill>
              </a:rPr>
              <a:t>this</a:t>
            </a:r>
            <a:r>
              <a:rPr lang="ko-KR" altLang="en-US" sz="1400" dirty="0"/>
              <a:t>를 사용하면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함수를 호출한 태그를 적용할 객체로 지정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930" y="3576292"/>
            <a:ext cx="2631696" cy="232565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964" y="3576293"/>
            <a:ext cx="2631696" cy="232565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28507" y="3285940"/>
            <a:ext cx="4101682" cy="9203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15" idx="3"/>
            <a:endCxn id="13" idx="1"/>
          </p:cNvCxnSpPr>
          <p:nvPr/>
        </p:nvCxnSpPr>
        <p:spPr>
          <a:xfrm flipV="1">
            <a:off x="4630189" y="2916825"/>
            <a:ext cx="786204" cy="82926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18553" y="1239972"/>
            <a:ext cx="6028073" cy="10618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함수의 매개변수 </a:t>
            </a:r>
            <a:r>
              <a:rPr lang="en-US" altLang="ko-KR" sz="1400" b="1" dirty="0"/>
              <a:t>obj</a:t>
            </a:r>
            <a:r>
              <a:rPr lang="ko-KR" altLang="en-US" sz="1400" dirty="0"/>
              <a:t>는 적용할 객체</a:t>
            </a:r>
            <a:r>
              <a:rPr lang="en-US" altLang="ko-KR" sz="1400" dirty="0"/>
              <a:t>, </a:t>
            </a:r>
            <a:r>
              <a:rPr lang="en-US" altLang="ko-KR" sz="1400" b="1" dirty="0"/>
              <a:t>size</a:t>
            </a:r>
            <a:r>
              <a:rPr lang="ko-KR" altLang="en-US" sz="1400" dirty="0"/>
              <a:t>는 글자 크기</a:t>
            </a:r>
            <a:r>
              <a:rPr lang="en-US" altLang="ko-KR" sz="1400" dirty="0"/>
              <a:t>, </a:t>
            </a:r>
            <a:r>
              <a:rPr lang="en-US" altLang="ko-KR" sz="1400" b="1" dirty="0"/>
              <a:t>color</a:t>
            </a:r>
            <a:r>
              <a:rPr lang="ko-KR" altLang="en-US" sz="1400" dirty="0"/>
              <a:t>는 글자 색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함수가 실행되면 </a:t>
            </a:r>
            <a:r>
              <a:rPr lang="en-US" altLang="ko-KR" sz="1400" dirty="0"/>
              <a:t>obj.style.fontSize</a:t>
            </a:r>
            <a:r>
              <a:rPr lang="ko-KR" altLang="en-US" sz="1400" dirty="0"/>
              <a:t>와 </a:t>
            </a:r>
            <a:r>
              <a:rPr lang="en-US" altLang="ko-KR" sz="1400" dirty="0"/>
              <a:t>obj.style.fontSize</a:t>
            </a:r>
            <a:r>
              <a:rPr lang="ko-KR" altLang="en-US" sz="1400" dirty="0"/>
              <a:t>을 사용하여    객체의 색상</a:t>
            </a:r>
            <a:r>
              <a:rPr lang="en-US" altLang="ko-KR" sz="1400" dirty="0"/>
              <a:t>, </a:t>
            </a:r>
            <a:r>
              <a:rPr lang="ko-KR" altLang="en-US" sz="1400" dirty="0"/>
              <a:t>폰트 사이즈 변경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8013" y="1844828"/>
            <a:ext cx="2380947" cy="74874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9" idx="3"/>
            <a:endCxn id="18" idx="1"/>
          </p:cNvCxnSpPr>
          <p:nvPr/>
        </p:nvCxnSpPr>
        <p:spPr>
          <a:xfrm flipV="1">
            <a:off x="3108960" y="1770887"/>
            <a:ext cx="2309593" cy="448313"/>
          </a:xfrm>
          <a:prstGeom prst="bentConnector3">
            <a:avLst>
              <a:gd name="adj1" fmla="val 17967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화살표 22"/>
          <p:cNvSpPr/>
          <p:nvPr/>
        </p:nvSpPr>
        <p:spPr>
          <a:xfrm>
            <a:off x="8071660" y="4614429"/>
            <a:ext cx="743270" cy="249381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20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841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600" b="1" dirty="0"/>
              <a:t>getElementsByTagName </a:t>
            </a:r>
            <a:r>
              <a:rPr lang="ko-KR" altLang="en-US" sz="3600" b="1" dirty="0"/>
              <a:t>활용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40"/>
            <a:ext cx="5453150" cy="4869968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5286896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&lt;title&gt;getElementsByTagName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change() {</a:t>
            </a:r>
          </a:p>
          <a:p>
            <a:r>
              <a:rPr lang="en-US" altLang="ko-KR" sz="1200" dirty="0"/>
              <a:t>            var spanArray = </a:t>
            </a:r>
            <a:r>
              <a:rPr lang="en-US" altLang="ko-KR" sz="1200" dirty="0" err="1"/>
              <a:t>document.getElementsByTagName</a:t>
            </a:r>
            <a:r>
              <a:rPr lang="en-US" altLang="ko-KR" sz="1200" dirty="0"/>
              <a:t>("span");</a:t>
            </a:r>
          </a:p>
          <a:p>
            <a:r>
              <a:rPr lang="en-US" altLang="ko-KR" sz="1200" dirty="0"/>
              <a:t>            for(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i=0; i&lt;</a:t>
            </a:r>
            <a:r>
              <a:rPr lang="en-US" altLang="ko-KR" sz="1200" dirty="0" err="1"/>
              <a:t>spanArray.length</a:t>
            </a:r>
            <a:r>
              <a:rPr lang="en-US" altLang="ko-KR" sz="1200" dirty="0"/>
              <a:t>; i++)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span = </a:t>
            </a:r>
            <a:r>
              <a:rPr lang="en-US" altLang="ko-KR" sz="1200" dirty="0" err="1"/>
              <a:t>spanArray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span.style.color</a:t>
            </a:r>
            <a:r>
              <a:rPr lang="en-US" altLang="ko-KR" sz="1200" dirty="0"/>
              <a:t> = "#0101ff" +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*30;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span.style.fontSize</a:t>
            </a:r>
            <a:r>
              <a:rPr lang="en-US" altLang="ko-KR" sz="1200" dirty="0"/>
              <a:t> = "20px";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내가 좋아하는 과일 </a:t>
            </a:r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="change()"&gt;</a:t>
            </a:r>
            <a:r>
              <a:rPr lang="ko-KR" altLang="en-US" sz="1200" dirty="0"/>
              <a:t>누르세요</a:t>
            </a:r>
            <a:r>
              <a:rPr lang="en-US" altLang="ko-KR" sz="1200" dirty="0"/>
              <a:t>&lt;/button&gt;</a:t>
            </a:r>
          </a:p>
          <a:p>
            <a:r>
              <a:rPr lang="en-US" altLang="ko-KR" sz="1200" dirty="0"/>
              <a:t>    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</a:t>
            </a:r>
            <a:r>
              <a:rPr lang="ko-KR" altLang="en-US" sz="1200" dirty="0"/>
              <a:t>저는 빨간 </a:t>
            </a:r>
            <a:r>
              <a:rPr lang="en-US" altLang="ko-KR" sz="1200" dirty="0"/>
              <a:t>&lt;span&gt;</a:t>
            </a:r>
            <a:r>
              <a:rPr lang="ko-KR" altLang="en-US" sz="1200" dirty="0"/>
              <a:t>사과</a:t>
            </a:r>
            <a:r>
              <a:rPr lang="en-US" altLang="ko-KR" sz="1200" dirty="0"/>
              <a:t>&lt;/span&gt;</a:t>
            </a:r>
            <a:r>
              <a:rPr lang="ko-KR" altLang="en-US" sz="1200" dirty="0"/>
              <a:t>를 좋아해서 아침마다 한 개씩 먹고 있어요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    운동할 때는 중간중간에 </a:t>
            </a:r>
            <a:r>
              <a:rPr lang="en-US" altLang="ko-KR" sz="1200" dirty="0"/>
              <a:t>&lt;span&gt;</a:t>
            </a:r>
            <a:r>
              <a:rPr lang="ko-KR" altLang="en-US" sz="1200" dirty="0"/>
              <a:t>바나나</a:t>
            </a:r>
            <a:r>
              <a:rPr lang="en-US" altLang="ko-KR" sz="1200" dirty="0"/>
              <a:t>&lt;/span&gt;</a:t>
            </a:r>
            <a:r>
              <a:rPr lang="ko-KR" altLang="en-US" sz="1200" dirty="0"/>
              <a:t>를 먹지요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    탄수화물 섭취가 빨라 힘이 납니다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r>
              <a:rPr lang="ko-KR" altLang="en-US" sz="1200" dirty="0"/>
              <a:t>    또한 달콤한 향기를 품은 </a:t>
            </a:r>
            <a:r>
              <a:rPr lang="en-US" altLang="ko-KR" sz="1200" dirty="0"/>
              <a:t>&lt;span&gt;</a:t>
            </a:r>
            <a:r>
              <a:rPr lang="ko-KR" altLang="en-US" sz="1200" dirty="0"/>
              <a:t>체리</a:t>
            </a:r>
            <a:r>
              <a:rPr lang="en-US" altLang="ko-KR" sz="1200" dirty="0"/>
              <a:t>&lt;/span&gt;</a:t>
            </a:r>
            <a:r>
              <a:rPr lang="ko-KR" altLang="en-US" sz="1200" dirty="0"/>
              <a:t>와</a:t>
            </a:r>
          </a:p>
          <a:p>
            <a:r>
              <a:rPr lang="ko-KR" altLang="en-US" sz="1200" dirty="0"/>
              <a:t>    여름 냄새 </a:t>
            </a:r>
            <a:r>
              <a:rPr lang="ko-KR" altLang="en-US" sz="1200" dirty="0" err="1"/>
              <a:t>물씬나는</a:t>
            </a:r>
            <a:r>
              <a:rPr lang="ko-KR" altLang="en-US" sz="1200" dirty="0"/>
              <a:t> </a:t>
            </a:r>
            <a:r>
              <a:rPr lang="en-US" altLang="ko-KR" sz="1200" dirty="0"/>
              <a:t>&lt;span&gt;</a:t>
            </a:r>
            <a:r>
              <a:rPr lang="ko-KR" altLang="en-US" sz="1200" dirty="0"/>
              <a:t>자두</a:t>
            </a:r>
            <a:r>
              <a:rPr lang="en-US" altLang="ko-KR" sz="1200" dirty="0"/>
              <a:t>&lt;/span&gt;</a:t>
            </a:r>
            <a:r>
              <a:rPr lang="ko-KR" altLang="en-US" sz="1200" dirty="0"/>
              <a:t>를 좋아합니다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317671" y="1744850"/>
            <a:ext cx="4796445" cy="170816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spanArray</a:t>
            </a:r>
            <a:r>
              <a:rPr lang="ko-KR" altLang="en-US" sz="1400" dirty="0"/>
              <a:t>에 </a:t>
            </a:r>
            <a:r>
              <a:rPr lang="en-US" altLang="ko-KR" sz="1400" dirty="0"/>
              <a:t>getElementByTagName</a:t>
            </a:r>
            <a:r>
              <a:rPr lang="ko-KR" altLang="en-US" sz="1400" dirty="0"/>
              <a:t>를 사용하여</a:t>
            </a:r>
            <a:r>
              <a:rPr lang="en-US" altLang="ko-KR" sz="1400" dirty="0"/>
              <a:t>,   span</a:t>
            </a:r>
            <a:r>
              <a:rPr lang="ko-KR" altLang="en-US" sz="1400" dirty="0"/>
              <a:t>태그의 모든 요소를 노드 리스트의 형태로 저장 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for</a:t>
            </a:r>
            <a:r>
              <a:rPr lang="ko-KR" altLang="en-US" sz="1400" dirty="0"/>
              <a:t>문은 </a:t>
            </a:r>
            <a:r>
              <a:rPr lang="en-US" altLang="ko-KR" sz="1400" dirty="0"/>
              <a:t>spanArray</a:t>
            </a:r>
            <a:r>
              <a:rPr lang="ko-KR" altLang="en-US" sz="1400" dirty="0"/>
              <a:t>객체의 수</a:t>
            </a:r>
            <a:r>
              <a:rPr lang="en-US" altLang="ko-KR" sz="1400" dirty="0">
                <a:solidFill>
                  <a:srgbClr val="FF0000"/>
                </a:solidFill>
              </a:rPr>
              <a:t>(span</a:t>
            </a:r>
            <a:r>
              <a:rPr lang="ko-KR" altLang="en-US" sz="1400" dirty="0">
                <a:solidFill>
                  <a:srgbClr val="FF0000"/>
                </a:solidFill>
              </a:rPr>
              <a:t>태그의 수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/>
              <a:t>만큼 수행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순차적으로 </a:t>
            </a:r>
            <a:r>
              <a:rPr lang="en-US" altLang="ko-KR" sz="1400" dirty="0"/>
              <a:t>span</a:t>
            </a:r>
            <a:r>
              <a:rPr lang="ko-KR" altLang="en-US" sz="1400" dirty="0"/>
              <a:t>태그의 글자 색과 크기를 변경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en-US" altLang="ko-KR" sz="1400" dirty="0"/>
              <a:t>("#0101ff" + i*30 </a:t>
            </a:r>
            <a:r>
              <a:rPr lang="ko-KR" altLang="en-US" sz="1400" dirty="0"/>
              <a:t>연산에서 </a:t>
            </a:r>
            <a:r>
              <a:rPr lang="en-US" altLang="ko-KR" sz="1400" dirty="0">
                <a:solidFill>
                  <a:srgbClr val="FF0000"/>
                </a:solidFill>
              </a:rPr>
              <a:t>i*30</a:t>
            </a:r>
            <a:r>
              <a:rPr lang="ko-KR" altLang="en-US" sz="1400" dirty="0">
                <a:solidFill>
                  <a:srgbClr val="FF0000"/>
                </a:solidFill>
              </a:rPr>
              <a:t>은 투명도</a:t>
            </a:r>
            <a:r>
              <a:rPr lang="ko-KR" altLang="en-US" sz="1400" dirty="0"/>
              <a:t>를 나타냄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3724" y="1866705"/>
            <a:ext cx="4388603" cy="145838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1" y="3790074"/>
            <a:ext cx="4366130" cy="191683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317671" y="1034094"/>
            <a:ext cx="3674227" cy="3736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getElementByTagName</a:t>
            </a:r>
            <a:r>
              <a:rPr lang="ko-KR" altLang="en-US" sz="1400" dirty="0"/>
              <a:t>은  태그 명을 가리킴</a:t>
            </a:r>
          </a:p>
        </p:txBody>
      </p:sp>
      <p:cxnSp>
        <p:nvCxnSpPr>
          <p:cNvPr id="18" name="꺾인 연결선 17"/>
          <p:cNvCxnSpPr>
            <a:stCxn id="16" idx="3"/>
            <a:endCxn id="13" idx="1"/>
          </p:cNvCxnSpPr>
          <p:nvPr/>
        </p:nvCxnSpPr>
        <p:spPr>
          <a:xfrm>
            <a:off x="5112327" y="2595898"/>
            <a:ext cx="1205344" cy="3032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86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문서 작성기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39"/>
            <a:ext cx="4927717" cy="5449841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761464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&lt;title&gt;HTML</a:t>
            </a:r>
            <a:r>
              <a:rPr lang="ko-KR" altLang="en-US" sz="1200" dirty="0"/>
              <a:t>문서 작성기 만들기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win=null;</a:t>
            </a:r>
          </a:p>
          <a:p>
            <a:r>
              <a:rPr lang="en-US" altLang="ko-KR" sz="1200" dirty="0"/>
              <a:t>        function showHTML() {</a:t>
            </a:r>
          </a:p>
          <a:p>
            <a:r>
              <a:rPr lang="en-US" altLang="ko-KR" sz="1200" dirty="0"/>
              <a:t>            if(win == null || </a:t>
            </a:r>
            <a:r>
              <a:rPr lang="en-US" altLang="ko-KR" sz="1200" dirty="0" err="1"/>
              <a:t>win.closed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                win = </a:t>
            </a:r>
            <a:r>
              <a:rPr lang="en-US" altLang="ko-KR" sz="1200" dirty="0" err="1"/>
              <a:t>window.open</a:t>
            </a:r>
            <a:r>
              <a:rPr lang="en-US" altLang="ko-KR" sz="1200" dirty="0"/>
              <a:t>("", "</a:t>
            </a:r>
            <a:r>
              <a:rPr lang="en-US" altLang="ko-KR" sz="1200" dirty="0" err="1"/>
              <a:t>outWin</a:t>
            </a:r>
            <a:r>
              <a:rPr lang="en-US" altLang="ko-KR" sz="1200" dirty="0"/>
              <a:t>", "width=300,height=200");</a:t>
            </a:r>
          </a:p>
          <a:p>
            <a:r>
              <a:rPr lang="en-US" altLang="ko-KR" sz="1200" dirty="0"/>
              <a:t>                var textArea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("srcText");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win.document.open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win.document.write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textArea.value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win.document.close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&lt;h3&gt;HTML </a:t>
            </a:r>
            <a:r>
              <a:rPr lang="ko-KR" altLang="en-US" sz="1200" dirty="0"/>
              <a:t>문서 작성기 만들기</a:t>
            </a:r>
            <a:r>
              <a:rPr lang="en-US" altLang="ko-KR" sz="1200" dirty="0"/>
              <a:t>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&lt;p&gt;</a:t>
            </a:r>
          </a:p>
          <a:p>
            <a:r>
              <a:rPr lang="en-US" altLang="ko-KR" sz="1200" dirty="0"/>
              <a:t>        </a:t>
            </a:r>
            <a:r>
              <a:rPr lang="ko-KR" altLang="en-US" sz="1200" dirty="0"/>
              <a:t>아래에 </a:t>
            </a:r>
            <a:r>
              <a:rPr lang="en-US" altLang="ko-KR" sz="1200" dirty="0"/>
              <a:t>HTML</a:t>
            </a:r>
            <a:r>
              <a:rPr lang="ko-KR" altLang="en-US" sz="1200" dirty="0"/>
              <a:t>문서를 작성하고 버튼을 클릭해 보세요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        새 윈도우에 </a:t>
            </a:r>
            <a:r>
              <a:rPr lang="en-US" altLang="ko-KR" sz="1200" dirty="0"/>
              <a:t>HTML</a:t>
            </a:r>
            <a:r>
              <a:rPr lang="ko-KR" altLang="en-US" sz="1200" dirty="0"/>
              <a:t>문서가 출력 됩니다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    </a:t>
            </a:r>
            <a:r>
              <a:rPr lang="en-US" altLang="ko-KR" sz="1200" dirty="0"/>
              <a:t>&lt;/p&gt;</a:t>
            </a:r>
          </a:p>
          <a:p>
            <a:r>
              <a:rPr lang="en-US" altLang="ko-KR" sz="1200" dirty="0"/>
              <a:t>    &lt;textarea id="srcText" cols="50" rows="10"&gt;&lt;/textarea&gt;</a:t>
            </a:r>
          </a:p>
          <a:p>
            <a:r>
              <a:rPr lang="en-US" altLang="ko-KR" sz="1200" dirty="0"/>
              <a:t>   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&lt;button onclick="showHTML()"&gt;HTML</a:t>
            </a:r>
            <a:r>
              <a:rPr lang="ko-KR" altLang="en-US" sz="1200" dirty="0"/>
              <a:t>문서 출력하기</a:t>
            </a:r>
            <a:r>
              <a:rPr lang="en-US" altLang="ko-KR" sz="1200" dirty="0"/>
              <a:t>&lt;/button&gt;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93974" y="1185279"/>
            <a:ext cx="5856824" cy="23183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button</a:t>
            </a:r>
            <a:r>
              <a:rPr lang="ko-KR" altLang="en-US" sz="1400" dirty="0"/>
              <a:t>을 클릭하면 </a:t>
            </a:r>
            <a:r>
              <a:rPr lang="en-US" altLang="ko-KR" sz="1400" dirty="0"/>
              <a:t>showHTML( )</a:t>
            </a:r>
            <a:r>
              <a:rPr lang="ko-KR" altLang="en-US" sz="1400" dirty="0"/>
              <a:t>함수 실행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0" dirty="0">
                <a:effectLst/>
                <a:latin typeface="+mn-ea"/>
              </a:rPr>
              <a:t>win</a:t>
            </a:r>
            <a:r>
              <a:rPr lang="ko-KR" altLang="en-US" sz="1400" b="0" dirty="0">
                <a:effectLst/>
                <a:latin typeface="+mn-ea"/>
              </a:rPr>
              <a:t>변수에 데이터가 </a:t>
            </a:r>
            <a:r>
              <a:rPr lang="ko-KR" altLang="en-US" sz="1400" dirty="0">
                <a:latin typeface="+mn-ea"/>
              </a:rPr>
              <a:t>없거나 창이 닫혀 있으</a:t>
            </a:r>
            <a:r>
              <a:rPr lang="ko-KR" altLang="en-US" sz="1400" b="0" dirty="0">
                <a:effectLst/>
                <a:latin typeface="+mn-ea"/>
              </a:rPr>
              <a:t>면 </a:t>
            </a:r>
            <a:r>
              <a:rPr lang="en-US" altLang="ko-KR" sz="1400" b="0" dirty="0">
                <a:effectLst/>
                <a:latin typeface="+mn-ea"/>
              </a:rPr>
              <a:t>if</a:t>
            </a:r>
            <a:r>
              <a:rPr lang="ko-KR" altLang="en-US" sz="1400" b="0" dirty="0">
                <a:effectLst/>
                <a:latin typeface="+mn-ea"/>
              </a:rPr>
              <a:t>문 실행</a:t>
            </a:r>
            <a:endParaRPr lang="en-US" altLang="ko-KR" sz="1400" b="0" dirty="0">
              <a:effectLst/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0" dirty="0">
                <a:effectLst/>
                <a:latin typeface="+mn-ea"/>
              </a:rPr>
              <a:t>window.open("url", "</a:t>
            </a:r>
            <a:r>
              <a:rPr lang="ko-KR" altLang="en-US" sz="1400" b="0" dirty="0">
                <a:effectLst/>
                <a:latin typeface="+mn-ea"/>
              </a:rPr>
              <a:t>새 창 이름</a:t>
            </a:r>
            <a:r>
              <a:rPr lang="en-US" altLang="ko-KR" sz="1400" b="0" dirty="0">
                <a:effectLst/>
                <a:latin typeface="+mn-ea"/>
              </a:rPr>
              <a:t>", "</a:t>
            </a:r>
            <a:r>
              <a:rPr lang="ko-KR" altLang="en-US" sz="1400" b="0" dirty="0">
                <a:effectLst/>
                <a:latin typeface="+mn-ea"/>
              </a:rPr>
              <a:t>옵션</a:t>
            </a:r>
            <a:r>
              <a:rPr lang="en-US" altLang="ko-KR" sz="1400" b="0" dirty="0">
                <a:effectLst/>
                <a:latin typeface="+mn-ea"/>
              </a:rPr>
              <a:t>")</a:t>
            </a:r>
            <a:endParaRPr lang="ko-KR" altLang="en-US" sz="1400" b="0" dirty="0">
              <a:effectLst/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0" dirty="0">
                <a:effectLst/>
                <a:latin typeface="+mn-ea"/>
              </a:rPr>
              <a:t>textArea</a:t>
            </a:r>
            <a:r>
              <a:rPr lang="ko-KR" altLang="en-US" sz="1400" b="0" dirty="0">
                <a:effectLst/>
                <a:latin typeface="+mn-ea"/>
              </a:rPr>
              <a:t>에</a:t>
            </a:r>
            <a:r>
              <a:rPr lang="en-US" altLang="ko-KR" sz="1400" b="0" dirty="0">
                <a:effectLst/>
                <a:latin typeface="+mn-ea"/>
              </a:rPr>
              <a:t> id</a:t>
            </a:r>
            <a:r>
              <a:rPr lang="ko-KR" altLang="en-US" sz="1400" b="0" dirty="0">
                <a:effectLst/>
                <a:latin typeface="+mn-ea"/>
              </a:rPr>
              <a:t>가 </a:t>
            </a:r>
            <a:r>
              <a:rPr lang="en-US" altLang="ko-KR" sz="1400" b="0" dirty="0">
                <a:effectLst/>
                <a:latin typeface="+mn-ea"/>
              </a:rPr>
              <a:t>srcText</a:t>
            </a:r>
            <a:r>
              <a:rPr lang="ko-KR" altLang="en-US" sz="1400" b="0" dirty="0">
                <a:effectLst/>
                <a:latin typeface="+mn-ea"/>
              </a:rPr>
              <a:t>인 태그 객체 생성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0" dirty="0">
                <a:effectLst/>
                <a:latin typeface="+mn-ea"/>
              </a:rPr>
              <a:t>win(</a:t>
            </a:r>
            <a:r>
              <a:rPr lang="ko-KR" altLang="en-US" sz="1400" b="0" dirty="0">
                <a:effectLst/>
                <a:latin typeface="+mn-ea"/>
              </a:rPr>
              <a:t>객체</a:t>
            </a:r>
            <a:r>
              <a:rPr lang="en-US" altLang="ko-KR" sz="1400" b="0" dirty="0">
                <a:effectLst/>
                <a:latin typeface="+mn-ea"/>
              </a:rPr>
              <a:t>)</a:t>
            </a:r>
            <a:r>
              <a:rPr lang="ko-KR" altLang="en-US" sz="1400" b="0" dirty="0">
                <a:effectLst/>
                <a:latin typeface="+mn-ea"/>
              </a:rPr>
              <a:t>변수의 창을 열고 </a:t>
            </a:r>
            <a:r>
              <a:rPr lang="en-US" altLang="ko-KR" sz="1400" b="0" dirty="0">
                <a:effectLst/>
                <a:latin typeface="+mn-ea"/>
              </a:rPr>
              <a:t>open( )</a:t>
            </a:r>
            <a:endParaRPr lang="ko-KR" altLang="en-US" sz="1400" b="0" dirty="0">
              <a:effectLst/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effectLst/>
                <a:latin typeface="+mn-ea"/>
              </a:rPr>
              <a:t>창에 </a:t>
            </a:r>
            <a:r>
              <a:rPr lang="en-US" altLang="ko-KR" sz="1400" b="0" dirty="0">
                <a:effectLst/>
                <a:latin typeface="+mn-ea"/>
              </a:rPr>
              <a:t>textArea </a:t>
            </a:r>
            <a:r>
              <a:rPr lang="ko-KR" altLang="en-US" sz="1400" b="0" dirty="0">
                <a:effectLst/>
                <a:latin typeface="+mn-ea"/>
              </a:rPr>
              <a:t>객체의 값을 입력함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0" dirty="0">
                <a:effectLst/>
                <a:latin typeface="+mn-ea"/>
              </a:rPr>
              <a:t>창 생성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및 작성이 완료됐으므로 객체 출력 스트림을 종료 시킴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5016617" y="2344475"/>
            <a:ext cx="477357" cy="50429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32511" y="2006378"/>
            <a:ext cx="4284106" cy="168477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974" y="3756857"/>
            <a:ext cx="2742722" cy="198903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348" y="4184638"/>
            <a:ext cx="2838450" cy="113347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70708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createElement( )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39"/>
            <a:ext cx="4322619" cy="551346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156365" cy="56323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문서의 동적 구조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function createDIV() {</a:t>
            </a:r>
          </a:p>
          <a:p>
            <a:r>
              <a:rPr lang="en-US" altLang="ko-KR" sz="1200" dirty="0"/>
              <a:t>            var obj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("parent");</a:t>
            </a:r>
          </a:p>
          <a:p>
            <a:r>
              <a:rPr lang="en-US" altLang="ko-KR" sz="1200" dirty="0"/>
              <a:t>            var newDIV = </a:t>
            </a:r>
            <a:r>
              <a:rPr lang="en-US" altLang="ko-KR" sz="1200" dirty="0" err="1"/>
              <a:t>document.createElement</a:t>
            </a:r>
            <a:r>
              <a:rPr lang="en-US" altLang="ko-KR" sz="1200" dirty="0"/>
              <a:t>(“div”);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newDIV.innerHTML</a:t>
            </a:r>
            <a:r>
              <a:rPr lang="en-US" altLang="ko-KR" sz="1200" dirty="0"/>
              <a:t> = “</a:t>
            </a:r>
            <a:r>
              <a:rPr lang="ko-KR" altLang="en-US" sz="1200" dirty="0"/>
              <a:t>새로 생성된 </a:t>
            </a:r>
            <a:r>
              <a:rPr lang="en-US" altLang="ko-KR" sz="1200" dirty="0"/>
              <a:t>DIV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.”</a:t>
            </a:r>
            <a:endParaRPr lang="ko-KR" altLang="en-US" sz="1200" dirty="0"/>
          </a:p>
          <a:p>
            <a:r>
              <a:rPr lang="ko-KR" altLang="en-US" sz="1200" dirty="0"/>
              <a:t>            </a:t>
            </a:r>
            <a:r>
              <a:rPr lang="en-US" altLang="ko-KR" sz="1200" dirty="0" err="1"/>
              <a:t>newDIV.setAttribute</a:t>
            </a:r>
            <a:r>
              <a:rPr lang="en-US" altLang="ko-KR" sz="1200" dirty="0"/>
              <a:t>(“id”, “myDiv”);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newDIV.style.backgroundColor</a:t>
            </a:r>
            <a:r>
              <a:rPr lang="en-US" altLang="ko-KR" sz="1200" dirty="0"/>
              <a:t> = “yellow”;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newDIV.onclick</a:t>
            </a:r>
            <a:r>
              <a:rPr lang="en-US" altLang="ko-KR" sz="1200" dirty="0"/>
              <a:t> = function() {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p = </a:t>
            </a:r>
            <a:r>
              <a:rPr lang="en-US" altLang="ko-KR" sz="1200" dirty="0" err="1"/>
              <a:t>this.parentElement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p.removeChild</a:t>
            </a:r>
            <a:r>
              <a:rPr lang="en-US" altLang="ko-KR" sz="1200" dirty="0"/>
              <a:t>(this); 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obj.appendChild</a:t>
            </a:r>
            <a:r>
              <a:rPr lang="en-US" altLang="ko-KR" sz="1200" dirty="0"/>
              <a:t>(newDIV);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 id="parent"&gt;</a:t>
            </a:r>
          </a:p>
          <a:p>
            <a:r>
              <a:rPr lang="en-US" altLang="ko-KR" sz="1200" dirty="0"/>
              <a:t>    &lt;h3&gt;DIV</a:t>
            </a:r>
            <a:r>
              <a:rPr lang="ko-KR" altLang="en-US" sz="1200" dirty="0"/>
              <a:t>객체를 동적으로 생성</a:t>
            </a:r>
            <a:r>
              <a:rPr lang="en-US" altLang="ko-KR" sz="1200" dirty="0"/>
              <a:t>, </a:t>
            </a:r>
            <a:r>
              <a:rPr lang="ko-KR" altLang="en-US" sz="1200" dirty="0"/>
              <a:t>삽입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&lt;p&gt;</a:t>
            </a:r>
          </a:p>
          <a:p>
            <a:r>
              <a:rPr lang="en-US" altLang="ko-KR" sz="1200" dirty="0"/>
              <a:t>        DOM </a:t>
            </a:r>
            <a:r>
              <a:rPr lang="ko-KR" altLang="en-US" sz="1200" dirty="0"/>
              <a:t>트리에 동적으로 객체를 삽입할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        </a:t>
            </a:r>
            <a:r>
              <a:rPr lang="en-US" altLang="ko-KR" sz="1200" dirty="0"/>
              <a:t>createElement(), </a:t>
            </a:r>
            <a:r>
              <a:rPr lang="en-US" altLang="ko-KR" sz="1200" dirty="0" err="1"/>
              <a:t>appendChild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removeChild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       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이용하여 새로운 객체를 </a:t>
            </a:r>
          </a:p>
          <a:p>
            <a:r>
              <a:rPr lang="ko-KR" altLang="en-US" sz="1200" dirty="0"/>
              <a:t>        생성</a:t>
            </a:r>
            <a:r>
              <a:rPr lang="en-US" altLang="ko-KR" sz="1200" dirty="0"/>
              <a:t>, </a:t>
            </a:r>
            <a:r>
              <a:rPr lang="ko-KR" altLang="en-US" sz="1200" dirty="0"/>
              <a:t>삽입</a:t>
            </a:r>
            <a:r>
              <a:rPr lang="en-US" altLang="ko-KR" sz="1200" dirty="0"/>
              <a:t>, </a:t>
            </a:r>
            <a:r>
              <a:rPr lang="ko-KR" altLang="en-US" sz="1200" dirty="0"/>
              <a:t>삭제하는 예제입니다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    </a:t>
            </a:r>
            <a:r>
              <a:rPr lang="en-US" altLang="ko-KR" sz="1200" dirty="0"/>
              <a:t>&lt;/p&gt;</a:t>
            </a:r>
          </a:p>
          <a:p>
            <a:r>
              <a:rPr lang="en-US" altLang="ko-KR" sz="1200" dirty="0"/>
              <a:t>    &lt;p&gt;&lt;a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javascript:createDIV</a:t>
            </a:r>
            <a:r>
              <a:rPr lang="en-US" altLang="ko-KR" sz="1200" dirty="0"/>
              <a:t>()"&gt;DIV </a:t>
            </a:r>
            <a:r>
              <a:rPr lang="ko-KR" altLang="en-US" sz="1200" dirty="0"/>
              <a:t>생성</a:t>
            </a:r>
            <a:r>
              <a:rPr lang="en-US" altLang="ko-KR" sz="1200" dirty="0"/>
              <a:t>&lt;/a&gt;&lt;/p&gt;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876510" y="1092730"/>
            <a:ext cx="6916190" cy="296472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a</a:t>
            </a:r>
            <a:r>
              <a:rPr lang="ko-KR" altLang="en-US" sz="1400" dirty="0"/>
              <a:t>태그의 </a:t>
            </a:r>
            <a:r>
              <a:rPr lang="en-US" altLang="ko-KR" sz="1400" dirty="0"/>
              <a:t>“DIV </a:t>
            </a:r>
            <a:r>
              <a:rPr lang="ko-KR" altLang="en-US" sz="1400" dirty="0"/>
              <a:t>생성</a:t>
            </a:r>
            <a:r>
              <a:rPr lang="en-US" altLang="ko-KR" sz="1400" dirty="0"/>
              <a:t>” text</a:t>
            </a:r>
            <a:r>
              <a:rPr lang="ko-KR" altLang="en-US" sz="1400" dirty="0"/>
              <a:t>클릭 시 실행되는 </a:t>
            </a:r>
            <a:r>
              <a:rPr lang="en-US" altLang="ko-KR" sz="1400" dirty="0"/>
              <a:t>createDIV( )</a:t>
            </a:r>
            <a:r>
              <a:rPr lang="ko-KR" altLang="en-US" sz="1400" dirty="0"/>
              <a:t>함수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obj</a:t>
            </a:r>
            <a:r>
              <a:rPr lang="ko-KR" altLang="en-US" sz="1400" dirty="0"/>
              <a:t>에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body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 객체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newDIV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에 </a:t>
            </a:r>
            <a:r>
              <a:rPr lang="en-US" altLang="ko-KR" sz="1400" dirty="0">
                <a:latin typeface="Consolas" panose="020B0609020204030204" pitchFamily="49" charset="0"/>
              </a:rPr>
              <a:t>div</a:t>
            </a:r>
            <a:r>
              <a:rPr lang="ko-KR" altLang="en-US" sz="1400" dirty="0">
                <a:latin typeface="Consolas" panose="020B0609020204030204" pitchFamily="49" charset="0"/>
              </a:rPr>
              <a:t>태그 객체 생성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innerHTML</a:t>
            </a:r>
            <a:r>
              <a:rPr lang="ko-KR" altLang="en-US" sz="1400" dirty="0">
                <a:latin typeface="Consolas" panose="020B0609020204030204" pitchFamily="49" charset="0"/>
              </a:rPr>
              <a:t>를 사용하여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newDIV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객체에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“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새로 생성된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DIV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.”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문구 생성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newDIV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객체의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속성에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myDiv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값을 입력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newDIV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객체의 스타일 지정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newDIV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객체를 클릭하면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function()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함수 </a:t>
            </a:r>
            <a:r>
              <a:rPr lang="ko-KR" altLang="en-US" sz="1400" dirty="0">
                <a:latin typeface="Consolas" panose="020B0609020204030204" pitchFamily="49" charset="0"/>
              </a:rPr>
              <a:t>실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행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function()</a:t>
            </a:r>
            <a:r>
              <a:rPr lang="ko-KR" altLang="en-US" sz="1400" dirty="0">
                <a:latin typeface="Consolas" panose="020B0609020204030204" pitchFamily="49" charset="0"/>
              </a:rPr>
              <a:t>은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newDIV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객체가 부모 객체의 요소를 물려받고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          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자신은 부모 클래스로부터 독립시키는 함수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newDIV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객체를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parent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 객체의 자식 객체로 만듦</a:t>
            </a:r>
            <a:endParaRPr lang="en-US" altLang="ko-KR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186107" y="2575091"/>
            <a:ext cx="690403" cy="37264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3649" y="1835207"/>
            <a:ext cx="3462458" cy="22250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979" y="4202826"/>
            <a:ext cx="3979251" cy="190426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4127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jQuery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4588626" cy="3972514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8" y="884635"/>
            <a:ext cx="4621876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&lt;title&gt;jQuery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="http://code.jquery.com/jquery-3.1.1.js"&gt;&lt;/script&gt;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$(document).ready(function () {</a:t>
            </a:r>
          </a:p>
          <a:p>
            <a:r>
              <a:rPr lang="en-US" altLang="ko-KR" sz="1200" dirty="0"/>
              <a:t>            $("button").click(function() {</a:t>
            </a:r>
          </a:p>
          <a:p>
            <a:r>
              <a:rPr lang="en-US" altLang="ko-KR" sz="1200" dirty="0"/>
              <a:t>                $("button").hide();</a:t>
            </a:r>
          </a:p>
          <a:p>
            <a:r>
              <a:rPr lang="en-US" altLang="ko-KR" sz="1200" dirty="0"/>
              <a:t>            });</a:t>
            </a:r>
          </a:p>
          <a:p>
            <a:r>
              <a:rPr lang="en-US" altLang="ko-KR" sz="1200" dirty="0"/>
              <a:t>            $("p").</a:t>
            </a:r>
            <a:r>
              <a:rPr lang="en-US" altLang="ko-KR" sz="1200" dirty="0" err="1"/>
              <a:t>mouseover</a:t>
            </a:r>
            <a:r>
              <a:rPr lang="en-US" altLang="ko-KR" sz="1200" dirty="0"/>
              <a:t>(function() {</a:t>
            </a:r>
          </a:p>
          <a:p>
            <a:r>
              <a:rPr lang="en-US" altLang="ko-KR" sz="1200" dirty="0"/>
              <a:t>                $("button").show();</a:t>
            </a:r>
          </a:p>
          <a:p>
            <a:r>
              <a:rPr lang="en-US" altLang="ko-KR" sz="1200" dirty="0"/>
              <a:t>            });</a:t>
            </a:r>
          </a:p>
          <a:p>
            <a:r>
              <a:rPr lang="en-US" altLang="ko-KR" sz="1200" dirty="0"/>
              <a:t>        });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&lt;p&gt;</a:t>
            </a:r>
            <a:r>
              <a:rPr lang="ko-KR" altLang="en-US" sz="1200" dirty="0"/>
              <a:t>메시지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제이쿼리를</a:t>
            </a:r>
            <a:r>
              <a:rPr lang="ko-KR" altLang="en-US" sz="1200" dirty="0"/>
              <a:t> 공부하고 있습니다</a:t>
            </a:r>
            <a:r>
              <a:rPr lang="en-US" altLang="ko-KR" sz="1200" dirty="0"/>
              <a:t>.&lt;/p&gt;</a:t>
            </a:r>
          </a:p>
          <a:p>
            <a:r>
              <a:rPr lang="en-US" altLang="ko-KR" sz="1200" dirty="0"/>
              <a:t>    &lt;button&gt;</a:t>
            </a:r>
            <a:r>
              <a:rPr lang="ko-KR" altLang="en-US" sz="1200" dirty="0"/>
              <a:t>메시지 삭제</a:t>
            </a:r>
            <a:r>
              <a:rPr lang="en-US" altLang="ko-KR" sz="1200" dirty="0"/>
              <a:t>&lt;/button&gt;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733032" y="1129473"/>
            <a:ext cx="5121669" cy="7025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CDN</a:t>
            </a:r>
            <a:r>
              <a:rPr lang="ko-KR" altLang="en-US" sz="1400" dirty="0"/>
              <a:t>을 사용하여 </a:t>
            </a:r>
            <a:r>
              <a:rPr lang="en-US" altLang="ko-KR" sz="1400" dirty="0"/>
              <a:t>jQuery</a:t>
            </a:r>
            <a:r>
              <a:rPr lang="ko-KR" altLang="en-US" sz="1400" dirty="0"/>
              <a:t>를 적용시킴 </a:t>
            </a:r>
            <a:r>
              <a:rPr lang="en-US" altLang="ko-KR" sz="1400" dirty="0"/>
              <a:t>(</a:t>
            </a:r>
            <a:r>
              <a:rPr lang="ko-KR" altLang="en-US" sz="1400" dirty="0"/>
              <a:t>인터넷 연결 필수</a:t>
            </a:r>
            <a:r>
              <a:rPr lang="en-US" altLang="ko-KR" sz="1400" dirty="0"/>
              <a:t>!)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$(document).ready(function()) : jQuery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의 기본형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664279" y="1480756"/>
            <a:ext cx="1068753" cy="28264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41238" y="1672834"/>
            <a:ext cx="4123041" cy="18113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37" y="3675005"/>
            <a:ext cx="2857500" cy="15716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346" y="3675005"/>
            <a:ext cx="2857500" cy="15716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8AAB76-5F32-2030-1591-45DAC19742AB}"/>
              </a:ext>
            </a:extLst>
          </p:cNvPr>
          <p:cNvSpPr txBox="1"/>
          <p:nvPr/>
        </p:nvSpPr>
        <p:spPr>
          <a:xfrm>
            <a:off x="5733032" y="2191969"/>
            <a:ext cx="5197822" cy="37939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button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태그에 클릭 동작이 실행되면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button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태그를 숨김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2A7EA14-C8FD-EA51-3AFF-CFDA161008F1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2986481" y="2381669"/>
            <a:ext cx="2746551" cy="2326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56E891-225E-7B81-6A8C-ABA371EB3A28}"/>
              </a:ext>
            </a:extLst>
          </p:cNvPr>
          <p:cNvSpPr/>
          <p:nvPr/>
        </p:nvSpPr>
        <p:spPr>
          <a:xfrm>
            <a:off x="714966" y="2041492"/>
            <a:ext cx="2271515" cy="72687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704FAB-900F-BBC0-46B5-6BBD08A39970}"/>
              </a:ext>
            </a:extLst>
          </p:cNvPr>
          <p:cNvSpPr txBox="1"/>
          <p:nvPr/>
        </p:nvSpPr>
        <p:spPr>
          <a:xfrm>
            <a:off x="5733032" y="2938898"/>
            <a:ext cx="4476367" cy="37939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p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태그에 마우스가 올라가면 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button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태그가 보임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DC193B4-EB6F-C722-CF6A-CD9E2A88054B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2986483" y="3128598"/>
            <a:ext cx="2746549" cy="127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CB3562-E35A-E846-5370-1AD80AC8F833}"/>
              </a:ext>
            </a:extLst>
          </p:cNvPr>
          <p:cNvSpPr/>
          <p:nvPr/>
        </p:nvSpPr>
        <p:spPr>
          <a:xfrm>
            <a:off x="714968" y="2766436"/>
            <a:ext cx="2271515" cy="72687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22">
            <a:extLst>
              <a:ext uri="{FF2B5EF4-FFF2-40B4-BE49-F238E27FC236}">
                <a16:creationId xmlns:a16="http://schemas.microsoft.com/office/drawing/2014/main" id="{A1995620-35AF-EC14-90A9-E2B25286E281}"/>
              </a:ext>
            </a:extLst>
          </p:cNvPr>
          <p:cNvSpPr/>
          <p:nvPr/>
        </p:nvSpPr>
        <p:spPr>
          <a:xfrm>
            <a:off x="7978137" y="4313098"/>
            <a:ext cx="238209" cy="31873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17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6458</TotalTime>
  <Words>2039</Words>
  <Application>Microsoft Office PowerPoint</Application>
  <PresentationFormat>와이드스크린</PresentationFormat>
  <Paragraphs>265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나눔스퀘어</vt:lpstr>
      <vt:lpstr>나눔스퀘어 ExtraBold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321</cp:revision>
  <dcterms:created xsi:type="dcterms:W3CDTF">2019-12-23T00:32:35Z</dcterms:created>
  <dcterms:modified xsi:type="dcterms:W3CDTF">2022-07-28T12:35:23Z</dcterms:modified>
</cp:coreProperties>
</file>