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8" r:id="rId3"/>
    <p:sldId id="397" r:id="rId4"/>
    <p:sldId id="398" r:id="rId5"/>
    <p:sldId id="407" r:id="rId6"/>
    <p:sldId id="399" r:id="rId7"/>
    <p:sldId id="400" r:id="rId8"/>
    <p:sldId id="401" r:id="rId9"/>
    <p:sldId id="402" r:id="rId10"/>
    <p:sldId id="403" r:id="rId11"/>
    <p:sldId id="404" r:id="rId12"/>
    <p:sldId id="406" r:id="rId13"/>
    <p:sldId id="382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.jquery.com/jquery-3.1.1.js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2022-07-29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442351" y="2537279"/>
              <a:ext cx="33073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jQuery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1007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addClass &amp; removeClass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613564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4731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스타일 변경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button.add</a:t>
            </a:r>
            <a:r>
              <a:rPr lang="en-US" altLang="ko-KR" sz="1200" dirty="0"/>
              <a:t>").click(function() {</a:t>
            </a:r>
          </a:p>
          <a:p>
            <a:r>
              <a:rPr lang="en-US" altLang="ko-KR" sz="1200" dirty="0"/>
              <a:t>                $("h1,h2,p").addClass("blue");</a:t>
            </a:r>
          </a:p>
          <a:p>
            <a:r>
              <a:rPr lang="en-US" altLang="ko-KR" sz="1200" dirty="0"/>
              <a:t>                $("div").addClass("important");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button.remove</a:t>
            </a:r>
            <a:r>
              <a:rPr lang="en-US" altLang="ko-KR" sz="1200" dirty="0"/>
              <a:t>").click(function() {</a:t>
            </a:r>
          </a:p>
          <a:p>
            <a:r>
              <a:rPr lang="en-US" altLang="ko-KR" sz="1200" dirty="0"/>
              <a:t>                $("h1,h2,p").removeClass("blue");</a:t>
            </a:r>
          </a:p>
          <a:p>
            <a:r>
              <a:rPr lang="en-US" altLang="ko-KR" sz="1200" dirty="0"/>
              <a:t>                $("div").removeClass("important");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.important {font-weight: bold; font-size: xx-large;}</a:t>
            </a:r>
          </a:p>
          <a:p>
            <a:r>
              <a:rPr lang="en-US" altLang="ko-KR" sz="1200" dirty="0"/>
              <a:t>        .blue {color: blue;}</a:t>
            </a:r>
          </a:p>
          <a:p>
            <a:r>
              <a:rPr lang="en-US" altLang="ko-KR" sz="1200" dirty="0"/>
              <a:t>    &lt;/style&gt;&lt;/head&gt;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&lt;h1&gt;HTML&lt;/h1&gt; &lt;h2&gt;CSS3&lt;/h2&gt; &lt;h3&gt;</a:t>
            </a:r>
            <a:r>
              <a:rPr lang="ko-KR" altLang="en-US" sz="1200" dirty="0"/>
              <a:t>자바스크립트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 err="1"/>
              <a:t>제이쿼리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&lt;button class="add"&gt;CSS </a:t>
            </a:r>
            <a:r>
              <a:rPr lang="ko-KR" altLang="en-US" sz="1200" dirty="0"/>
              <a:t>적용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&lt;button class="remove"&gt;CSS </a:t>
            </a:r>
            <a:r>
              <a:rPr lang="ko-KR" altLang="en-US" sz="1200" dirty="0"/>
              <a:t>해제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443811" y="1171792"/>
            <a:ext cx="3706868" cy="10272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class=add</a:t>
            </a:r>
            <a:r>
              <a:rPr lang="ko-KR" altLang="en-US" sz="1400" dirty="0">
                <a:latin typeface="Consolas" panose="020B0609020204030204" pitchFamily="49" charset="0"/>
              </a:rPr>
              <a:t>인 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  <a:r>
              <a:rPr lang="ko-KR" altLang="en-US" sz="1400" dirty="0">
                <a:latin typeface="Consolas" panose="020B0609020204030204" pitchFamily="49" charset="0"/>
              </a:rPr>
              <a:t>을 눌렀을 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h1,h2,p </a:t>
            </a:r>
            <a:r>
              <a:rPr lang="ko-KR" altLang="en-US" sz="1400" dirty="0">
                <a:latin typeface="Consolas" panose="020B0609020204030204" pitchFamily="49" charset="0"/>
              </a:rPr>
              <a:t>태그에 </a:t>
            </a:r>
            <a:r>
              <a:rPr lang="en-US" altLang="ko-KR" sz="1400" dirty="0">
                <a:latin typeface="Consolas" panose="020B0609020204030204" pitchFamily="49" charset="0"/>
              </a:rPr>
              <a:t>blue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style</a:t>
            </a:r>
            <a:r>
              <a:rPr lang="ko-KR" altLang="en-US" sz="1400" dirty="0">
                <a:latin typeface="Consolas" panose="020B0609020204030204" pitchFamily="49" charset="0"/>
              </a:rPr>
              <a:t>적용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latin typeface="Consolas" panose="020B0609020204030204" pitchFamily="49" charset="0"/>
              </a:rPr>
              <a:t>태그에 </a:t>
            </a:r>
            <a:r>
              <a:rPr lang="en-US" altLang="ko-KR" sz="1400" dirty="0">
                <a:latin typeface="Consolas" panose="020B0609020204030204" pitchFamily="49" charset="0"/>
              </a:rPr>
              <a:t>important</a:t>
            </a:r>
            <a:r>
              <a:rPr lang="ko-KR" altLang="en-US" sz="1400" dirty="0">
                <a:latin typeface="Consolas" panose="020B0609020204030204" pitchFamily="49" charset="0"/>
              </a:rPr>
              <a:t>의</a:t>
            </a:r>
            <a:r>
              <a:rPr lang="en-US" altLang="ko-KR" sz="1400" dirty="0">
                <a:latin typeface="Consolas" panose="020B0609020204030204" pitchFamily="49" charset="0"/>
              </a:rPr>
              <a:t> style</a:t>
            </a:r>
            <a:r>
              <a:rPr lang="ko-KR" altLang="en-US" sz="1400" dirty="0">
                <a:latin typeface="Consolas" panose="020B0609020204030204" pitchFamily="49" charset="0"/>
              </a:rPr>
              <a:t>적용 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11164" y="2206083"/>
            <a:ext cx="2418597" cy="7216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229761" y="1685394"/>
            <a:ext cx="3214050" cy="881527"/>
          </a:xfrm>
          <a:prstGeom prst="bentConnector3">
            <a:avLst>
              <a:gd name="adj1" fmla="val 6070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31" y="3515026"/>
            <a:ext cx="1654148" cy="25817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11" y="3515026"/>
            <a:ext cx="1654148" cy="25817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FAC07B-D4D4-2852-029D-704540563E0D}"/>
              </a:ext>
            </a:extLst>
          </p:cNvPr>
          <p:cNvSpPr txBox="1"/>
          <p:nvPr/>
        </p:nvSpPr>
        <p:spPr>
          <a:xfrm>
            <a:off x="6443811" y="2344146"/>
            <a:ext cx="3706868" cy="10257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class=</a:t>
            </a:r>
            <a:r>
              <a:rPr lang="en-US" altLang="ko-KR" sz="1400" dirty="0">
                <a:latin typeface="Consolas" panose="020B0609020204030204" pitchFamily="49" charset="0"/>
              </a:rPr>
              <a:t>remove</a:t>
            </a:r>
            <a:r>
              <a:rPr lang="ko-KR" altLang="en-US" sz="1400" dirty="0">
                <a:latin typeface="Consolas" panose="020B0609020204030204" pitchFamily="49" charset="0"/>
              </a:rPr>
              <a:t>인 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  <a:r>
              <a:rPr lang="ko-KR" altLang="en-US" sz="1400" dirty="0">
                <a:latin typeface="Consolas" panose="020B0609020204030204" pitchFamily="49" charset="0"/>
              </a:rPr>
              <a:t>을 눌렀을 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h1,h2,p 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>
                <a:latin typeface="Consolas" panose="020B0609020204030204" pitchFamily="49" charset="0"/>
              </a:rPr>
              <a:t>blue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style</a:t>
            </a:r>
            <a:r>
              <a:rPr lang="ko-KR" altLang="en-US" sz="1400" dirty="0">
                <a:latin typeface="Consolas" panose="020B0609020204030204" pitchFamily="49" charset="0"/>
              </a:rPr>
              <a:t>해제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>
                <a:latin typeface="Consolas" panose="020B0609020204030204" pitchFamily="49" charset="0"/>
              </a:rPr>
              <a:t>important style</a:t>
            </a:r>
            <a:r>
              <a:rPr lang="ko-KR" altLang="en-US" sz="1400" dirty="0">
                <a:latin typeface="Consolas" panose="020B0609020204030204" pitchFamily="49" charset="0"/>
              </a:rPr>
              <a:t>해제 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7B90A-1DCC-2B14-525D-F3FB7A7785A6}"/>
              </a:ext>
            </a:extLst>
          </p:cNvPr>
          <p:cNvSpPr/>
          <p:nvPr/>
        </p:nvSpPr>
        <p:spPr>
          <a:xfrm>
            <a:off x="811164" y="2953156"/>
            <a:ext cx="2653489" cy="7216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44B19E2D-3CAA-60EF-4A37-FAE4DA0E0656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464653" y="2857011"/>
            <a:ext cx="2979158" cy="45698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3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toggleClass 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621877" cy="43418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55623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스타일 변경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$("button").click(function() {</a:t>
            </a:r>
          </a:p>
          <a:p>
            <a:r>
              <a:rPr lang="en-US" altLang="ko-KR" sz="1200" dirty="0"/>
              <a:t>                $("h1,h2,p,div").toggleClass("red");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.red {color: red; border: 1px solid blue;}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&lt;h1&gt;HTML&lt;/h1&gt; &lt;h2&gt;CSS3&lt;/h2&gt; &lt;h3&gt;</a:t>
            </a:r>
            <a:r>
              <a:rPr lang="ko-KR" altLang="en-US" sz="1200" dirty="0"/>
              <a:t>자바스크립트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 err="1"/>
              <a:t>제이쿼리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&lt;button class="add"&gt;CSS </a:t>
            </a:r>
            <a:r>
              <a:rPr lang="ko-KR" altLang="en-US" sz="1200" dirty="0"/>
              <a:t>적용</a:t>
            </a:r>
            <a:r>
              <a:rPr lang="en-US" altLang="ko-KR" sz="1200" dirty="0"/>
              <a:t>/</a:t>
            </a:r>
            <a:r>
              <a:rPr lang="ko-KR" altLang="en-US" sz="1200" dirty="0"/>
              <a:t>해제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27923" y="1321834"/>
            <a:ext cx="5311554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toggleClass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addClass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removeClass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통합된 명령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처음 누르면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add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기능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한번 더 누르면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remove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55416" y="2199610"/>
            <a:ext cx="2642793" cy="6023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498209" y="1673117"/>
            <a:ext cx="1929714" cy="827650"/>
          </a:xfrm>
          <a:prstGeom prst="bentConnector3">
            <a:avLst>
              <a:gd name="adj1" fmla="val 7738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31" y="2500766"/>
            <a:ext cx="1724025" cy="2876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129" y="2500766"/>
            <a:ext cx="1724025" cy="2876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8440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box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 변경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27717" cy="54498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61464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스타일 변경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var xWidth=100, yHeight=100;</a:t>
            </a:r>
          </a:p>
          <a:p>
            <a:r>
              <a:rPr lang="en-US" altLang="ko-KR" sz="1200" dirty="0"/>
              <a:t>            $("div").click(function() {</a:t>
            </a:r>
          </a:p>
          <a:p>
            <a:r>
              <a:rPr lang="en-US" altLang="ko-KR" sz="1200" dirty="0"/>
              <a:t>                xWidth = xWidth-10;</a:t>
            </a:r>
          </a:p>
          <a:p>
            <a:r>
              <a:rPr lang="en-US" altLang="ko-KR" sz="1200" dirty="0"/>
              <a:t>                yHeight = yHeight-10;</a:t>
            </a:r>
          </a:p>
          <a:p>
            <a:r>
              <a:rPr lang="en-US" altLang="ko-KR" sz="1200" dirty="0"/>
              <a:t>                $(this).width(xWidth).addClass("box");</a:t>
            </a:r>
          </a:p>
          <a:p>
            <a:r>
              <a:rPr lang="en-US" altLang="ko-KR" sz="1200" dirty="0"/>
              <a:t>                $(this).height(yHeight).addClass("box");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div {width: 100px; height: 100px; float: left;</a:t>
            </a:r>
          </a:p>
          <a:p>
            <a:r>
              <a:rPr lang="en-US" altLang="ko-KR" sz="1200" dirty="0"/>
              <a:t>            margin: 5px; background: yellow;}</a:t>
            </a:r>
          </a:p>
          <a:p>
            <a:r>
              <a:rPr lang="en-US" altLang="ko-KR" sz="1200" dirty="0"/>
              <a:t>        .box {background: red;}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/>
              <a:t>박스</a:t>
            </a:r>
            <a:r>
              <a:rPr lang="en-US" altLang="ko-KR" sz="1200" dirty="0"/>
              <a:t>1&lt;/div&gt;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/>
              <a:t>박스</a:t>
            </a:r>
            <a:r>
              <a:rPr lang="en-US" altLang="ko-KR" sz="1200" dirty="0"/>
              <a:t>2&lt;/div&gt;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/>
              <a:t>박스</a:t>
            </a:r>
            <a:r>
              <a:rPr lang="en-US" altLang="ko-KR" sz="1200" dirty="0"/>
              <a:t>3&lt;/div&gt;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/>
              <a:t>박스</a:t>
            </a:r>
            <a:r>
              <a:rPr lang="en-US" altLang="ko-KR" sz="1200" dirty="0"/>
              <a:t>4&lt;/div&gt;</a:t>
            </a:r>
          </a:p>
          <a:p>
            <a:r>
              <a:rPr lang="en-US" altLang="ko-KR" sz="1200" dirty="0"/>
              <a:t>    &lt;div&gt;</a:t>
            </a:r>
            <a:r>
              <a:rPr lang="ko-KR" altLang="en-US" sz="1200" dirty="0"/>
              <a:t>박스</a:t>
            </a:r>
            <a:r>
              <a:rPr lang="en-US" altLang="ko-KR" sz="1200" dirty="0"/>
              <a:t>5&lt;/div&gt;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28277" y="1450716"/>
            <a:ext cx="5730546" cy="10272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초기 박스 사이즈를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100x100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사이즈로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박스를 클릭할 때마다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축 사이즈를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씩 감소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클릭 된 박스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(this)</a:t>
            </a:r>
            <a:r>
              <a:rPr lang="ko-KR" altLang="en-US" sz="1400" dirty="0">
                <a:latin typeface="Consolas" panose="020B0609020204030204" pitchFamily="49" charset="0"/>
              </a:rPr>
              <a:t>에 바뀐</a:t>
            </a:r>
            <a:r>
              <a:rPr lang="en-US" altLang="ko-KR" sz="1400" dirty="0">
                <a:latin typeface="Consolas" panose="020B0609020204030204" pitchFamily="49" charset="0"/>
              </a:rPr>
              <a:t> x,y</a:t>
            </a:r>
            <a:r>
              <a:rPr lang="ko-KR" altLang="en-US" sz="1400" dirty="0">
                <a:latin typeface="Consolas" panose="020B0609020204030204" pitchFamily="49" charset="0"/>
              </a:rPr>
              <a:t>축 사이즈와 </a:t>
            </a:r>
            <a:r>
              <a:rPr lang="en-US" altLang="ko-KR" sz="1400" dirty="0">
                <a:latin typeface="Consolas" panose="020B0609020204030204" pitchFamily="49" charset="0"/>
              </a:rPr>
              <a:t>box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style</a:t>
            </a:r>
            <a:r>
              <a:rPr lang="ko-KR" altLang="en-US" sz="1400" dirty="0">
                <a:latin typeface="Consolas" panose="020B0609020204030204" pitchFamily="49" charset="0"/>
              </a:rPr>
              <a:t>적용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53016" y="2056998"/>
            <a:ext cx="2963975" cy="12398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816991" y="1964318"/>
            <a:ext cx="1711286" cy="71261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56" y="2781867"/>
            <a:ext cx="3989991" cy="151063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16" y="4596451"/>
            <a:ext cx="3378869" cy="151063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0492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332509" y="1196415"/>
            <a:ext cx="4533106" cy="716731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195609"/>
            <a:ext cx="6605186" cy="7025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$(this).hide();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this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latin typeface="Consolas" panose="020B0609020204030204" pitchFamily="49" charset="0"/>
              </a:rPr>
              <a:t>“this”</a:t>
            </a:r>
            <a:r>
              <a:rPr lang="ko-KR" altLang="en-US" sz="1400" dirty="0">
                <a:latin typeface="Consolas" panose="020B0609020204030204" pitchFamily="49" charset="0"/>
              </a:rPr>
              <a:t>로 작성하여 동작을 제대로 못하였다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EC1DF387-CBB2-238D-7B0F-C8AA6EA54D88}"/>
              </a:ext>
            </a:extLst>
          </p:cNvPr>
          <p:cNvSpPr/>
          <p:nvPr/>
        </p:nvSpPr>
        <p:spPr>
          <a:xfrm>
            <a:off x="332508" y="4248119"/>
            <a:ext cx="3585151" cy="697049"/>
          </a:xfrm>
          <a:prstGeom prst="roundRect">
            <a:avLst>
              <a:gd name="adj" fmla="val 2127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2B922-1A20-7B00-74EF-8B0963AF6DCB}"/>
              </a:ext>
            </a:extLst>
          </p:cNvPr>
          <p:cNvSpPr txBox="1"/>
          <p:nvPr/>
        </p:nvSpPr>
        <p:spPr>
          <a:xfrm>
            <a:off x="332508" y="4246452"/>
            <a:ext cx="3585151" cy="6987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xWidth = xWidth-10;  yHeight = yHeight-10;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y</a:t>
            </a:r>
            <a:r>
              <a:rPr lang="ko-KR" altLang="en-US" sz="1400" dirty="0"/>
              <a:t>축에도 </a:t>
            </a:r>
            <a:r>
              <a:rPr lang="en-US" altLang="ko-KR" sz="1400" dirty="0"/>
              <a:t>yWidth</a:t>
            </a:r>
            <a:r>
              <a:rPr lang="ko-KR" altLang="en-US" sz="1400" dirty="0"/>
              <a:t>로 작성하는 실수를 하였다</a:t>
            </a:r>
            <a:r>
              <a:rPr lang="en-US" altLang="ko-KR" sz="1400" dirty="0"/>
              <a:t>.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2B0D9D8-FBFD-E8CF-FF6A-8086F16880BA}"/>
              </a:ext>
            </a:extLst>
          </p:cNvPr>
          <p:cNvSpPr/>
          <p:nvPr/>
        </p:nvSpPr>
        <p:spPr>
          <a:xfrm>
            <a:off x="332508" y="2715625"/>
            <a:ext cx="6026347" cy="713376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B6B39-55EA-CB65-8ECB-310CBCF45502}"/>
              </a:ext>
            </a:extLst>
          </p:cNvPr>
          <p:cNvSpPr txBox="1"/>
          <p:nvPr/>
        </p:nvSpPr>
        <p:spPr>
          <a:xfrm>
            <a:off x="332508" y="2724961"/>
            <a:ext cx="6026347" cy="7040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altLang="ko-KR" sz="1400" b="0" dirty="0">
                <a:effectLst/>
                <a:latin typeface="Consolas" panose="020B0609020204030204" pitchFamily="49" charset="0"/>
              </a:rPr>
              <a:t>$("img").attr("src", "https://via.placeholder.com/200x150");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이미지의 주소가 잘못되어서 이미지가 출력되지 못하였다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sv-SE" altLang="ko-KR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104581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jQuery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에서의 선택자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7" y="939472"/>
            <a:ext cx="10069841" cy="49905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  <a:latin typeface="+mn-ea"/>
              </a:rPr>
              <a:t>태그 선택자        </a:t>
            </a:r>
            <a:r>
              <a:rPr lang="en-US" altLang="ko-KR" b="1" dirty="0">
                <a:effectLst/>
                <a:latin typeface="+mn-ea"/>
              </a:rPr>
              <a:t>:  </a:t>
            </a:r>
            <a:r>
              <a:rPr lang="en-US" altLang="ko-KR" sz="1600" b="1" dirty="0">
                <a:effectLst/>
                <a:latin typeface="+mn-ea"/>
              </a:rPr>
              <a:t>$("div").css("color","blue");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  <a:latin typeface="+mn-ea"/>
              </a:rPr>
              <a:t>아이디 선택자     </a:t>
            </a:r>
            <a:r>
              <a:rPr lang="en-US" altLang="ko-KR" b="1" dirty="0">
                <a:effectLst/>
                <a:latin typeface="+mn-ea"/>
              </a:rPr>
              <a:t>:  </a:t>
            </a:r>
            <a:r>
              <a:rPr lang="en-US" altLang="ko-KR" sz="1600" b="1" dirty="0">
                <a:effectLst/>
                <a:latin typeface="+mn-ea"/>
              </a:rPr>
              <a:t>$("#box1").css("color","red");</a:t>
            </a:r>
            <a:endParaRPr lang="ko-KR" altLang="en-US" sz="1600" b="1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+mn-ea"/>
              </a:rPr>
              <a:t>	id</a:t>
            </a:r>
            <a:r>
              <a:rPr lang="ko-KR" altLang="en-US" sz="1400" b="0" dirty="0">
                <a:effectLst/>
                <a:latin typeface="+mn-ea"/>
              </a:rPr>
              <a:t>는 키 역할을 하므로 특정 요소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객체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태그를 제어하기 위해서 사용</a:t>
            </a:r>
            <a:endParaRPr lang="en-US" altLang="ko-KR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effectLst/>
                <a:latin typeface="+mn-ea"/>
              </a:rPr>
              <a:t>class </a:t>
            </a:r>
            <a:r>
              <a:rPr lang="ko-KR" altLang="en-US" b="1" dirty="0">
                <a:effectLst/>
                <a:latin typeface="+mn-ea"/>
              </a:rPr>
              <a:t>선택자       </a:t>
            </a:r>
            <a:r>
              <a:rPr lang="en-US" altLang="ko-KR" b="1" dirty="0">
                <a:effectLst/>
                <a:latin typeface="+mn-ea"/>
              </a:rPr>
              <a:t>:  </a:t>
            </a:r>
            <a:r>
              <a:rPr lang="en-US" altLang="ko-KR" sz="1600" b="1" dirty="0">
                <a:effectLst/>
                <a:latin typeface="+mn-ea"/>
              </a:rPr>
              <a:t>$(".box").css("color", "yellow");</a:t>
            </a:r>
            <a:endParaRPr lang="ko-KR" altLang="en-US" sz="1600" b="1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+mn-ea"/>
              </a:rPr>
              <a:t>	class</a:t>
            </a:r>
            <a:r>
              <a:rPr lang="ko-KR" altLang="en-US" sz="1400" b="0" dirty="0">
                <a:effectLst/>
                <a:latin typeface="+mn-ea"/>
              </a:rPr>
              <a:t>는 공통적인 속성을 가진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b="0" dirty="0">
                <a:effectLst/>
                <a:latin typeface="+mn-ea"/>
              </a:rPr>
              <a:t>요소들을 묶어서 제어하기 위해 사용</a:t>
            </a:r>
            <a:endParaRPr lang="en-US" altLang="ko-KR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  <a:latin typeface="+mn-ea"/>
              </a:rPr>
              <a:t>자식</a:t>
            </a:r>
            <a:r>
              <a:rPr lang="en-US" altLang="ko-KR" b="1" dirty="0">
                <a:effectLst/>
                <a:latin typeface="+mn-ea"/>
              </a:rPr>
              <a:t>/</a:t>
            </a:r>
            <a:r>
              <a:rPr lang="ko-KR" altLang="en-US" b="1" dirty="0">
                <a:effectLst/>
                <a:latin typeface="+mn-ea"/>
              </a:rPr>
              <a:t>자손 선택자 </a:t>
            </a:r>
            <a:r>
              <a:rPr lang="en-US" altLang="ko-KR" b="1" dirty="0">
                <a:effectLst/>
                <a:latin typeface="+mn-ea"/>
              </a:rPr>
              <a:t>:  </a:t>
            </a:r>
            <a:r>
              <a:rPr lang="en-US" altLang="ko-KR" sz="1600" b="1" dirty="0">
                <a:effectLst/>
                <a:latin typeface="+mn-ea"/>
              </a:rPr>
              <a:t>$("#list1 li").css("color", "green"); 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+mn-ea"/>
              </a:rPr>
              <a:t>	id</a:t>
            </a:r>
            <a:r>
              <a:rPr lang="ko-KR" altLang="en-US" sz="1400" b="0" dirty="0">
                <a:effectLst/>
                <a:latin typeface="+mn-ea"/>
              </a:rPr>
              <a:t>가 </a:t>
            </a:r>
            <a:r>
              <a:rPr lang="en-US" altLang="ko-KR" sz="1400" b="0" dirty="0">
                <a:effectLst/>
                <a:latin typeface="+mn-ea"/>
              </a:rPr>
              <a:t>list1</a:t>
            </a:r>
            <a:r>
              <a:rPr lang="ko-KR" altLang="en-US" sz="1400" b="0" dirty="0">
                <a:effectLst/>
                <a:latin typeface="+mn-ea"/>
              </a:rPr>
              <a:t>인 태그안에 있는 </a:t>
            </a:r>
            <a:r>
              <a:rPr lang="en-US" altLang="ko-KR" sz="1400" b="0" dirty="0">
                <a:effectLst/>
                <a:latin typeface="+mn-ea"/>
              </a:rPr>
              <a:t>li</a:t>
            </a:r>
            <a:r>
              <a:rPr lang="ko-KR" altLang="en-US" sz="1400" b="0" dirty="0">
                <a:effectLst/>
                <a:latin typeface="+mn-ea"/>
              </a:rPr>
              <a:t>태그들을 모두 선택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바로 아래 자식태그만이 아니라 </a:t>
            </a:r>
            <a:r>
              <a:rPr lang="en-US" altLang="ko-KR" sz="1400" b="0" dirty="0">
                <a:effectLst/>
                <a:latin typeface="+mn-ea"/>
              </a:rPr>
              <a:t>list1</a:t>
            </a:r>
            <a:r>
              <a:rPr lang="ko-KR" altLang="en-US" sz="1400" b="0" dirty="0">
                <a:effectLst/>
                <a:latin typeface="+mn-ea"/>
              </a:rPr>
              <a:t>의 모든 자식들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+mn-ea"/>
              </a:rPr>
              <a:t>		</a:t>
            </a:r>
            <a:r>
              <a:rPr lang="en-US" altLang="ko-KR" sz="1600" b="1" dirty="0">
                <a:effectLst/>
                <a:latin typeface="+mn-ea"/>
              </a:rPr>
              <a:t>   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:  $("#list1 &gt; li").css("color", "green");  </a:t>
            </a:r>
            <a:r>
              <a:rPr lang="en-US" altLang="ko-KR" sz="1400" b="0" dirty="0">
                <a:effectLst/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0" dirty="0">
                <a:effectLst/>
                <a:latin typeface="+mn-ea"/>
              </a:rPr>
              <a:t>&gt;</a:t>
            </a:r>
            <a:r>
              <a:rPr lang="ko-KR" altLang="en-US" sz="1400" b="0" dirty="0">
                <a:effectLst/>
                <a:latin typeface="+mn-ea"/>
              </a:rPr>
              <a:t>가 있으면</a:t>
            </a:r>
            <a:r>
              <a:rPr lang="en-US" altLang="ko-KR" sz="1400" b="0" dirty="0">
                <a:effectLst/>
                <a:latin typeface="+mn-ea"/>
              </a:rPr>
              <a:t> id</a:t>
            </a:r>
            <a:r>
              <a:rPr lang="ko-KR" altLang="en-US" sz="1400" b="0" dirty="0">
                <a:effectLst/>
                <a:latin typeface="+mn-ea"/>
              </a:rPr>
              <a:t>가 </a:t>
            </a:r>
            <a:r>
              <a:rPr lang="en-US" altLang="ko-KR" sz="1400" b="0" dirty="0">
                <a:effectLst/>
                <a:latin typeface="+mn-ea"/>
              </a:rPr>
              <a:t>list1</a:t>
            </a:r>
            <a:r>
              <a:rPr lang="ko-KR" altLang="en-US" sz="1400" b="0" dirty="0">
                <a:effectLst/>
                <a:latin typeface="+mn-ea"/>
              </a:rPr>
              <a:t>인 태그안에 있는 바로 아래에 있는 자식들 중 </a:t>
            </a:r>
            <a:r>
              <a:rPr lang="en-US" altLang="ko-KR" sz="1400" b="0" dirty="0">
                <a:effectLst/>
                <a:latin typeface="+mn-ea"/>
              </a:rPr>
              <a:t>li</a:t>
            </a:r>
            <a:r>
              <a:rPr lang="ko-KR" altLang="en-US" sz="1400" b="0" dirty="0">
                <a:effectLst/>
                <a:latin typeface="+mn-ea"/>
              </a:rPr>
              <a:t>태그만 선택</a:t>
            </a:r>
            <a:endParaRPr lang="en-US" altLang="ko-KR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  <a:latin typeface="+mn-ea"/>
              </a:rPr>
              <a:t>형제</a:t>
            </a:r>
            <a:r>
              <a:rPr lang="en-US" altLang="ko-KR" b="1" dirty="0">
                <a:effectLst/>
                <a:latin typeface="+mn-ea"/>
              </a:rPr>
              <a:t>/</a:t>
            </a:r>
            <a:r>
              <a:rPr lang="ko-KR" altLang="en-US" b="1" dirty="0">
                <a:effectLst/>
                <a:latin typeface="+mn-ea"/>
              </a:rPr>
              <a:t>인접 선택자   </a:t>
            </a:r>
            <a:r>
              <a:rPr lang="en-US" altLang="ko-KR" b="1" dirty="0">
                <a:effectLst/>
                <a:latin typeface="+mn-ea"/>
              </a:rPr>
              <a:t>:  </a:t>
            </a:r>
            <a:r>
              <a:rPr lang="en-US" altLang="ko-KR" sz="1600" b="1" dirty="0">
                <a:effectLst/>
                <a:latin typeface="+mn-ea"/>
              </a:rPr>
              <a:t>$("div[title]").css("color", "pink");</a:t>
            </a:r>
            <a:endParaRPr lang="ko-KR" altLang="en-US" sz="1600" b="1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+mn-ea"/>
              </a:rPr>
              <a:t>    </a:t>
            </a:r>
            <a:r>
              <a:rPr lang="en-US" altLang="ko-KR" sz="1400" b="0" dirty="0">
                <a:effectLst/>
                <a:latin typeface="+mn-ea"/>
              </a:rPr>
              <a:t>	div</a:t>
            </a:r>
            <a:r>
              <a:rPr lang="ko-KR" altLang="en-US" sz="1400" b="0" dirty="0">
                <a:effectLst/>
                <a:latin typeface="+mn-ea"/>
              </a:rPr>
              <a:t>들 중에서 </a:t>
            </a:r>
            <a:r>
              <a:rPr lang="en-US" altLang="ko-KR" sz="1400" b="0" dirty="0">
                <a:effectLst/>
                <a:latin typeface="+mn-ea"/>
              </a:rPr>
              <a:t>title </a:t>
            </a:r>
            <a:r>
              <a:rPr lang="ko-KR" altLang="en-US" sz="1400" b="0" dirty="0">
                <a:effectLst/>
                <a:latin typeface="+mn-ea"/>
              </a:rPr>
              <a:t>속성이 있는 태그들만 가져옴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b="0" dirty="0">
                <a:effectLst/>
                <a:latin typeface="+mn-ea"/>
              </a:rPr>
              <a:t> 특정 속성이 있는 태그들을 가져올 때 편리</a:t>
            </a:r>
          </a:p>
        </p:txBody>
      </p:sp>
    </p:spTree>
    <p:extLst>
      <p:ext uri="{BB962C8B-B14F-4D97-AF65-F5344CB8AC3E}">
        <p14:creationId xmlns:p14="http://schemas.microsoft.com/office/powerpoint/2010/main" val="244825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.ready()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671753" cy="341851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505499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&lt;title&gt;jQuery Basic&lt;/title&gt;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$("h1").css("color", "red");</a:t>
            </a:r>
          </a:p>
          <a:p>
            <a:r>
              <a:rPr lang="en-US" altLang="ko-KR" sz="1200" dirty="0"/>
              <a:t>            $("h1").css("background", "black");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&lt;h1&gt;Header&lt;/h1&gt;</a:t>
            </a:r>
          </a:p>
          <a:p>
            <a:r>
              <a:rPr lang="en-US" altLang="ko-KR" sz="1200" dirty="0"/>
              <a:t>    &lt;h1&gt;Header&lt;/h1&gt;</a:t>
            </a:r>
          </a:p>
          <a:p>
            <a:r>
              <a:rPr lang="en-US" altLang="ko-KR" sz="1200" dirty="0"/>
              <a:t>    &lt;h1&gt;Header&lt;/h1&gt;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30226" y="1159785"/>
            <a:ext cx="5730546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jQuery</a:t>
            </a:r>
            <a:r>
              <a:rPr lang="ko-KR" altLang="en-US" sz="1400" dirty="0"/>
              <a:t>의 </a:t>
            </a:r>
            <a:r>
              <a:rPr lang="en-US" altLang="ko-KR" sz="1400" dirty="0"/>
              <a:t>$(document).ready()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ready(header)</a:t>
            </a:r>
            <a:r>
              <a:rPr lang="ko-KR" altLang="en-US" sz="1400" dirty="0"/>
              <a:t>는 </a:t>
            </a:r>
            <a:r>
              <a:rPr lang="en-US" altLang="ko-KR" sz="1400" dirty="0"/>
              <a:t>DOM</a:t>
            </a:r>
            <a:r>
              <a:rPr lang="ko-KR" altLang="en-US" sz="1400" dirty="0"/>
              <a:t>이 완전히 불러와지면 실행되는 </a:t>
            </a:r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327" y="2045451"/>
            <a:ext cx="2714518" cy="714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47" y="3025357"/>
            <a:ext cx="2762250" cy="27527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30226" y="2029737"/>
            <a:ext cx="5730546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무조건 실행되며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태그의 스타일 속성을 변경함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h1</a:t>
            </a:r>
            <a:r>
              <a:rPr lang="ko-KR" altLang="en-US" sz="1400" dirty="0"/>
              <a:t>태그의 내용이 먼저 생성이 된 후</a:t>
            </a:r>
            <a:r>
              <a:rPr lang="en-US" altLang="ko-KR" sz="1400" dirty="0"/>
              <a:t>, </a:t>
            </a:r>
            <a:r>
              <a:rPr lang="ko-KR" altLang="en-US" sz="1400" dirty="0"/>
              <a:t>글자 색과 배경 색이 변경된다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424845" y="2399069"/>
            <a:ext cx="2005381" cy="357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2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quiz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910350" cy="54498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5827223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&lt;html&gt;&lt;head&gt;&lt;title&gt;jQuery&lt;/title&gt;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$("ans").hide();</a:t>
            </a:r>
          </a:p>
          <a:p>
            <a:r>
              <a:rPr lang="en-US" altLang="ko-KR" sz="1200" dirty="0"/>
              <a:t>            $("p.q1").click(function() {</a:t>
            </a:r>
          </a:p>
          <a:p>
            <a:r>
              <a:rPr lang="en-US" altLang="ko-KR" sz="1200" dirty="0"/>
              <a:t>                $("ans.q1").show();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$("ans.q1").click(function() {</a:t>
            </a:r>
          </a:p>
          <a:p>
            <a:r>
              <a:rPr lang="en-US" altLang="ko-KR" sz="1200" dirty="0"/>
              <a:t>                $(this).hide();</a:t>
            </a:r>
          </a:p>
          <a:p>
            <a:r>
              <a:rPr lang="en-US" altLang="ko-KR" sz="1200" dirty="0"/>
              <a:t>            });            </a:t>
            </a:r>
          </a:p>
          <a:p>
            <a:r>
              <a:rPr lang="en-US" altLang="ko-KR" sz="1200" dirty="0"/>
              <a:t>            $("p.q2").click(function() {</a:t>
            </a:r>
          </a:p>
          <a:p>
            <a:r>
              <a:rPr lang="en-US" altLang="ko-KR" sz="1200" dirty="0"/>
              <a:t>                $("ans.q2").show();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$("ans.q2").click(function() {</a:t>
            </a:r>
          </a:p>
          <a:p>
            <a:r>
              <a:rPr lang="en-US" altLang="ko-KR" sz="1200" dirty="0"/>
              <a:t>                $(this).hide();</a:t>
            </a:r>
          </a:p>
          <a:p>
            <a:r>
              <a:rPr lang="en-US" altLang="ko-KR" sz="1200" dirty="0"/>
              <a:t>            });            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&lt;/head&gt;&lt;body&gt;</a:t>
            </a:r>
          </a:p>
          <a:p>
            <a:r>
              <a:rPr lang="en-US" altLang="ko-KR" sz="1200" dirty="0"/>
              <a:t>    &lt;h2&gt;</a:t>
            </a:r>
            <a:r>
              <a:rPr lang="ko-KR" altLang="en-US" sz="1200" dirty="0"/>
              <a:t>질문</a:t>
            </a:r>
            <a:r>
              <a:rPr lang="en-US" altLang="ko-KR" sz="1200" dirty="0"/>
              <a:t>1 : </a:t>
            </a:r>
            <a:r>
              <a:rPr lang="ko-KR" altLang="en-US" sz="1200" dirty="0" err="1"/>
              <a:t>대한믹국의</a:t>
            </a:r>
            <a:r>
              <a:rPr lang="ko-KR" altLang="en-US" sz="1200" dirty="0"/>
              <a:t> 수도는 어디입니까</a:t>
            </a:r>
            <a:r>
              <a:rPr lang="en-US" altLang="ko-KR" sz="1200" dirty="0"/>
              <a:t>?&lt;/h2&gt;</a:t>
            </a:r>
          </a:p>
          <a:p>
            <a:r>
              <a:rPr lang="en-US" altLang="ko-KR" sz="1200" dirty="0"/>
              <a:t>    &lt;p class="q1"&gt;[</a:t>
            </a:r>
            <a:r>
              <a:rPr lang="ko-KR" altLang="en-US" sz="1200" dirty="0" err="1"/>
              <a:t>정답보기</a:t>
            </a:r>
            <a:r>
              <a:rPr lang="en-US" altLang="ko-KR" sz="1200" dirty="0"/>
              <a:t>]&lt;/p&gt;</a:t>
            </a:r>
          </a:p>
          <a:p>
            <a:r>
              <a:rPr lang="en-US" altLang="ko-KR" sz="1200" dirty="0"/>
              <a:t>    &lt;ans class="q1"&gt;</a:t>
            </a:r>
            <a:r>
              <a:rPr lang="ko-KR" altLang="en-US" sz="1200" dirty="0"/>
              <a:t>대한민국의 수도는 </a:t>
            </a:r>
            <a:r>
              <a:rPr lang="en-US" altLang="ko-KR" sz="1200" dirty="0"/>
              <a:t>&lt;strong&gt;</a:t>
            </a:r>
            <a:r>
              <a:rPr lang="ko-KR" altLang="en-US" sz="1200" dirty="0"/>
              <a:t>서울</a:t>
            </a:r>
            <a:r>
              <a:rPr lang="en-US" altLang="ko-KR" sz="1200" dirty="0"/>
              <a:t>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.&lt;/ans&gt;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&lt;h2&gt;</a:t>
            </a:r>
            <a:r>
              <a:rPr lang="ko-KR" altLang="en-US" sz="1200" dirty="0"/>
              <a:t>질문</a:t>
            </a:r>
            <a:r>
              <a:rPr lang="en-US" altLang="ko-KR" sz="1200" dirty="0"/>
              <a:t>2 : </a:t>
            </a:r>
            <a:r>
              <a:rPr lang="ko-KR" altLang="en-US" sz="1200" dirty="0"/>
              <a:t>대한민국의 국보 </a:t>
            </a:r>
            <a:r>
              <a:rPr lang="en-US" altLang="ko-KR" sz="1200" dirty="0"/>
              <a:t>1</a:t>
            </a:r>
            <a:r>
              <a:rPr lang="ko-KR" altLang="en-US" sz="1200" dirty="0"/>
              <a:t>호는 무엇입니까</a:t>
            </a:r>
            <a:r>
              <a:rPr lang="en-US" altLang="ko-KR" sz="1200" dirty="0"/>
              <a:t>?&lt;/h2&gt;</a:t>
            </a:r>
          </a:p>
          <a:p>
            <a:r>
              <a:rPr lang="en-US" altLang="ko-KR" sz="1200" dirty="0"/>
              <a:t>    &lt;p class="q2"&gt;[</a:t>
            </a:r>
            <a:r>
              <a:rPr lang="ko-KR" altLang="en-US" sz="1200" dirty="0" err="1"/>
              <a:t>정답보기</a:t>
            </a:r>
            <a:r>
              <a:rPr lang="en-US" altLang="ko-KR" sz="1200" dirty="0"/>
              <a:t>]&lt;/p&gt;</a:t>
            </a:r>
          </a:p>
          <a:p>
            <a:r>
              <a:rPr lang="en-US" altLang="ko-KR" sz="1200" dirty="0"/>
              <a:t>    &lt;ans class="q2"&gt;</a:t>
            </a:r>
            <a:r>
              <a:rPr lang="ko-KR" altLang="en-US" sz="1200" dirty="0"/>
              <a:t>대한민국의 국보 </a:t>
            </a:r>
            <a:r>
              <a:rPr lang="en-US" altLang="ko-KR" sz="1200" dirty="0"/>
              <a:t>1</a:t>
            </a:r>
            <a:r>
              <a:rPr lang="ko-KR" altLang="en-US" sz="1200" dirty="0"/>
              <a:t>호는 </a:t>
            </a:r>
            <a:r>
              <a:rPr lang="en-US" altLang="ko-KR" sz="1200" dirty="0"/>
              <a:t>&lt;strong&gt;</a:t>
            </a:r>
            <a:r>
              <a:rPr lang="ko-KR" altLang="en-US" sz="1200" dirty="0"/>
              <a:t>숭례문</a:t>
            </a:r>
            <a:r>
              <a:rPr lang="en-US" altLang="ko-KR" sz="1200" dirty="0"/>
              <a:t>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.&lt;/ans&gt;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64728" y="1215299"/>
            <a:ext cx="4847563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숨겨져 있어야 할 정답이 보이지 않게 하기 위해서 작성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4895" y="1844145"/>
            <a:ext cx="1118472" cy="1924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2003367" y="1369188"/>
            <a:ext cx="4561361" cy="571194"/>
          </a:xfrm>
          <a:prstGeom prst="bentConnector3">
            <a:avLst>
              <a:gd name="adj1" fmla="val 6786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28" y="3607359"/>
            <a:ext cx="4447762" cy="25204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64728" y="1898817"/>
            <a:ext cx="4447762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인 곳을 클릭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하면</a:t>
            </a:r>
            <a:r>
              <a:rPr lang="en-US" altLang="ko-KR" sz="1400" dirty="0">
                <a:latin typeface="Consolas" panose="020B0609020204030204" pitchFamily="49" charset="0"/>
              </a:rPr>
              <a:t>,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태그</a:t>
            </a:r>
            <a:r>
              <a:rPr lang="ko-KR" altLang="en-US" sz="1400" dirty="0">
                <a:latin typeface="Consolas" panose="020B0609020204030204" pitchFamily="49" charset="0"/>
              </a:rPr>
              <a:t>의 클래스가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q1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인 곳을 나타냄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태그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q1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인 곳을 클릭</a:t>
            </a:r>
            <a:r>
              <a:rPr lang="ko-KR" altLang="en-US" sz="1400" dirty="0">
                <a:latin typeface="Consolas" panose="020B0609020204030204" pitchFamily="49" charset="0"/>
              </a:rPr>
              <a:t>하면</a:t>
            </a:r>
            <a:r>
              <a:rPr lang="en-US" altLang="ko-KR" sz="1400" dirty="0">
                <a:latin typeface="Consolas" panose="020B0609020204030204" pitchFamily="49" charset="0"/>
              </a:rPr>
              <a:t>,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즉 </a:t>
            </a:r>
            <a:r>
              <a:rPr lang="en-US" altLang="ko-KR" sz="1400" dirty="0">
                <a:latin typeface="Consolas" panose="020B0609020204030204" pitchFamily="49" charset="0"/>
              </a:rPr>
              <a:t>ans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q1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인 곳을 숨김 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4895" y="2037977"/>
            <a:ext cx="1966370" cy="11042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851265" y="2590094"/>
            <a:ext cx="3713463" cy="122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565266" y="3215925"/>
            <a:ext cx="5501011" cy="1157316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565266" y="4796093"/>
            <a:ext cx="5185381" cy="1338702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메소드의 속성 지정 방법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565266" y="1237901"/>
            <a:ext cx="4463935" cy="1555172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939472"/>
            <a:ext cx="6605186" cy="53707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b="1" dirty="0"/>
              <a:t>attr() </a:t>
            </a:r>
            <a:r>
              <a:rPr lang="ko-KR" altLang="en-US" sz="1400" b="1" dirty="0"/>
              <a:t>메소드의 매개변수에 객체를 넣어 속성을 조작하는 방법</a:t>
            </a:r>
            <a:endParaRPr lang="en-US" altLang="ko-KR" sz="1400" b="1" dirty="0"/>
          </a:p>
          <a:p>
            <a:pPr marL="342900" indent="-342900">
              <a:buAutoNum type="arabicParenBoth"/>
            </a:pPr>
            <a:endParaRPr lang="ko-KR" altLang="en-US" sz="300" b="1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ex) </a:t>
            </a:r>
            <a:r>
              <a:rPr lang="ko-KR" altLang="en-US" sz="1400" dirty="0"/>
              <a:t>  </a:t>
            </a:r>
            <a:r>
              <a:rPr lang="en-US" altLang="ko-KR" sz="1400" dirty="0"/>
              <a:t>$(document).ready(function() {</a:t>
            </a:r>
            <a:endParaRPr lang="ko-KR" altLang="en-US" sz="1400" dirty="0"/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$("img").attr({</a:t>
            </a:r>
            <a:endParaRPr lang="ko-KR" altLang="en-US" sz="1400" dirty="0"/>
          </a:p>
          <a:p>
            <a:r>
              <a:rPr lang="ko-KR" altLang="en-US" sz="1400" dirty="0"/>
              <a:t>                    </a:t>
            </a:r>
            <a:r>
              <a:rPr lang="en-US" altLang="ko-KR" sz="1400" dirty="0"/>
              <a:t>alt : "jQuery </a:t>
            </a:r>
            <a:r>
              <a:rPr lang="ko-KR" altLang="en-US" sz="1400" dirty="0"/>
              <a:t>라이브러리를 사용한 속성 지정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r>
              <a:rPr lang="ko-KR" altLang="en-US" sz="1400" dirty="0"/>
              <a:t>                    </a:t>
            </a:r>
            <a:r>
              <a:rPr lang="en-US" altLang="ko-KR" sz="1400" dirty="0"/>
              <a:t>src : "https://via.placeholder.com/200x150"</a:t>
            </a:r>
            <a:endParaRPr lang="ko-KR" altLang="en-US" sz="1400" dirty="0"/>
          </a:p>
          <a:p>
            <a:r>
              <a:rPr lang="ko-KR" altLang="en-US" sz="1400" dirty="0"/>
              <a:t>                    </a:t>
            </a:r>
            <a:r>
              <a:rPr lang="en-US" altLang="ko-KR" sz="1400" dirty="0"/>
              <a:t>width : "100"</a:t>
            </a:r>
            <a:endParaRPr lang="ko-KR" altLang="en-US" sz="1400" dirty="0"/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});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});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(2) </a:t>
            </a:r>
            <a:r>
              <a:rPr lang="ko-KR" altLang="en-US" sz="1400" b="1" dirty="0"/>
              <a:t>첫번째 매개변수에 속성의 이름 입력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두번째 매개변수에 속성 값 입력</a:t>
            </a:r>
            <a:endParaRPr lang="en-US" altLang="ko-KR" sz="1400" b="1" dirty="0"/>
          </a:p>
          <a:p>
            <a:endParaRPr lang="ko-KR" altLang="en-US" sz="400" b="1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ex)</a:t>
            </a:r>
            <a:r>
              <a:rPr lang="ko-KR" altLang="en-US" sz="1400" dirty="0"/>
              <a:t>  </a:t>
            </a:r>
            <a:r>
              <a:rPr lang="en-US" altLang="ko-KR" sz="1400" dirty="0"/>
              <a:t>$(document).ready(function() { </a:t>
            </a:r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$("img").attr("alt", "jQuery </a:t>
            </a:r>
            <a:r>
              <a:rPr lang="ko-KR" altLang="en-US" sz="1400" dirty="0"/>
              <a:t>라이브러리를 사용한 속성 지정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$("img").attr("src", "https://via.placeholder.com/200x150");</a:t>
            </a:r>
            <a:endParaRPr lang="ko-KR" altLang="en-US" sz="1400" dirty="0"/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$("img").attr("width", "100");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});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(3) </a:t>
            </a:r>
            <a:r>
              <a:rPr lang="ko-KR" altLang="en-US" sz="1400" b="1" dirty="0"/>
              <a:t>첫번째 매개변수에 속성의 이름을 입력하고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두번째 매개변수에 함수 입력</a:t>
            </a:r>
            <a:endParaRPr lang="en-US" altLang="ko-KR" sz="1400" b="1" dirty="0"/>
          </a:p>
          <a:p>
            <a:endParaRPr lang="ko-KR" altLang="en-US" sz="400" b="1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ex)</a:t>
            </a:r>
            <a:r>
              <a:rPr lang="ko-KR" altLang="en-US" sz="1400" dirty="0"/>
              <a:t>  </a:t>
            </a:r>
            <a:r>
              <a:rPr lang="en-US" altLang="ko-KR" sz="1400" dirty="0"/>
              <a:t>$(document).ready(function() {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                </a:t>
            </a:r>
            <a:r>
              <a:rPr lang="en-US" altLang="ko-KR" sz="1400" dirty="0"/>
              <a:t>$("img").attr("src", function(index) {</a:t>
            </a:r>
            <a:endParaRPr lang="ko-KR" altLang="en-US" sz="1400" dirty="0"/>
          </a:p>
          <a:p>
            <a:r>
              <a:rPr lang="ko-KR" altLang="en-US" sz="1400" dirty="0"/>
              <a:t>                      </a:t>
            </a:r>
            <a:r>
              <a:rPr lang="en-US" altLang="ko-KR" sz="1400" dirty="0"/>
              <a:t>var size = (index+1)*100;</a:t>
            </a:r>
            <a:endParaRPr lang="ko-KR" altLang="en-US" sz="1400" dirty="0"/>
          </a:p>
          <a:p>
            <a:r>
              <a:rPr lang="ko-KR" altLang="en-US" sz="1400" dirty="0"/>
              <a:t>                      </a:t>
            </a:r>
            <a:r>
              <a:rPr lang="en-US" altLang="ko-KR" sz="1400" dirty="0"/>
              <a:t>return "https://via.placeholder.com/" + size + "x100";</a:t>
            </a:r>
            <a:endParaRPr lang="ko-KR" altLang="en-US" sz="1400" dirty="0"/>
          </a:p>
          <a:p>
            <a:r>
              <a:rPr lang="ko-KR" altLang="en-US" sz="1400" dirty="0"/>
              <a:t>                </a:t>
            </a:r>
            <a:r>
              <a:rPr lang="en-US" altLang="ko-KR" sz="1400" dirty="0"/>
              <a:t>});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25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attr()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927717" cy="378784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61463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메시지가 사라졌네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i="1" dirty="0"/>
              <a:t>//</a:t>
            </a:r>
            <a:r>
              <a:rPr lang="ko-KR" altLang="en-US" sz="1200" i="1" dirty="0"/>
              <a:t>이벤트 연결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$(document).ready(function() {</a:t>
            </a:r>
          </a:p>
          <a:p>
            <a:r>
              <a:rPr lang="en-US" altLang="ko-KR" sz="1200" dirty="0"/>
              <a:t>            $("img").attr("alt", "jQuery </a:t>
            </a:r>
            <a:r>
              <a:rPr lang="ko-KR" altLang="en-US" sz="1200" dirty="0"/>
              <a:t>라이브러리를 사용한 속성 지정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$("img").attr("src", "https://via.placeholder.com/200x150");</a:t>
            </a:r>
          </a:p>
          <a:p>
            <a:r>
              <a:rPr lang="en-US" altLang="ko-KR" sz="1200" dirty="0"/>
              <a:t>            $("img").attr("width", "100");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63477" y="1290537"/>
            <a:ext cx="5991462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첫번째 매개변수에 속성의 이름 입력</a:t>
            </a:r>
            <a:r>
              <a:rPr lang="en-US" altLang="ko-KR" sz="1400" dirty="0"/>
              <a:t>, </a:t>
            </a:r>
            <a:r>
              <a:rPr lang="ko-KR" altLang="en-US" sz="1400" dirty="0"/>
              <a:t>두번째 매개변수에 속성 값 입력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alt : </a:t>
            </a:r>
            <a:r>
              <a:rPr lang="ko-KR" altLang="en-US" sz="1400" dirty="0"/>
              <a:t>이미지 출력에 실패했을 때 이미지 대체지정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src : via.placehold.com</a:t>
            </a:r>
            <a:r>
              <a:rPr lang="ko-KR" altLang="en-US" sz="1400" dirty="0"/>
              <a:t>에서 </a:t>
            </a:r>
            <a:r>
              <a:rPr lang="en-US" altLang="ko-KR" sz="1400" dirty="0"/>
              <a:t>200x150 </a:t>
            </a:r>
            <a:r>
              <a:rPr lang="ko-KR" altLang="en-US" sz="1400" dirty="0"/>
              <a:t>비율의 이미지를 가져옴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width : </a:t>
            </a:r>
            <a:r>
              <a:rPr lang="ko-KR" altLang="en-US" sz="1400" dirty="0"/>
              <a:t>이미지의 비율은 유지하면서 폭을 지정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14" y="2217165"/>
            <a:ext cx="4318873" cy="9167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020887" y="1983035"/>
            <a:ext cx="442590" cy="6924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076" y="2930453"/>
            <a:ext cx="4126837" cy="220593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8402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attr()2 )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927717" cy="378784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2237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메시지가 사라졌네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$("img").attr("src", function(index) {</a:t>
            </a:r>
          </a:p>
          <a:p>
            <a:r>
              <a:rPr lang="en-US" altLang="ko-KR" sz="1200" dirty="0"/>
              <a:t>                var size = (index+1)*100;</a:t>
            </a:r>
          </a:p>
          <a:p>
            <a:r>
              <a:rPr lang="en-US" altLang="ko-KR" sz="1200" dirty="0"/>
              <a:t>                return "https://via.placeholder.com/" + size + "x100";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    &lt;img /&gt;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57039" y="1040564"/>
            <a:ext cx="5730546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속성을 지정하는 또 다른 방법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첫 번째 매개변수는 속성의 이름</a:t>
            </a:r>
            <a:r>
              <a:rPr lang="en-US" altLang="ko-KR" sz="1400" dirty="0">
                <a:latin typeface="Consolas" panose="020B0609020204030204" pitchFamily="49" charset="0"/>
              </a:rPr>
              <a:t>(src) </a:t>
            </a:r>
            <a:r>
              <a:rPr lang="ko-KR" altLang="en-US" sz="1400" dirty="0">
                <a:latin typeface="Consolas" panose="020B0609020204030204" pitchFamily="49" charset="0"/>
              </a:rPr>
              <a:t>지정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두 번째 매개변수는 </a:t>
            </a:r>
            <a:r>
              <a:rPr lang="en-US" altLang="ko-KR" sz="1400" dirty="0">
                <a:latin typeface="Consolas" panose="020B0609020204030204" pitchFamily="49" charset="0"/>
              </a:rPr>
              <a:t>function(index)</a:t>
            </a:r>
            <a:r>
              <a:rPr lang="ko-KR" altLang="en-US" sz="1400" dirty="0">
                <a:latin typeface="Consolas" panose="020B0609020204030204" pitchFamily="49" charset="0"/>
              </a:rPr>
              <a:t>함수로 지정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인덱스 번호 </a:t>
            </a:r>
            <a:r>
              <a:rPr lang="en-US" altLang="ko-KR" sz="1400" dirty="0">
                <a:latin typeface="Consolas" panose="020B0609020204030204" pitchFamily="49" charset="0"/>
              </a:rPr>
              <a:t>+ 1) * 100 </a:t>
            </a:r>
            <a:r>
              <a:rPr lang="ko-KR" altLang="en-US" sz="1400" dirty="0">
                <a:latin typeface="Consolas" panose="020B0609020204030204" pitchFamily="49" charset="0"/>
              </a:rPr>
              <a:t>의 값을 </a:t>
            </a:r>
            <a:r>
              <a:rPr lang="en-US" altLang="ko-KR" sz="1400" dirty="0">
                <a:latin typeface="Consolas" panose="020B0609020204030204" pitchFamily="49" charset="0"/>
              </a:rPr>
              <a:t>size</a:t>
            </a:r>
            <a:r>
              <a:rPr lang="ko-KR" altLang="en-US" sz="1400" dirty="0">
                <a:latin typeface="Consolas" panose="020B0609020204030204" pitchFamily="49" charset="0"/>
              </a:rPr>
              <a:t>에 저장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이미지의 주소</a:t>
            </a:r>
            <a:r>
              <a:rPr lang="en-US" altLang="ko-KR" sz="1400" dirty="0">
                <a:latin typeface="Consolas" panose="020B0609020204030204" pitchFamily="49" charset="0"/>
              </a:rPr>
              <a:t>/sizex100</a:t>
            </a:r>
            <a:r>
              <a:rPr lang="ko-KR" altLang="en-US" sz="1400" dirty="0">
                <a:latin typeface="Consolas" panose="020B0609020204030204" pitchFamily="49" charset="0"/>
              </a:rPr>
              <a:t>로 반환되는 값이 속성 값이 됨</a:t>
            </a:r>
            <a:r>
              <a:rPr lang="en-US" altLang="ko-KR" sz="1400" dirty="0">
                <a:latin typeface="Consolas" panose="020B0609020204030204" pitchFamily="49" charset="0"/>
              </a:rPr>
              <a:t> (sizex100</a:t>
            </a:r>
            <a:r>
              <a:rPr lang="ko-KR" altLang="en-US" sz="1400" dirty="0">
                <a:latin typeface="Consolas" panose="020B0609020204030204" pitchFamily="49" charset="0"/>
              </a:rPr>
              <a:t>의 의미는 이미지의 비율을 나타냄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5576" y="2028842"/>
            <a:ext cx="3984490" cy="11383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680066" y="2056227"/>
            <a:ext cx="776973" cy="541769"/>
          </a:xfrm>
          <a:prstGeom prst="bentConnector3">
            <a:avLst>
              <a:gd name="adj1" fmla="val 2753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39" y="3235451"/>
            <a:ext cx="5730546" cy="18002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59533" y="5199238"/>
            <a:ext cx="4925557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index=0 -&gt; size=100 -&gt;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비율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100x100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두 번째 </a:t>
            </a:r>
            <a:r>
              <a:rPr lang="en-US" altLang="ko-KR" sz="1400" dirty="0">
                <a:latin typeface="Consolas" panose="020B0609020204030204" pitchFamily="49" charset="0"/>
              </a:rPr>
              <a:t>: index=1 -&gt; size=200 -&gt; </a:t>
            </a:r>
            <a:r>
              <a:rPr lang="ko-KR" altLang="en-US" sz="1400" dirty="0">
                <a:latin typeface="Consolas" panose="020B0609020204030204" pitchFamily="49" charset="0"/>
              </a:rPr>
              <a:t>비율 </a:t>
            </a:r>
            <a:r>
              <a:rPr lang="en-US" altLang="ko-KR" sz="1400" dirty="0">
                <a:latin typeface="Consolas" panose="020B0609020204030204" pitchFamily="49" charset="0"/>
              </a:rPr>
              <a:t>200x100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세 번째 </a:t>
            </a:r>
            <a:r>
              <a:rPr lang="en-US" altLang="ko-KR" sz="1400" dirty="0">
                <a:latin typeface="Consolas" panose="020B0609020204030204" pitchFamily="49" charset="0"/>
              </a:rPr>
              <a:t>: index=2 -&gt; size=300 -&gt; </a:t>
            </a:r>
            <a:r>
              <a:rPr lang="ko-KR" altLang="en-US" sz="1400" dirty="0">
                <a:latin typeface="Consolas" panose="020B0609020204030204" pitchFamily="49" charset="0"/>
              </a:rPr>
              <a:t>비율 </a:t>
            </a:r>
            <a:r>
              <a:rPr lang="en-US" altLang="ko-KR" sz="1400" dirty="0">
                <a:latin typeface="Consolas" panose="020B0609020204030204" pitchFamily="49" charset="0"/>
              </a:rPr>
              <a:t>300x100</a:t>
            </a:r>
          </a:p>
        </p:txBody>
      </p:sp>
    </p:spTree>
    <p:extLst>
      <p:ext uri="{BB962C8B-B14F-4D97-AF65-F5344CB8AC3E}">
        <p14:creationId xmlns:p14="http://schemas.microsoft.com/office/powerpoint/2010/main" val="34698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1041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mouseenter &amp; mouseleave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27717" cy="55134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4821383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&lt;html&gt;&lt;head&gt;&lt;title&gt;Document&lt;/title&gt;</a:t>
            </a:r>
          </a:p>
          <a:p>
            <a:r>
              <a:rPr lang="en-US" altLang="ko-KR" sz="1200" dirty="0"/>
              <a:t>    &lt;script src=</a:t>
            </a:r>
            <a:r>
              <a:rPr lang="en-US" altLang="ko-KR" sz="1200" dirty="0">
                <a:hlinkClick r:id="rId2"/>
              </a:rPr>
              <a:t>http://code.jquery.com/jquery-3.1.1.js</a:t>
            </a:r>
            <a:r>
              <a:rPr lang="en-US" altLang="ko-KR" sz="1200" dirty="0"/>
              <a:t>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n=0;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mouseenter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$("p:first").text("</a:t>
            </a:r>
            <a:r>
              <a:rPr lang="ko-KR" altLang="en-US" sz="1200" dirty="0"/>
              <a:t>마우스 포인트 들어옴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$("p:last").text(++n);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mouseleave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$("p:first").text("</a:t>
            </a:r>
            <a:r>
              <a:rPr lang="ko-KR" altLang="en-US" sz="1200" dirty="0"/>
              <a:t>마우스 이벤트 알아보기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});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            width: 200px;</a:t>
            </a:r>
          </a:p>
          <a:p>
            <a:r>
              <a:rPr lang="en-US" altLang="ko-KR" sz="1200" dirty="0"/>
              <a:t>            height: 100px;</a:t>
            </a:r>
          </a:p>
          <a:p>
            <a:r>
              <a:rPr lang="en-US" altLang="ko-KR" sz="1200" dirty="0"/>
              <a:t>            border: 1px solid black;</a:t>
            </a:r>
          </a:p>
          <a:p>
            <a:r>
              <a:rPr lang="en-US" altLang="ko-KR" sz="1200" dirty="0"/>
              <a:t>            text-align: center;</a:t>
            </a:r>
          </a:p>
          <a:p>
            <a:r>
              <a:rPr lang="en-US" altLang="ko-KR" sz="1200" dirty="0"/>
              <a:t>            background-color: yellow;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&lt;/head&gt;&lt;body&gt;</a:t>
            </a:r>
          </a:p>
          <a:p>
            <a:r>
              <a:rPr lang="en-US" altLang="ko-KR" sz="1200" dirty="0"/>
              <a:t>    &lt;div class="out"&gt;</a:t>
            </a:r>
          </a:p>
          <a:p>
            <a:r>
              <a:rPr lang="en-US" altLang="ko-KR" sz="1200" dirty="0"/>
              <a:t>        &lt;p&gt;</a:t>
            </a:r>
            <a:r>
              <a:rPr lang="ko-KR" altLang="en-US" sz="1200" dirty="0"/>
              <a:t>마우스 이벤트 알아보기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    &lt;p&gt;0&lt;/p&gt;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87467" y="1282749"/>
            <a:ext cx="5317379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mouseenter() </a:t>
            </a:r>
            <a:r>
              <a:rPr lang="ko-KR" altLang="en-US" sz="1400" dirty="0">
                <a:latin typeface="Consolas" panose="020B0609020204030204" pitchFamily="49" charset="0"/>
              </a:rPr>
              <a:t>마우스가 범위</a:t>
            </a:r>
            <a:r>
              <a:rPr lang="en-US" altLang="ko-KR" sz="1400" dirty="0">
                <a:latin typeface="Consolas" panose="020B0609020204030204" pitchFamily="49" charset="0"/>
              </a:rPr>
              <a:t>(div</a:t>
            </a:r>
            <a:r>
              <a:rPr lang="ko-KR" altLang="en-US" sz="1400" dirty="0">
                <a:latin typeface="Consolas" panose="020B0609020204030204" pitchFamily="49" charset="0"/>
              </a:rPr>
              <a:t>태그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안에 들어왔을 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첫 번째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latin typeface="Consolas" panose="020B0609020204030204" pitchFamily="49" charset="0"/>
              </a:rPr>
              <a:t>태그에 </a:t>
            </a:r>
            <a:r>
              <a:rPr lang="en-US" altLang="ko-KR" sz="1400" dirty="0">
                <a:latin typeface="Consolas" panose="020B0609020204030204" pitchFamily="49" charset="0"/>
              </a:rPr>
              <a:t>“</a:t>
            </a:r>
            <a:r>
              <a:rPr lang="ko-KR" altLang="en-US" sz="1400" dirty="0">
                <a:latin typeface="Consolas" panose="020B0609020204030204" pitchFamily="49" charset="0"/>
              </a:rPr>
              <a:t>마우스 포인트 들어옴</a:t>
            </a:r>
            <a:r>
              <a:rPr lang="en-US" altLang="ko-KR" sz="1400" dirty="0">
                <a:latin typeface="Consolas" panose="020B0609020204030204" pitchFamily="49" charset="0"/>
              </a:rPr>
              <a:t>” 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번째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“++n”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(++n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latin typeface="Consolas" panose="020B0609020204030204" pitchFamily="49" charset="0"/>
              </a:rPr>
              <a:t>을 먼저 더한 후 값을 출력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35018" y="2018713"/>
            <a:ext cx="2988837" cy="7494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823855" y="1975247"/>
            <a:ext cx="1763612" cy="41817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7" y="4370427"/>
            <a:ext cx="2761847" cy="158550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60" y="4362113"/>
            <a:ext cx="2896491" cy="158550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87467" y="3099926"/>
            <a:ext cx="5034746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mouseleave()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마우스가 범위를 나갔을 때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Consolas" panose="020B0609020204030204" pitchFamily="49" charset="0"/>
              </a:rPr>
              <a:t>첫 번째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latin typeface="Consolas" panose="020B0609020204030204" pitchFamily="49" charset="0"/>
              </a:rPr>
              <a:t>태그가 다시 </a:t>
            </a:r>
            <a:r>
              <a:rPr lang="en-US" altLang="ko-KR" sz="1400" dirty="0">
                <a:latin typeface="Consolas" panose="020B0609020204030204" pitchFamily="49" charset="0"/>
              </a:rPr>
              <a:t>“</a:t>
            </a:r>
            <a:r>
              <a:rPr lang="ko-KR" altLang="en-US" sz="1400" dirty="0">
                <a:latin typeface="Consolas" panose="020B0609020204030204" pitchFamily="49" charset="0"/>
              </a:rPr>
              <a:t>마우스 이벤트 알아보기</a:t>
            </a:r>
            <a:r>
              <a:rPr lang="en-US" altLang="ko-KR" sz="1400" dirty="0">
                <a:latin typeface="Consolas" panose="020B0609020204030204" pitchFamily="49" charset="0"/>
              </a:rPr>
              <a:t>” 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35018" y="2768139"/>
            <a:ext cx="3130153" cy="5652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965171" y="3050772"/>
            <a:ext cx="1622296" cy="40043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8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973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( mousedown &amp; mouseup 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740008" cy="55134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61464" cy="58169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html&gt;&lt;html&gt;&lt;head&gt;</a:t>
            </a:r>
          </a:p>
          <a:p>
            <a:r>
              <a:rPr lang="en-US" altLang="ko-KR" sz="1200" dirty="0"/>
              <a:t>    &lt;script src="http://code.jquery.com/jquery-3.1.1.js"&gt;&lt;/script&gt;</a:t>
            </a:r>
          </a:p>
          <a:p>
            <a:r>
              <a:rPr lang="en-US" altLang="ko-KR" sz="1200" dirty="0"/>
              <a:t>    &lt;script&gt; var n = 0;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mouseenter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$("p:first", this).text("</a:t>
            </a:r>
            <a:r>
              <a:rPr lang="ko-KR" altLang="en-US" sz="1200" dirty="0"/>
              <a:t>마우스 포인트 들어옴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$("p:last", this).text("</a:t>
            </a:r>
            <a:r>
              <a:rPr lang="ko-KR" altLang="en-US" sz="1200" dirty="0"/>
              <a:t>최종 횟수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++n);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mouseleave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$("p:first", this).text("</a:t>
            </a:r>
            <a:r>
              <a:rPr lang="ko-KR" altLang="en-US" sz="1200" dirty="0"/>
              <a:t>마우스 포인트 나감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$("p:last", this).text("</a:t>
            </a:r>
            <a:r>
              <a:rPr lang="ko-KR" altLang="en-US" sz="1200" dirty="0"/>
              <a:t>최종 횟수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mousedown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$("p:first", this).hide;</a:t>
            </a:r>
          </a:p>
          <a:p>
            <a:r>
              <a:rPr lang="en-US" altLang="ko-KR" sz="1200" dirty="0"/>
              <a:t>                $("p:last", this).text("</a:t>
            </a:r>
            <a:r>
              <a:rPr lang="ko-KR" altLang="en-US" sz="1200" dirty="0"/>
              <a:t>메시지 사라짐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$("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mouseup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$("p:first", this).show;</a:t>
            </a:r>
          </a:p>
          <a:p>
            <a:r>
              <a:rPr lang="en-US" altLang="ko-KR" sz="1200" dirty="0"/>
              <a:t>                $("p:last", this).text("</a:t>
            </a:r>
            <a:r>
              <a:rPr lang="ko-KR" altLang="en-US" sz="1200" dirty="0"/>
              <a:t>최종 횟수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 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div.out</a:t>
            </a:r>
            <a:r>
              <a:rPr lang="en-US" altLang="ko-KR" sz="1200" dirty="0"/>
              <a:t> {width: 200px; height: 100px; border: 1px solid black;</a:t>
            </a:r>
          </a:p>
          <a:p>
            <a:r>
              <a:rPr lang="en-US" altLang="ko-KR" sz="1200" dirty="0"/>
              <a:t>            text-align: center; background-color: yellow;}</a:t>
            </a:r>
          </a:p>
          <a:p>
            <a:r>
              <a:rPr lang="en-US" altLang="ko-KR" sz="1200" dirty="0"/>
              <a:t>    &lt;/style&gt;&lt;/head&gt;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&lt;div class="out"&gt;</a:t>
            </a:r>
          </a:p>
          <a:p>
            <a:r>
              <a:rPr lang="en-US" altLang="ko-KR" sz="1200" dirty="0"/>
              <a:t>        &lt;p&gt;</a:t>
            </a:r>
            <a:r>
              <a:rPr lang="ko-KR" altLang="en-US" sz="1200" dirty="0"/>
              <a:t>마우스 이벤트 알아보기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    &lt;p&gt;0&lt;/p&gt;</a:t>
            </a:r>
          </a:p>
          <a:p>
            <a:r>
              <a:rPr lang="en-US" altLang="ko-KR" sz="1200" dirty="0"/>
              <a:t>    &lt;/div&gt;&lt;/body&gt;&lt;/html&gt;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36338" y="2334518"/>
            <a:ext cx="5263589" cy="7040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mousedown()</a:t>
            </a:r>
            <a:r>
              <a:rPr lang="ko-KR" altLang="en-US" sz="1400" dirty="0">
                <a:latin typeface="Consolas" panose="020B0609020204030204" pitchFamily="49" charset="0"/>
              </a:rPr>
              <a:t>은 마우스를 누르고 있을 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.hide</a:t>
            </a:r>
            <a:r>
              <a:rPr lang="ko-KR" altLang="en-US" sz="1400" dirty="0">
                <a:latin typeface="Consolas" panose="020B0609020204030204" pitchFamily="49" charset="0"/>
              </a:rPr>
              <a:t>에 의해 첫 줄을 숨기고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두번째 줄의 </a:t>
            </a:r>
            <a:r>
              <a:rPr lang="en-US" altLang="ko-KR" sz="1400" dirty="0"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latin typeface="Consolas" panose="020B0609020204030204" pitchFamily="49" charset="0"/>
              </a:rPr>
              <a:t>를 변경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48918" y="3120255"/>
            <a:ext cx="2760677" cy="7451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609595" y="2686538"/>
            <a:ext cx="2126743" cy="80629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03" y="4752302"/>
            <a:ext cx="1585228" cy="79648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11" y="4748435"/>
            <a:ext cx="1562030" cy="77328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956" y="4748435"/>
            <a:ext cx="1562030" cy="8042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266" y="4740702"/>
            <a:ext cx="1585228" cy="78101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08839" y="5681117"/>
            <a:ext cx="101775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>
                <a:latin typeface="Consolas" panose="020B0609020204030204" pitchFamily="49" charset="0"/>
              </a:rPr>
              <a:t>초기 상태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03712" y="5684847"/>
            <a:ext cx="1404518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>
                <a:latin typeface="Consolas" panose="020B0609020204030204" pitchFamily="49" charset="0"/>
              </a:rPr>
              <a:t>마우스 들어옴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779474" y="5681117"/>
            <a:ext cx="120630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b="0" dirty="0">
                <a:effectLst/>
                <a:latin typeface="Consolas" panose="020B0609020204030204" pitchFamily="49" charset="0"/>
              </a:rPr>
              <a:t>마우스 누름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0238351" y="5685279"/>
            <a:ext cx="166505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>
                <a:latin typeface="Consolas" panose="020B0609020204030204" pitchFamily="49" charset="0"/>
              </a:rPr>
              <a:t>마우스 때고 나감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36338" y="1570198"/>
            <a:ext cx="5263589" cy="3793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mouseenter </a:t>
            </a:r>
            <a:r>
              <a:rPr lang="ko-KR" altLang="en-US" sz="1400" dirty="0">
                <a:latin typeface="Consolas" panose="020B0609020204030204" pitchFamily="49" charset="0"/>
              </a:rPr>
              <a:t>와 </a:t>
            </a:r>
            <a:r>
              <a:rPr lang="en-US" altLang="ko-KR" sz="1400" dirty="0">
                <a:latin typeface="Consolas" panose="020B0609020204030204" pitchFamily="49" charset="0"/>
              </a:rPr>
              <a:t>mouseleave</a:t>
            </a:r>
            <a:r>
              <a:rPr lang="ko-KR" altLang="en-US" sz="1400" dirty="0">
                <a:latin typeface="Consolas" panose="020B0609020204030204" pitchFamily="49" charset="0"/>
              </a:rPr>
              <a:t>는 이전 페이지와 동일하게 동작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36338" y="3429000"/>
            <a:ext cx="5263589" cy="7040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mouseup()</a:t>
            </a:r>
            <a:r>
              <a:rPr lang="ko-KR" altLang="en-US" sz="1400" dirty="0">
                <a:latin typeface="Consolas" panose="020B0609020204030204" pitchFamily="49" charset="0"/>
              </a:rPr>
              <a:t>은 마우스를 누르고 있던 것을 땠을 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줄을 다시 나타내고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두번째 줄의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다시 출력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48917" y="3858700"/>
            <a:ext cx="2891809" cy="7451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3740726" y="3781020"/>
            <a:ext cx="1995612" cy="45026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3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2630</Words>
  <Application>Microsoft Office PowerPoint</Application>
  <PresentationFormat>와이드스크린</PresentationFormat>
  <Paragraphs>333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344</cp:revision>
  <dcterms:created xsi:type="dcterms:W3CDTF">2019-12-23T00:32:35Z</dcterms:created>
  <dcterms:modified xsi:type="dcterms:W3CDTF">2022-07-29T10:44:18Z</dcterms:modified>
</cp:coreProperties>
</file>