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50" r:id="rId4"/>
    <p:sldId id="451" r:id="rId5"/>
    <p:sldId id="469" r:id="rId6"/>
    <p:sldId id="473" r:id="rId7"/>
    <p:sldId id="472" r:id="rId8"/>
    <p:sldId id="474" r:id="rId9"/>
    <p:sldId id="452" r:id="rId10"/>
    <p:sldId id="453" r:id="rId11"/>
    <p:sldId id="475" r:id="rId12"/>
    <p:sldId id="482" r:id="rId13"/>
    <p:sldId id="454" r:id="rId14"/>
    <p:sldId id="479" r:id="rId15"/>
    <p:sldId id="476" r:id="rId16"/>
    <p:sldId id="477" r:id="rId17"/>
    <p:sldId id="455" r:id="rId18"/>
    <p:sldId id="480" r:id="rId19"/>
    <p:sldId id="25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220928_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Scanner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5635" y="1431993"/>
            <a:ext cx="7537128" cy="235904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값을 입력 받는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 위해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파일의 상단에 입력해 주어야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Scanner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new Scanner(System.in);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메모리에 생성된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주소를 나타냄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키보드로 입력을 받으면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버퍼라는 메모리의 임시 저장공간에 우선 저장되고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Scanner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메소드를 사용하여 버퍼에 저장된 값을 가져와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27483E-4777-A965-D55F-788738549F87}"/>
              </a:ext>
            </a:extLst>
          </p:cNvPr>
          <p:cNvCxnSpPr>
            <a:cxnSpLocks/>
          </p:cNvCxnSpPr>
          <p:nvPr/>
        </p:nvCxnSpPr>
        <p:spPr>
          <a:xfrm>
            <a:off x="1283516" y="2751590"/>
            <a:ext cx="662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0604A-4899-B492-EB6A-9250CB540614}"/>
              </a:ext>
            </a:extLst>
          </p:cNvPr>
          <p:cNvCxnSpPr>
            <a:cxnSpLocks/>
          </p:cNvCxnSpPr>
          <p:nvPr/>
        </p:nvCxnSpPr>
        <p:spPr>
          <a:xfrm>
            <a:off x="3189215" y="2751590"/>
            <a:ext cx="644554" cy="8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8240D2-5F1F-39F8-9BA2-280D2A8300C8}"/>
              </a:ext>
            </a:extLst>
          </p:cNvPr>
          <p:cNvCxnSpPr>
            <a:cxnSpLocks/>
          </p:cNvCxnSpPr>
          <p:nvPr/>
        </p:nvCxnSpPr>
        <p:spPr>
          <a:xfrm>
            <a:off x="2032932" y="2753931"/>
            <a:ext cx="508932" cy="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8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85FBAF65-6A99-4116-78B1-866B222F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12" y="4218299"/>
            <a:ext cx="2531916" cy="7244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839AD2-3D46-377C-006B-69119F7D9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58" y="2098541"/>
            <a:ext cx="2370926" cy="11415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5-1. Scanner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36699"/>
            <a:ext cx="537002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사용자로 부터 정수 입력 받기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endParaRPr lang="en-US" altLang="ko-KR" sz="1200" dirty="0">
              <a:solidFill>
                <a:srgbClr val="1290C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형태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 -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개를 따로 </a:t>
            </a:r>
            <a:r>
              <a:rPr lang="ko-KR" altLang="en-US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따로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받기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개를 입력하세요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 num1 = 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input.nextInt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값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 + num1);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개를 입력하세요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 num2 = 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input.nextInt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값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 + num2);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형태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2] -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개를 한번에 받기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개를 입력하세요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값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A43474-C458-4D22-BA50-00E893CF2038}"/>
              </a:ext>
            </a:extLst>
          </p:cNvPr>
          <p:cNvSpPr/>
          <p:nvPr/>
        </p:nvSpPr>
        <p:spPr>
          <a:xfrm>
            <a:off x="1385213" y="2351291"/>
            <a:ext cx="3069341" cy="20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C2B4D0E-FC17-42EC-19DF-028B0755D72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454554" y="1494868"/>
            <a:ext cx="1548058" cy="96126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20F063-98BF-5F2C-6B3E-941596B7BC1A}"/>
              </a:ext>
            </a:extLst>
          </p:cNvPr>
          <p:cNvSpPr txBox="1"/>
          <p:nvPr/>
        </p:nvSpPr>
        <p:spPr>
          <a:xfrm>
            <a:off x="6002612" y="1307925"/>
            <a:ext cx="5216723" cy="37388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01796A-693E-51EC-8528-22C1AA4720A8}"/>
              </a:ext>
            </a:extLst>
          </p:cNvPr>
          <p:cNvSpPr/>
          <p:nvPr/>
        </p:nvSpPr>
        <p:spPr>
          <a:xfrm>
            <a:off x="1385213" y="2908767"/>
            <a:ext cx="3664959" cy="126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ACF673E-846D-98CC-F0B7-1DA723E1C7D5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5050172" y="2815303"/>
            <a:ext cx="955285" cy="7279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D3A94-C8AF-C403-C64D-73B2A02DC046}"/>
              </a:ext>
            </a:extLst>
          </p:cNvPr>
          <p:cNvSpPr/>
          <p:nvPr/>
        </p:nvSpPr>
        <p:spPr>
          <a:xfrm>
            <a:off x="1385213" y="4552351"/>
            <a:ext cx="4176688" cy="761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07B4945-3C8F-0483-42C7-80C8EDE8CD1C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5561901" y="4729564"/>
            <a:ext cx="440710" cy="2034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F4C85F-35BF-77BB-A3EE-2E60B578AC9E}"/>
              </a:ext>
            </a:extLst>
          </p:cNvPr>
          <p:cNvSpPr/>
          <p:nvPr/>
        </p:nvSpPr>
        <p:spPr>
          <a:xfrm>
            <a:off x="6002611" y="4516379"/>
            <a:ext cx="2531915" cy="42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9531B9-D979-6459-6B8A-C73F013BC5D6}"/>
              </a:ext>
            </a:extLst>
          </p:cNvPr>
          <p:cNvSpPr/>
          <p:nvPr/>
        </p:nvSpPr>
        <p:spPr>
          <a:xfrm>
            <a:off x="6005457" y="2390508"/>
            <a:ext cx="2370927" cy="849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4CDBB-AC87-2D36-5697-4AAC08B319FC}"/>
              </a:ext>
            </a:extLst>
          </p:cNvPr>
          <p:cNvSpPr txBox="1"/>
          <p:nvPr/>
        </p:nvSpPr>
        <p:spPr>
          <a:xfrm>
            <a:off x="6002611" y="3401839"/>
            <a:ext cx="5773754" cy="37388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nextInt()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사용하여 입력된 정수를 가져와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8B43D-3F01-96F2-771A-32AC451978D0}"/>
              </a:ext>
            </a:extLst>
          </p:cNvPr>
          <p:cNvSpPr txBox="1"/>
          <p:nvPr/>
        </p:nvSpPr>
        <p:spPr>
          <a:xfrm>
            <a:off x="6002611" y="5107061"/>
            <a:ext cx="4206791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정수를 띄어쓰기나 엔터로 구분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가져와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각각 저장한다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67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0DF7C98-1C15-01E9-0A03-EB1E9CB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97" y="3055128"/>
            <a:ext cx="2438398" cy="11220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5-2. Scanner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1033627"/>
            <a:ext cx="5586976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사용자로 부터 문자열 입력 받기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endParaRPr lang="en-US" altLang="ko-KR" sz="1200" dirty="0">
              <a:solidFill>
                <a:srgbClr val="1290C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2-1.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입력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입력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입력된 문자열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메모리에 저장된 내용을 비우는 용도</a:t>
            </a: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nextLine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2-2.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입력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입력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nextLine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입력된 문자열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1656E9-6ECE-9798-CA25-AB59F894F4EA}"/>
              </a:ext>
            </a:extLst>
          </p:cNvPr>
          <p:cNvSpPr/>
          <p:nvPr/>
        </p:nvSpPr>
        <p:spPr>
          <a:xfrm>
            <a:off x="1401991" y="2913354"/>
            <a:ext cx="3404901" cy="567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F7BA447-04E4-C220-B5DB-5C7C445BE6F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806892" y="3196902"/>
            <a:ext cx="1694605" cy="3361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662490-EEDD-495A-F110-DDC055A1267D}"/>
              </a:ext>
            </a:extLst>
          </p:cNvPr>
          <p:cNvSpPr txBox="1"/>
          <p:nvPr/>
        </p:nvSpPr>
        <p:spPr>
          <a:xfrm>
            <a:off x="6501496" y="2216304"/>
            <a:ext cx="3755469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next()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메소드는 띄어쓰기를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입력된 문자열을 나누어 가져온다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3C2E-4D5A-C8AD-32C8-FE03D367ADE7}"/>
              </a:ext>
            </a:extLst>
          </p:cNvPr>
          <p:cNvSpPr/>
          <p:nvPr/>
        </p:nvSpPr>
        <p:spPr>
          <a:xfrm>
            <a:off x="6501497" y="3336024"/>
            <a:ext cx="2287397" cy="39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856556-525E-DDD9-D76B-903BFD087733}"/>
              </a:ext>
            </a:extLst>
          </p:cNvPr>
          <p:cNvSpPr/>
          <p:nvPr/>
        </p:nvSpPr>
        <p:spPr>
          <a:xfrm>
            <a:off x="6501496" y="3759765"/>
            <a:ext cx="2438398" cy="39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DB8382-05BE-36F7-106B-89D12424128B}"/>
              </a:ext>
            </a:extLst>
          </p:cNvPr>
          <p:cNvSpPr/>
          <p:nvPr/>
        </p:nvSpPr>
        <p:spPr>
          <a:xfrm>
            <a:off x="1401991" y="4366640"/>
            <a:ext cx="3404901" cy="567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B8C70A5-D88F-3870-317A-B0D54652D8EA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4806892" y="3956833"/>
            <a:ext cx="1694604" cy="6933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9A7CA-66A4-7DFD-B4AF-A45D64FA5C48}"/>
              </a:ext>
            </a:extLst>
          </p:cNvPr>
          <p:cNvSpPr txBox="1"/>
          <p:nvPr/>
        </p:nvSpPr>
        <p:spPr>
          <a:xfrm>
            <a:off x="6501496" y="4315441"/>
            <a:ext cx="3755469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메소드는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엔터를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입력된 문자열을 나누어 가져온다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991E5B-9F13-B4A1-CA05-37C10838D29C}"/>
              </a:ext>
            </a:extLst>
          </p:cNvPr>
          <p:cNvSpPr/>
          <p:nvPr/>
        </p:nvSpPr>
        <p:spPr>
          <a:xfrm>
            <a:off x="1401992" y="3821148"/>
            <a:ext cx="1332820" cy="21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if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5634" y="897307"/>
            <a:ext cx="7872689" cy="549381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일 경우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if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실행할 명령어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일 경우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일 경우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if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else if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 조건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만족하지 않는 나머지 일 때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89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5756384-A425-75B6-A38A-4429CDA2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43" y="2005538"/>
            <a:ext cx="1457325" cy="9715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6-1. if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397243"/>
            <a:ext cx="417314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완료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146BA-011F-4E0D-30C3-5FB2B47B4B77}"/>
              </a:ext>
            </a:extLst>
          </p:cNvPr>
          <p:cNvSpPr/>
          <p:nvPr/>
        </p:nvSpPr>
        <p:spPr>
          <a:xfrm>
            <a:off x="1360047" y="2719196"/>
            <a:ext cx="3228732" cy="567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B21D5CC-90FF-D7A9-8920-D43C4181CE8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8779" y="2525176"/>
            <a:ext cx="373065" cy="4775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B2BAD-4CF8-77CB-F193-E0010B59AA52}"/>
              </a:ext>
            </a:extLst>
          </p:cNvPr>
          <p:cNvSpPr txBox="1"/>
          <p:nvPr/>
        </p:nvSpPr>
        <p:spPr>
          <a:xfrm>
            <a:off x="6627333" y="2137330"/>
            <a:ext cx="5065144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&gt;= 5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 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 : 5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조건이 거짓이 되어 출력되지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57F5D1-86AE-C1A3-0E22-E36C516072B7}"/>
              </a:ext>
            </a:extLst>
          </p:cNvPr>
          <p:cNvSpPr/>
          <p:nvPr/>
        </p:nvSpPr>
        <p:spPr>
          <a:xfrm>
            <a:off x="4961844" y="2398337"/>
            <a:ext cx="1259966" cy="2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7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E34DBC9-42C5-AD7F-84B9-688996E8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4" y="2877839"/>
            <a:ext cx="3648075" cy="9715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6-2. if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1397243"/>
            <a:ext cx="568036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조건이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 때 실행되는 영역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조건이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 때 실행되는 영역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완료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137E0-7568-172D-9E9B-A2A128A27220}"/>
              </a:ext>
            </a:extLst>
          </p:cNvPr>
          <p:cNvSpPr txBox="1"/>
          <p:nvPr/>
        </p:nvSpPr>
        <p:spPr>
          <a:xfrm>
            <a:off x="6400814" y="2036550"/>
            <a:ext cx="4672654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 거짓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실행문은 건너뛰고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실행문을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598D3C-A842-603B-265B-AAC1EC7756D7}"/>
              </a:ext>
            </a:extLst>
          </p:cNvPr>
          <p:cNvSpPr/>
          <p:nvPr/>
        </p:nvSpPr>
        <p:spPr>
          <a:xfrm>
            <a:off x="6400814" y="3242740"/>
            <a:ext cx="3648075" cy="304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FFE342-009C-0F53-840E-C9D21558038C}"/>
              </a:ext>
            </a:extLst>
          </p:cNvPr>
          <p:cNvSpPr/>
          <p:nvPr/>
        </p:nvSpPr>
        <p:spPr>
          <a:xfrm>
            <a:off x="1654044" y="2708433"/>
            <a:ext cx="678096" cy="22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76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BE9CDFD-9C21-8582-FE9B-F79A81B1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93" y="2056786"/>
            <a:ext cx="1276350" cy="9715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6-3. if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5635" y="1132800"/>
            <a:ext cx="4483536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IfEx03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"0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"0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"100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실행완료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27A54E-0045-1BF8-0132-697BBAA922A4}"/>
              </a:ext>
            </a:extLst>
          </p:cNvPr>
          <p:cNvSpPr/>
          <p:nvPr/>
        </p:nvSpPr>
        <p:spPr>
          <a:xfrm>
            <a:off x="1394145" y="2451444"/>
            <a:ext cx="3429525" cy="1659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CE081C5-671A-D405-5A37-517323AC553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823670" y="2556740"/>
            <a:ext cx="461424" cy="7242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7E63D3-A4C2-DC7A-C685-C5A80F06D22A}"/>
              </a:ext>
            </a:extLst>
          </p:cNvPr>
          <p:cNvSpPr txBox="1"/>
          <p:nvPr/>
        </p:nvSpPr>
        <p:spPr>
          <a:xfrm>
            <a:off x="5285093" y="3196498"/>
            <a:ext cx="5512762" cy="166654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조건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만족하는지 확인하여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실행문을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시키고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조건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&lt; 100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만족하는지 확인하여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실행문을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시키고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두 조건을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만족하지 않았다면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실행문을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CE70A-9D08-472B-413D-032E5581F610}"/>
              </a:ext>
            </a:extLst>
          </p:cNvPr>
          <p:cNvSpPr/>
          <p:nvPr/>
        </p:nvSpPr>
        <p:spPr>
          <a:xfrm>
            <a:off x="5285094" y="2440362"/>
            <a:ext cx="1276350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39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EF14751-510C-45EE-FABC-F099A131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39" y="2441164"/>
            <a:ext cx="2276475" cy="7239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6-4. if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301067"/>
            <a:ext cx="5523771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IfEx04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짝수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홀수 찾기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ko-KR" altLang="en-US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은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짝수 입니다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은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홀수 입니다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13F8E-8FC6-1BA2-64B4-101DC41B974E}"/>
              </a:ext>
            </a:extLst>
          </p:cNvPr>
          <p:cNvSpPr/>
          <p:nvPr/>
        </p:nvSpPr>
        <p:spPr>
          <a:xfrm>
            <a:off x="1410380" y="2630030"/>
            <a:ext cx="4445136" cy="110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0B2A168-4265-2A27-B141-A28F54E4792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55516" y="2993102"/>
            <a:ext cx="502601" cy="1869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45CD3B-4FB7-212C-2E4D-E4EC4703C3C0}"/>
              </a:ext>
            </a:extLst>
          </p:cNvPr>
          <p:cNvSpPr txBox="1"/>
          <p:nvPr/>
        </p:nvSpPr>
        <p:spPr>
          <a:xfrm>
            <a:off x="6369039" y="1585867"/>
            <a:ext cx="4412581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연산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나누었을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짝수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임을 판별할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5A400C-17EE-A979-C207-00C41F8970B0}"/>
              </a:ext>
            </a:extLst>
          </p:cNvPr>
          <p:cNvSpPr/>
          <p:nvPr/>
        </p:nvSpPr>
        <p:spPr>
          <a:xfrm>
            <a:off x="6358117" y="2821141"/>
            <a:ext cx="2287397" cy="343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C0A4-FAC3-4550-8B26-3905226B84BC}"/>
              </a:ext>
            </a:extLst>
          </p:cNvPr>
          <p:cNvSpPr txBox="1"/>
          <p:nvPr/>
        </p:nvSpPr>
        <p:spPr>
          <a:xfrm>
            <a:off x="6369039" y="3323311"/>
            <a:ext cx="5030597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나누었을 때 나머지가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num%2 == 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 거짓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되어 홀수라고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95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93FD5F3-6627-1818-4BA2-CB1673F8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3770459"/>
            <a:ext cx="2095500" cy="9715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6-5. if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수 생성하기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1028775"/>
            <a:ext cx="550579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IfEx05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[1 ~ 5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사이의 랜덤 수 생성하기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randomValue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randomValue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번이 나왔습니다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randomValue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번이 나왔습니다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randomValue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"3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번이 나왔습니다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randomValue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"4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번이 나왔습니다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"5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번이 나왔습니다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randomValue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번이 나왔습니다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5C6A9D-F245-C87F-048C-F1B8CFA9E2BC}"/>
              </a:ext>
            </a:extLst>
          </p:cNvPr>
          <p:cNvSpPr/>
          <p:nvPr/>
        </p:nvSpPr>
        <p:spPr>
          <a:xfrm>
            <a:off x="1385213" y="2338315"/>
            <a:ext cx="3648181" cy="277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A0C4DB5-7870-3EB1-6593-0EB70475CF7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5033394" y="3723605"/>
            <a:ext cx="1062608" cy="55247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46D187-B515-CEE2-8D11-325E0C57FE03}"/>
              </a:ext>
            </a:extLst>
          </p:cNvPr>
          <p:cNvSpPr txBox="1"/>
          <p:nvPr/>
        </p:nvSpPr>
        <p:spPr>
          <a:xfrm>
            <a:off x="8366075" y="3907709"/>
            <a:ext cx="3626471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가지 방법 모두 같은 결과를 출력하지만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간결한 아래 방법을 사용하는 것이 좋다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8E8C1A-8DA6-4BD2-2F50-E53AC3CE8FEE}"/>
              </a:ext>
            </a:extLst>
          </p:cNvPr>
          <p:cNvSpPr/>
          <p:nvPr/>
        </p:nvSpPr>
        <p:spPr>
          <a:xfrm>
            <a:off x="6096002" y="4115177"/>
            <a:ext cx="2095501" cy="321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0F0BB1-47FC-E965-F59E-BC0A50EADBAE}"/>
              </a:ext>
            </a:extLst>
          </p:cNvPr>
          <p:cNvSpPr/>
          <p:nvPr/>
        </p:nvSpPr>
        <p:spPr>
          <a:xfrm>
            <a:off x="1385213" y="5226340"/>
            <a:ext cx="4126354" cy="28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7B501C4-5B00-5260-C58A-354F95CD523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511567" y="4583839"/>
            <a:ext cx="584437" cy="7851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1953E2-9783-EBF2-F668-61E70E6392A3}"/>
              </a:ext>
            </a:extLst>
          </p:cNvPr>
          <p:cNvSpPr/>
          <p:nvPr/>
        </p:nvSpPr>
        <p:spPr>
          <a:xfrm>
            <a:off x="6096004" y="4436983"/>
            <a:ext cx="2095500" cy="29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DADE8E-EAE8-0C36-7D97-0EAD6F306FF0}"/>
              </a:ext>
            </a:extLst>
          </p:cNvPr>
          <p:cNvSpPr/>
          <p:nvPr/>
        </p:nvSpPr>
        <p:spPr>
          <a:xfrm>
            <a:off x="1385214" y="1961950"/>
            <a:ext cx="3547514" cy="247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634E715-188D-3E9C-33CC-EE0DD267F87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4932728" y="2085898"/>
            <a:ext cx="1163272" cy="20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E7D0B7-B134-974A-AB93-B3350D45B9D1}"/>
              </a:ext>
            </a:extLst>
          </p:cNvPr>
          <p:cNvSpPr txBox="1"/>
          <p:nvPr/>
        </p:nvSpPr>
        <p:spPr>
          <a:xfrm>
            <a:off x="6096000" y="1254703"/>
            <a:ext cx="5721971" cy="166654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랜덤 수 생성 방법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random()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메소드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~ 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랜덤 실수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Math.random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~ 5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랜덤 실수로 바뀐다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 형 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 ~ 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랜덤 정수가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더해줌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 ~ 5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랜덤 정수가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34B75AE-0748-F9A3-94CE-F084F5D1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83178"/>
            <a:ext cx="2095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5635" y="1107996"/>
            <a:ext cx="5677594" cy="221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입력 받기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if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수 만들기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2303"/>
              </p:ext>
            </p:extLst>
          </p:nvPr>
        </p:nvGraphicFramePr>
        <p:xfrm>
          <a:off x="833119" y="1278820"/>
          <a:ext cx="4098176" cy="30923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9088">
                  <a:extLst>
                    <a:ext uri="{9D8B030D-6E8A-4147-A177-3AD203B41FA5}">
                      <a16:colId xmlns:a16="http://schemas.microsoft.com/office/drawing/2014/main" val="1439060003"/>
                    </a:ext>
                  </a:extLst>
                </a:gridCol>
                <a:gridCol w="2049088">
                  <a:extLst>
                    <a:ext uri="{9D8B030D-6E8A-4147-A177-3AD203B41FA5}">
                      <a16:colId xmlns:a16="http://schemas.microsoft.com/office/drawing/2014/main" val="3805244583"/>
                    </a:ext>
                  </a:extLst>
                </a:gridCol>
              </a:tblGrid>
              <a:tr h="44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64473"/>
                  </a:ext>
                </a:extLst>
              </a:tr>
              <a:tr h="44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87803"/>
                  </a:ext>
                </a:extLst>
              </a:tr>
              <a:tr h="44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805550"/>
                  </a:ext>
                </a:extLst>
              </a:tr>
              <a:tr h="44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208273"/>
                  </a:ext>
                </a:extLst>
              </a:tr>
              <a:tr h="44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72123"/>
                  </a:ext>
                </a:extLst>
              </a:tr>
              <a:tr h="44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279481"/>
                  </a:ext>
                </a:extLst>
              </a:tr>
              <a:tr h="44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327353"/>
                  </a:ext>
                </a:extLst>
              </a:tr>
            </a:tbl>
          </a:graphicData>
        </a:graphic>
      </p:graphicFrame>
      <p:sp>
        <p:nvSpPr>
          <p:cNvPr id="22" name="왼쪽/오른쪽 화살표 21"/>
          <p:cNvSpPr/>
          <p:nvPr/>
        </p:nvSpPr>
        <p:spPr>
          <a:xfrm>
            <a:off x="7941857" y="2705032"/>
            <a:ext cx="1372093" cy="342181"/>
          </a:xfrm>
          <a:prstGeom prst="leftRightArrow">
            <a:avLst/>
          </a:prstGeom>
          <a:solidFill>
            <a:srgbClr val="12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72237" y="2501783"/>
            <a:ext cx="1311332" cy="432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연산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48965"/>
              </p:ext>
            </p:extLst>
          </p:nvPr>
        </p:nvGraphicFramePr>
        <p:xfrm>
          <a:off x="5896926" y="1306334"/>
          <a:ext cx="2044931" cy="3064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4931">
                  <a:extLst>
                    <a:ext uri="{9D8B030D-6E8A-4147-A177-3AD203B41FA5}">
                      <a16:colId xmlns:a16="http://schemas.microsoft.com/office/drawing/2014/main" val="1165995133"/>
                    </a:ext>
                  </a:extLst>
                </a:gridCol>
              </a:tblGrid>
              <a:tr h="510803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441857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 = a +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862735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 -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680787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 *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824565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 /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137627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 = a %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032833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92169"/>
              </p:ext>
            </p:extLst>
          </p:nvPr>
        </p:nvGraphicFramePr>
        <p:xfrm>
          <a:off x="9313950" y="1306334"/>
          <a:ext cx="2044931" cy="3064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4931">
                  <a:extLst>
                    <a:ext uri="{9D8B030D-6E8A-4147-A177-3AD203B41FA5}">
                      <a16:colId xmlns:a16="http://schemas.microsoft.com/office/drawing/2014/main" val="1165995133"/>
                    </a:ext>
                  </a:extLst>
                </a:gridCol>
              </a:tblGrid>
              <a:tr h="5108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 대입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441857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+=  b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862735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-=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680787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*= 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824565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/=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137627"/>
                  </a:ext>
                </a:extLst>
              </a:tr>
              <a:tr h="5108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%= 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03283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0C7A0A1-F7EB-F8FC-01DF-DE4A9208B0C5}"/>
              </a:ext>
            </a:extLst>
          </p:cNvPr>
          <p:cNvSpPr/>
          <p:nvPr/>
        </p:nvSpPr>
        <p:spPr>
          <a:xfrm>
            <a:off x="6295047" y="4578095"/>
            <a:ext cx="4665711" cy="74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대입하려는 변수가 연산식에서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공통으로 사용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된다면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간결하게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나타낼 수 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1B6409-4829-7F15-F547-66C543E13F1B}"/>
              </a:ext>
            </a:extLst>
          </p:cNvPr>
          <p:cNvSpPr/>
          <p:nvPr/>
        </p:nvSpPr>
        <p:spPr>
          <a:xfrm>
            <a:off x="6417578" y="1913169"/>
            <a:ext cx="614195" cy="239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74941-F4D8-27C8-AF76-5C8077C6D306}"/>
              </a:ext>
            </a:extLst>
          </p:cNvPr>
          <p:cNvSpPr/>
          <p:nvPr/>
        </p:nvSpPr>
        <p:spPr>
          <a:xfrm>
            <a:off x="941818" y="4578095"/>
            <a:ext cx="3880778" cy="74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연산자는 연산하고자 하는 두 수가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 이거나 실수형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형이 같아야 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9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1036699"/>
            <a:ext cx="4777150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OperatorEx01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pt-BR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산술 연산자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덧셈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덧셈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뺄셈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곱셈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몫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나머지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복합 대입 연산자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"num1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"num2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DAB704-4A74-519A-6C02-6602C819C2A7}"/>
              </a:ext>
            </a:extLst>
          </p:cNvPr>
          <p:cNvSpPr/>
          <p:nvPr/>
        </p:nvSpPr>
        <p:spPr>
          <a:xfrm>
            <a:off x="1402562" y="2346821"/>
            <a:ext cx="3370773" cy="22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3F20-BF65-75E6-F37C-7757A1CA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60" y="1963071"/>
            <a:ext cx="1323975" cy="25241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B8D68D-D0AA-06E7-A60B-64A7F0D67392}"/>
              </a:ext>
            </a:extLst>
          </p:cNvPr>
          <p:cNvSpPr/>
          <p:nvPr/>
        </p:nvSpPr>
        <p:spPr>
          <a:xfrm>
            <a:off x="1402562" y="2721739"/>
            <a:ext cx="3706333" cy="95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C2C736-7F63-4907-FCAD-05B361D3B283}"/>
              </a:ext>
            </a:extLst>
          </p:cNvPr>
          <p:cNvSpPr/>
          <p:nvPr/>
        </p:nvSpPr>
        <p:spPr>
          <a:xfrm>
            <a:off x="1402561" y="4200412"/>
            <a:ext cx="2884213" cy="732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D9C32F-AE5D-D812-2863-F5E4D4FF66C5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4773335" y="2461121"/>
            <a:ext cx="760425" cy="1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20745E-964F-07EA-94DF-C7A2B4B81DEB}"/>
              </a:ext>
            </a:extLst>
          </p:cNvPr>
          <p:cNvSpPr/>
          <p:nvPr/>
        </p:nvSpPr>
        <p:spPr>
          <a:xfrm>
            <a:off x="5533760" y="2345797"/>
            <a:ext cx="1323976" cy="232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4C4A12-3539-A517-824F-11CC62676351}"/>
              </a:ext>
            </a:extLst>
          </p:cNvPr>
          <p:cNvSpPr/>
          <p:nvPr/>
        </p:nvSpPr>
        <p:spPr>
          <a:xfrm>
            <a:off x="5533760" y="2602835"/>
            <a:ext cx="1323976" cy="1317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7D954E-1542-12FA-C264-5992497C9B7A}"/>
              </a:ext>
            </a:extLst>
          </p:cNvPr>
          <p:cNvSpPr/>
          <p:nvPr/>
        </p:nvSpPr>
        <p:spPr>
          <a:xfrm>
            <a:off x="5533759" y="3952172"/>
            <a:ext cx="1323975" cy="535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5A2E7-72BF-099D-56CC-ED78D4A54943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108895" y="3198059"/>
            <a:ext cx="424865" cy="27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BF3EC51-CF09-40F6-8E58-301FF270B815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4286774" y="4219681"/>
            <a:ext cx="1246985" cy="34688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1B6CF5-3012-C084-ED4E-A03C2BBE656F}"/>
              </a:ext>
            </a:extLst>
          </p:cNvPr>
          <p:cNvSpPr/>
          <p:nvPr/>
        </p:nvSpPr>
        <p:spPr>
          <a:xfrm>
            <a:off x="7119344" y="1295941"/>
            <a:ext cx="4866745" cy="12830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단순히 연결되어 출력된다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Why?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왼쪽에서 부터 순차적으로 진행하기 때문에 문자열 뒤의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자료형이 정수 → 문자열로 형 변환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더하기 연산이 아닌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문자열로 인식 되어 연결된다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A9D5EE-0B73-9F00-952C-B056AD785C9D}"/>
              </a:ext>
            </a:extLst>
          </p:cNvPr>
          <p:cNvSpPr/>
          <p:nvPr/>
        </p:nvSpPr>
        <p:spPr>
          <a:xfrm>
            <a:off x="7119345" y="2721738"/>
            <a:ext cx="4866744" cy="10225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곱셈은 괄호로 묶지 않아도 연산이 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Why?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곱셈의 연산 우선 순위가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보다 높기 때문에 먼저 처리됨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가시성을 위해 괄호로 묶는 것이 좋다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2B1539-29A2-23D0-3F16-A22438BF0B6E}"/>
              </a:ext>
            </a:extLst>
          </p:cNvPr>
          <p:cNvSpPr/>
          <p:nvPr/>
        </p:nvSpPr>
        <p:spPr>
          <a:xfrm>
            <a:off x="7119343" y="3968055"/>
            <a:ext cx="3937347" cy="10382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연산자로 표현된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 += num2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 = num1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+ 3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한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저장된다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1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70972"/>
              </p:ext>
            </p:extLst>
          </p:nvPr>
        </p:nvGraphicFramePr>
        <p:xfrm>
          <a:off x="763473" y="1397243"/>
          <a:ext cx="477982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9910">
                  <a:extLst>
                    <a:ext uri="{9D8B030D-6E8A-4147-A177-3AD203B41FA5}">
                      <a16:colId xmlns:a16="http://schemas.microsoft.com/office/drawing/2014/main" val="1439060003"/>
                    </a:ext>
                  </a:extLst>
                </a:gridCol>
                <a:gridCol w="2389910">
                  <a:extLst>
                    <a:ext uri="{9D8B030D-6E8A-4147-A177-3AD203B41FA5}">
                      <a16:colId xmlns:a16="http://schemas.microsoft.com/office/drawing/2014/main" val="380524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6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작다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8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80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작거나 같다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2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크거나 같다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27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같지 않다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27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같다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327353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54360" y="7125396"/>
            <a:ext cx="1995052" cy="432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연산의 결과로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true, false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논리형으로 반환한다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08695"/>
              </p:ext>
            </p:extLst>
          </p:nvPr>
        </p:nvGraphicFramePr>
        <p:xfrm>
          <a:off x="6364319" y="1397243"/>
          <a:ext cx="40298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4912">
                  <a:extLst>
                    <a:ext uri="{9D8B030D-6E8A-4147-A177-3AD203B41FA5}">
                      <a16:colId xmlns:a16="http://schemas.microsoft.com/office/drawing/2014/main" val="1439060003"/>
                    </a:ext>
                  </a:extLst>
                </a:gridCol>
                <a:gridCol w="2014912">
                  <a:extLst>
                    <a:ext uri="{9D8B030D-6E8A-4147-A177-3AD203B41FA5}">
                      <a16:colId xmlns:a16="http://schemas.microsoft.com/office/drawing/2014/main" val="380524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6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8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80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20827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64319" y="3064666"/>
            <a:ext cx="4029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&amp;&amp;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식의 논리 값의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||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식의 논리 값의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식의 논리 값의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8435F-BC56-2CAE-CABC-8D342B3ADB4E}"/>
              </a:ext>
            </a:extLst>
          </p:cNvPr>
          <p:cNvSpPr txBox="1"/>
          <p:nvPr/>
        </p:nvSpPr>
        <p:spPr>
          <a:xfrm>
            <a:off x="763473" y="4177186"/>
            <a:ext cx="477981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연산자의 결과는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논리형을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20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443841"/>
            <a:ext cx="443320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OperatorEx02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pt-BR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연산자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true, false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크니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다르니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같니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논리 연산자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true, false</a:t>
            </a:r>
          </a:p>
          <a:p>
            <a:pPr lvl="2"/>
            <a:r>
              <a:rPr lang="pt-BR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pt-BR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||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"result1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"result2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85193-C82C-F257-0819-085F668A3780}"/>
              </a:ext>
            </a:extLst>
          </p:cNvPr>
          <p:cNvSpPr/>
          <p:nvPr/>
        </p:nvSpPr>
        <p:spPr>
          <a:xfrm>
            <a:off x="1377395" y="2783049"/>
            <a:ext cx="3395941" cy="564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9EE2E4-4676-25EE-EBEE-87223641E1B6}"/>
              </a:ext>
            </a:extLst>
          </p:cNvPr>
          <p:cNvSpPr/>
          <p:nvPr/>
        </p:nvSpPr>
        <p:spPr>
          <a:xfrm>
            <a:off x="7127733" y="2010418"/>
            <a:ext cx="4306461" cy="13021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n2 	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!=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n2 	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같지 않기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n2	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같지 않기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C71A62-9366-79C2-F39F-CC3848BE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73" y="2273679"/>
            <a:ext cx="1685925" cy="17907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268EF2A-1430-6F97-270E-970928FF467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773336" y="3063273"/>
            <a:ext cx="403437" cy="1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2A7036-B1CC-AA21-7419-31EC78CB7147}"/>
              </a:ext>
            </a:extLst>
          </p:cNvPr>
          <p:cNvSpPr/>
          <p:nvPr/>
        </p:nvSpPr>
        <p:spPr>
          <a:xfrm>
            <a:off x="5176773" y="2670282"/>
            <a:ext cx="1467308" cy="785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70E51-C164-FF68-39E0-B6F7CEDAEFC8}"/>
              </a:ext>
            </a:extLst>
          </p:cNvPr>
          <p:cNvSpPr/>
          <p:nvPr/>
        </p:nvSpPr>
        <p:spPr>
          <a:xfrm>
            <a:off x="1377395" y="3700333"/>
            <a:ext cx="3395941" cy="88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6CDB65-9F6B-4A7F-2A5B-5A12748A0816}"/>
              </a:ext>
            </a:extLst>
          </p:cNvPr>
          <p:cNvSpPr/>
          <p:nvPr/>
        </p:nvSpPr>
        <p:spPr>
          <a:xfrm>
            <a:off x="5176772" y="3491225"/>
            <a:ext cx="1685925" cy="558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3A87994-EC64-293B-D6FD-E897B1416713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773336" y="3770570"/>
            <a:ext cx="403436" cy="37434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82512A-3BE8-ADFE-B33F-946E34B09532}"/>
              </a:ext>
            </a:extLst>
          </p:cNvPr>
          <p:cNvSpPr/>
          <p:nvPr/>
        </p:nvSpPr>
        <p:spPr>
          <a:xfrm>
            <a:off x="7127732" y="3593818"/>
            <a:ext cx="4306461" cy="16315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&amp;&amp; 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== 5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3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true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||  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== 5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이지만     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true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84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49328"/>
              </p:ext>
            </p:extLst>
          </p:nvPr>
        </p:nvGraphicFramePr>
        <p:xfrm>
          <a:off x="415635" y="1323112"/>
          <a:ext cx="482969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0274">
                  <a:extLst>
                    <a:ext uri="{9D8B030D-6E8A-4147-A177-3AD203B41FA5}">
                      <a16:colId xmlns:a16="http://schemas.microsoft.com/office/drawing/2014/main" val="1439060003"/>
                    </a:ext>
                  </a:extLst>
                </a:gridCol>
                <a:gridCol w="3279422">
                  <a:extLst>
                    <a:ext uri="{9D8B030D-6E8A-4147-A177-3AD203B41FA5}">
                      <a16:colId xmlns:a16="http://schemas.microsoft.com/office/drawing/2014/main" val="380524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6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a++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 연산자의 값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8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a-- 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 연산자의 값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80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++a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 연산자의 값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69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--a 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 연산자의 값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723641"/>
                  </a:ext>
                </a:extLst>
              </a:tr>
            </a:tbl>
          </a:graphicData>
        </a:graphic>
      </p:graphicFrame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49A88D6-F87A-1D26-011B-158CFD27A101}"/>
              </a:ext>
            </a:extLst>
          </p:cNvPr>
          <p:cNvSpPr/>
          <p:nvPr/>
        </p:nvSpPr>
        <p:spPr>
          <a:xfrm>
            <a:off x="5245331" y="1730298"/>
            <a:ext cx="243281" cy="6795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114C803-63F7-D129-79FD-E1240D453B7E}"/>
              </a:ext>
            </a:extLst>
          </p:cNvPr>
          <p:cNvSpPr/>
          <p:nvPr/>
        </p:nvSpPr>
        <p:spPr>
          <a:xfrm>
            <a:off x="5245330" y="2453805"/>
            <a:ext cx="243281" cy="6795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D55F0-C983-E235-F2DD-1A9EA3B7015D}"/>
              </a:ext>
            </a:extLst>
          </p:cNvPr>
          <p:cNvSpPr txBox="1"/>
          <p:nvPr/>
        </p:nvSpPr>
        <p:spPr>
          <a:xfrm>
            <a:off x="5488611" y="1916160"/>
            <a:ext cx="140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증감 연산자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52737-A603-40BE-6A9D-AB65E1043E92}"/>
              </a:ext>
            </a:extLst>
          </p:cNvPr>
          <p:cNvSpPr txBox="1"/>
          <p:nvPr/>
        </p:nvSpPr>
        <p:spPr>
          <a:xfrm>
            <a:off x="5488611" y="2639667"/>
            <a:ext cx="140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 증감 연산자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21136-5582-D8A5-96A7-64655A0026F5}"/>
              </a:ext>
            </a:extLst>
          </p:cNvPr>
          <p:cNvSpPr txBox="1"/>
          <p:nvPr/>
        </p:nvSpPr>
        <p:spPr>
          <a:xfrm>
            <a:off x="606007" y="3562924"/>
            <a:ext cx="3194206" cy="2405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증가 연산자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a++;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result = a;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a + 1;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증가 연산자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++a;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a + 1;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result = a;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CFFED-350F-405F-9FBF-4A01C8B1D849}"/>
              </a:ext>
            </a:extLst>
          </p:cNvPr>
          <p:cNvSpPr txBox="1"/>
          <p:nvPr/>
        </p:nvSpPr>
        <p:spPr>
          <a:xfrm>
            <a:off x="4397433" y="3625875"/>
            <a:ext cx="4745958" cy="6970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증감 연산자는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먼저 저장한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방식이다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F39D6-C6A7-09F7-2328-86220231A5CF}"/>
              </a:ext>
            </a:extLst>
          </p:cNvPr>
          <p:cNvSpPr txBox="1"/>
          <p:nvPr/>
        </p:nvSpPr>
        <p:spPr>
          <a:xfrm>
            <a:off x="4397433" y="4906662"/>
            <a:ext cx="3994356" cy="6970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증감 연산자는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먼저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증가시킨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방식이다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4720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20F816B-38D4-8DE6-567E-625F79A0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8" y="3335976"/>
            <a:ext cx="1162050" cy="1219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04A9BD-74BA-1C85-E668-F1C51037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67" y="1803564"/>
            <a:ext cx="1162050" cy="12192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556687"/>
            <a:ext cx="3929862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OperatorEx04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num2 = ++num1;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num3 = --num1;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"num1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"num2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"num3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num3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003A0-BDEC-3B6A-B283-CC7F666DCB26}"/>
              </a:ext>
            </a:extLst>
          </p:cNvPr>
          <p:cNvSpPr/>
          <p:nvPr/>
        </p:nvSpPr>
        <p:spPr>
          <a:xfrm>
            <a:off x="1381973" y="2866939"/>
            <a:ext cx="1411562" cy="44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3091D5-9BDB-E4AB-DC59-2CFE59DBE3BF}"/>
              </a:ext>
            </a:extLst>
          </p:cNvPr>
          <p:cNvSpPr/>
          <p:nvPr/>
        </p:nvSpPr>
        <p:spPr>
          <a:xfrm>
            <a:off x="4836078" y="2458607"/>
            <a:ext cx="1162050" cy="56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55C04B-3E12-1EA0-4C61-F850A7B19A21}"/>
              </a:ext>
            </a:extLst>
          </p:cNvPr>
          <p:cNvSpPr/>
          <p:nvPr/>
        </p:nvSpPr>
        <p:spPr>
          <a:xfrm>
            <a:off x="1381973" y="3401345"/>
            <a:ext cx="1193447" cy="44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C602-118F-2E5C-F411-887DA7804B07}"/>
              </a:ext>
            </a:extLst>
          </p:cNvPr>
          <p:cNvSpPr/>
          <p:nvPr/>
        </p:nvSpPr>
        <p:spPr>
          <a:xfrm>
            <a:off x="4836078" y="3991024"/>
            <a:ext cx="1162050" cy="56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53E9F4E-70BF-D695-A904-6AAEC4CB8AA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793535" y="2740683"/>
            <a:ext cx="2042543" cy="349084"/>
          </a:xfrm>
          <a:prstGeom prst="bentConnector3">
            <a:avLst>
              <a:gd name="adj1" fmla="val 8121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1D1AA0F-DA44-2911-461D-E064AB5BBE5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575420" y="3624173"/>
            <a:ext cx="2260658" cy="648927"/>
          </a:xfrm>
          <a:prstGeom prst="bentConnector3">
            <a:avLst>
              <a:gd name="adj1" fmla="val 819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33F1D5-8BB3-A568-3020-FD795E54567E}"/>
              </a:ext>
            </a:extLst>
          </p:cNvPr>
          <p:cNvSpPr txBox="1"/>
          <p:nvPr/>
        </p:nvSpPr>
        <p:spPr>
          <a:xfrm>
            <a:off x="6488708" y="1697181"/>
            <a:ext cx="4113397" cy="134338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증가 연산자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되어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저장되어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 되어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31634A-8A6E-1131-9661-0E368BE26FD1}"/>
              </a:ext>
            </a:extLst>
          </p:cNvPr>
          <p:cNvSpPr txBox="1"/>
          <p:nvPr/>
        </p:nvSpPr>
        <p:spPr>
          <a:xfrm>
            <a:off x="6488708" y="3312594"/>
            <a:ext cx="4492480" cy="166654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증가 연산자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저장되고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418799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7E85B15-E29E-332F-A8C2-AF9ACE1A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74" y="2773445"/>
            <a:ext cx="1581150" cy="752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삼항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연산자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316611" y="1555737"/>
            <a:ext cx="1837115" cy="50783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A : B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아래로 구부러진 화살표 2"/>
          <p:cNvSpPr/>
          <p:nvPr/>
        </p:nvSpPr>
        <p:spPr>
          <a:xfrm>
            <a:off x="1615872" y="1339404"/>
            <a:ext cx="665018" cy="216331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아래로 구부러진 화살표 6"/>
          <p:cNvSpPr/>
          <p:nvPr/>
        </p:nvSpPr>
        <p:spPr>
          <a:xfrm rot="10800000" flipH="1">
            <a:off x="1615872" y="2010029"/>
            <a:ext cx="1014152" cy="26987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913445" y="1036685"/>
            <a:ext cx="241900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67973" y="2279900"/>
            <a:ext cx="270995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635" y="2773445"/>
            <a:ext cx="5582493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OperatorEx05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삼항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연산자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크다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작거나 같다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잘못된 방식</a:t>
            </a:r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(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 &gt; 4) ? 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크다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"); : 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작거나 같다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87778A-382C-EA6A-F078-3B52E09E7740}"/>
              </a:ext>
            </a:extLst>
          </p:cNvPr>
          <p:cNvSpPr/>
          <p:nvPr/>
        </p:nvSpPr>
        <p:spPr>
          <a:xfrm>
            <a:off x="1351657" y="4092744"/>
            <a:ext cx="4000519" cy="20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6AD8EC-BCE5-3650-EB5F-822DF4BE0AA3}"/>
              </a:ext>
            </a:extLst>
          </p:cNvPr>
          <p:cNvSpPr/>
          <p:nvPr/>
        </p:nvSpPr>
        <p:spPr>
          <a:xfrm>
            <a:off x="6193874" y="3150788"/>
            <a:ext cx="1581150" cy="375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C974005-D1DD-8985-9597-8859832B97A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352176" y="3338354"/>
            <a:ext cx="841698" cy="8592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8B97DE-1095-19B7-530C-E88BFEEFDC40}"/>
              </a:ext>
            </a:extLst>
          </p:cNvPr>
          <p:cNvSpPr txBox="1"/>
          <p:nvPr/>
        </p:nvSpPr>
        <p:spPr>
          <a:xfrm>
            <a:off x="7970770" y="2783990"/>
            <a:ext cx="3159645" cy="69705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 참이기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6B2A4-F54F-B278-3B88-A7A2696DABD2}"/>
              </a:ext>
            </a:extLst>
          </p:cNvPr>
          <p:cNvSpPr txBox="1"/>
          <p:nvPr/>
        </p:nvSpPr>
        <p:spPr>
          <a:xfrm>
            <a:off x="6344877" y="4427568"/>
            <a:ext cx="3159645" cy="102021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방식이다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Why?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삼항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결과가 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저장될 변수가 왼쪽에 존재해야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429EB9A-AC33-D80C-0111-B906B5B50BC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874003" y="4937676"/>
            <a:ext cx="14708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17216</TotalTime>
  <Words>2348</Words>
  <Application>Microsoft Office PowerPoint</Application>
  <PresentationFormat>와이드스크린</PresentationFormat>
  <Paragraphs>420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732</cp:revision>
  <dcterms:created xsi:type="dcterms:W3CDTF">2019-12-23T00:32:35Z</dcterms:created>
  <dcterms:modified xsi:type="dcterms:W3CDTF">2022-09-28T14:02:10Z</dcterms:modified>
</cp:coreProperties>
</file>