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43" r:id="rId12"/>
    <p:sldId id="433" r:id="rId13"/>
    <p:sldId id="444" r:id="rId14"/>
    <p:sldId id="434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2" y="3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13366" y="2490281"/>
            <a:ext cx="4365299" cy="1969770"/>
            <a:chOff x="3913366" y="1767838"/>
            <a:chExt cx="436529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220906_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13366" y="2537279"/>
              <a:ext cx="43652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Base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857686"/>
            <a:ext cx="7140638" cy="425187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내용을 수정할 때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이름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1=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2=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2,... 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dept01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부서의 부서명은 생산부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위치를 부산으로 업데이트 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dept01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2’, loc='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=20;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생산부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업데이트하기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dept01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3’;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하기 전으로 되돌리기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rollback;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commit;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5BCD5-D522-24F0-3C32-2E7A8D90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544" y="1576197"/>
            <a:ext cx="2466975" cy="1514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8BA745-7A7B-F1BD-07BB-B3C254EB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06" y="3179299"/>
            <a:ext cx="2466975" cy="15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27F7B9-7E40-B31C-5C57-6E76E1079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87" y="4456557"/>
            <a:ext cx="2466975" cy="15144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6338E0-C643-3F11-65C0-94A0D4C87859}"/>
              </a:ext>
            </a:extLst>
          </p:cNvPr>
          <p:cNvCxnSpPr>
            <a:cxnSpLocks/>
          </p:cNvCxnSpPr>
          <p:nvPr/>
        </p:nvCxnSpPr>
        <p:spPr>
          <a:xfrm>
            <a:off x="6095999" y="2694247"/>
            <a:ext cx="24515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55F1C0-B7D3-3157-623D-C583E3D189B9}"/>
              </a:ext>
            </a:extLst>
          </p:cNvPr>
          <p:cNvSpPr/>
          <p:nvPr/>
        </p:nvSpPr>
        <p:spPr>
          <a:xfrm>
            <a:off x="8934640" y="2395727"/>
            <a:ext cx="2010728" cy="19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E88733-096C-5722-4EB7-65862771AC84}"/>
              </a:ext>
            </a:extLst>
          </p:cNvPr>
          <p:cNvCxnSpPr>
            <a:cxnSpLocks/>
          </p:cNvCxnSpPr>
          <p:nvPr/>
        </p:nvCxnSpPr>
        <p:spPr>
          <a:xfrm>
            <a:off x="3721609" y="3643557"/>
            <a:ext cx="21375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657F6B-0E8A-3177-44C3-0076DC99C446}"/>
              </a:ext>
            </a:extLst>
          </p:cNvPr>
          <p:cNvSpPr/>
          <p:nvPr/>
        </p:nvSpPr>
        <p:spPr>
          <a:xfrm>
            <a:off x="6887086" y="3662607"/>
            <a:ext cx="656714" cy="904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F70059-3610-A8FA-159E-19679391C267}"/>
              </a:ext>
            </a:extLst>
          </p:cNvPr>
          <p:cNvCxnSpPr>
            <a:cxnSpLocks/>
          </p:cNvCxnSpPr>
          <p:nvPr/>
        </p:nvCxnSpPr>
        <p:spPr>
          <a:xfrm>
            <a:off x="1408177" y="4600343"/>
            <a:ext cx="18907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1CCA83-C1B3-C53A-3DF4-56B90ACD908C}"/>
              </a:ext>
            </a:extLst>
          </p:cNvPr>
          <p:cNvSpPr/>
          <p:nvPr/>
        </p:nvSpPr>
        <p:spPr>
          <a:xfrm>
            <a:off x="3685984" y="4915776"/>
            <a:ext cx="1937576" cy="977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5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15058"/>
            <a:ext cx="7140638" cy="263604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있는 기존 튜플을 삭제한다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delete from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절을 생략하면 모든 행이 삭제된다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특정 부서의 로우만 삭제하기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dept01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deptno=10;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rollback;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239042-5C3D-6443-CC9F-928F9B14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52" y="2493801"/>
            <a:ext cx="2466975" cy="12573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CBC6E-8995-D011-431F-2982381B0706}"/>
              </a:ext>
            </a:extLst>
          </p:cNvPr>
          <p:cNvCxnSpPr>
            <a:cxnSpLocks/>
          </p:cNvCxnSpPr>
          <p:nvPr/>
        </p:nvCxnSpPr>
        <p:spPr>
          <a:xfrm>
            <a:off x="3383280" y="3255323"/>
            <a:ext cx="20278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39BC0-8B22-0F6C-C177-EB1C77ADDB39}"/>
              </a:ext>
            </a:extLst>
          </p:cNvPr>
          <p:cNvSpPr/>
          <p:nvPr/>
        </p:nvSpPr>
        <p:spPr>
          <a:xfrm>
            <a:off x="5797124" y="2977238"/>
            <a:ext cx="1957481" cy="773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3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60278"/>
            <a:ext cx="7140638" cy="522136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employee03;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employee03(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number(4),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ename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job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sal number(7,3)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employee03 values(1000,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한용운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100);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employee03 values(1010,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150);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employee03 values(1020,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주시경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국어학자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250);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employee03 values(1030,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null, 250);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employee03 values(1040,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선덕여왕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'', 200);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employee03;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commit;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5E619-9C96-D65B-99ED-CDE2714A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53" y="2619375"/>
            <a:ext cx="2952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933907"/>
            <a:ext cx="7140638" cy="295920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급여가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안되는 사원에게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인상하기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employee03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=sal+50 where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&lt;200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employee03;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직업이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사람의 사원 정보를 삭제하기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employee03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is null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employee03;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rollback;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DFAF11-F197-A848-43C5-74E63F99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4" y="1329397"/>
            <a:ext cx="2952750" cy="1619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4BE1F-C577-C8D8-1E87-1D1A06AAB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44" y="3495372"/>
            <a:ext cx="2952750" cy="16192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B5DF9C-D9C5-694E-9D61-155E2664A2E1}"/>
              </a:ext>
            </a:extLst>
          </p:cNvPr>
          <p:cNvCxnSpPr>
            <a:cxnSpLocks/>
          </p:cNvCxnSpPr>
          <p:nvPr/>
        </p:nvCxnSpPr>
        <p:spPr>
          <a:xfrm>
            <a:off x="4892040" y="2624449"/>
            <a:ext cx="25811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E554CA-5F09-9033-2CD6-E130DE18645E}"/>
              </a:ext>
            </a:extLst>
          </p:cNvPr>
          <p:cNvSpPr/>
          <p:nvPr/>
        </p:nvSpPr>
        <p:spPr>
          <a:xfrm>
            <a:off x="9939528" y="1764791"/>
            <a:ext cx="394734" cy="1183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4E8DDD-0ABB-AAF1-92D8-9BC8D3FD2DB4}"/>
              </a:ext>
            </a:extLst>
          </p:cNvPr>
          <p:cNvCxnSpPr>
            <a:cxnSpLocks/>
          </p:cNvCxnSpPr>
          <p:nvPr/>
        </p:nvCxnSpPr>
        <p:spPr>
          <a:xfrm>
            <a:off x="3730752" y="3898361"/>
            <a:ext cx="37423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1FAB3B-6547-EACB-2FAF-514062FA6EFB}"/>
              </a:ext>
            </a:extLst>
          </p:cNvPr>
          <p:cNvSpPr/>
          <p:nvPr/>
        </p:nvSpPr>
        <p:spPr>
          <a:xfrm>
            <a:off x="7473144" y="4704179"/>
            <a:ext cx="2749848" cy="410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3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86159"/>
            <a:ext cx="7140638" cy="360553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employees2;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employees2(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employee_id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number(10),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name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salary number(7,2)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employees2;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employees2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동일하게 테이블 생성하기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employees3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select *from employees2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desc employees2;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B113F3-5880-FDDC-36BD-6A382A94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02" y="1772793"/>
            <a:ext cx="2857500" cy="1428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25444E-1468-02D4-E221-E6E96121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02" y="3958726"/>
            <a:ext cx="2857500" cy="14287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7DC702-8F98-EE73-99F7-18B0C8AB5D7D}"/>
              </a:ext>
            </a:extLst>
          </p:cNvPr>
          <p:cNvCxnSpPr>
            <a:cxnSpLocks/>
          </p:cNvCxnSpPr>
          <p:nvPr/>
        </p:nvCxnSpPr>
        <p:spPr>
          <a:xfrm>
            <a:off x="3191256" y="2486179"/>
            <a:ext cx="31493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B5F20-A886-C6D8-DB9C-BB6BA5A9263E}"/>
              </a:ext>
            </a:extLst>
          </p:cNvPr>
          <p:cNvSpPr/>
          <p:nvPr/>
        </p:nvSpPr>
        <p:spPr>
          <a:xfrm>
            <a:off x="6340602" y="1759342"/>
            <a:ext cx="2857500" cy="1428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4CEBA7-9F2F-53DC-DD4E-EE31F8E01A08}"/>
              </a:ext>
            </a:extLst>
          </p:cNvPr>
          <p:cNvCxnSpPr>
            <a:cxnSpLocks/>
          </p:cNvCxnSpPr>
          <p:nvPr/>
        </p:nvCxnSpPr>
        <p:spPr>
          <a:xfrm>
            <a:off x="5056632" y="4555956"/>
            <a:ext cx="12839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21D62D-4D44-A57C-6151-D67033EC24EA}"/>
              </a:ext>
            </a:extLst>
          </p:cNvPr>
          <p:cNvSpPr/>
          <p:nvPr/>
        </p:nvSpPr>
        <p:spPr>
          <a:xfrm>
            <a:off x="6340602" y="3969613"/>
            <a:ext cx="2857500" cy="1428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 BY &amp; HAVING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315055"/>
            <a:ext cx="7140638" cy="207749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 BY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칼럼 값을 기준으로 그룹 함수를 사용할 지 정하는 절이다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함수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 by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번호 별로 그룹을 생성하고 소속 부서의 최대 급여와 최소 급여 구하기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deptno,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max(sal), min(sal)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 by 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order by deptno;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86" y="2423207"/>
            <a:ext cx="3190468" cy="152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3567804"/>
            <a:ext cx="7140638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HAVING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 처럼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 by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 조건을 추가할 때 사용되는 절이다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부서별 급여 평균이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이상인 부서의 번호와 급여 평균 구하기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deptno,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avg(sal)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emp group by deptno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having avg(sal)&gt;=500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86" y="4598297"/>
            <a:ext cx="2250120" cy="1018711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cxnSpLocks/>
            <a:endCxn id="6" idx="1"/>
          </p:cNvCxnSpPr>
          <p:nvPr/>
        </p:nvCxnSpPr>
        <p:spPr>
          <a:xfrm flipV="1">
            <a:off x="7049194" y="3184442"/>
            <a:ext cx="799492" cy="1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endCxn id="11" idx="1"/>
          </p:cNvCxnSpPr>
          <p:nvPr/>
        </p:nvCxnSpPr>
        <p:spPr>
          <a:xfrm>
            <a:off x="6691746" y="5107653"/>
            <a:ext cx="11569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C20D8F-7E12-C12B-5AA6-A3442D141C4B}"/>
              </a:ext>
            </a:extLst>
          </p:cNvPr>
          <p:cNvSpPr/>
          <p:nvPr/>
        </p:nvSpPr>
        <p:spPr>
          <a:xfrm>
            <a:off x="9134855" y="2955101"/>
            <a:ext cx="1756389" cy="987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80B3A-1941-04B2-CAB6-3B271C336490}"/>
              </a:ext>
            </a:extLst>
          </p:cNvPr>
          <p:cNvSpPr/>
          <p:nvPr/>
        </p:nvSpPr>
        <p:spPr>
          <a:xfrm>
            <a:off x="9134855" y="5123489"/>
            <a:ext cx="886970" cy="493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 BY &amp; HAVING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755807"/>
            <a:ext cx="7640763" cy="590931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having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절을 사용하여 사원을 제외하고 급여 총액이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이상인 직급별 숫자를 구하고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 총액 구하기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(sal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정렬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job, count(*), sum(sal) from emp group by job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having job !=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and sum(sal) &gt;= 1000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order by sum(sal);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 최고액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최저액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총액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출력하기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(round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max(sal)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최고액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min(sal)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최저액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sum(sal)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총액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round(avg(sal))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group by 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직급별 사원수를 출력하기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job,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count(job)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 by job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과장의 수를 조회해 보기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job,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count(job)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 by job having job =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부서별 사원수 평균 급여를 반올림하기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번호를 오름차순으로 정렬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deptno,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count(*), round(avg(sal))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 by deptno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order by deptno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68" y="1332308"/>
            <a:ext cx="1760134" cy="9010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68" y="2588687"/>
            <a:ext cx="1795058" cy="9359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68" y="3642560"/>
            <a:ext cx="1078577" cy="10728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968" y="4884846"/>
            <a:ext cx="1078577" cy="4964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831" y="5099677"/>
            <a:ext cx="2083191" cy="1132357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  <a:endCxn id="3" idx="1"/>
          </p:cNvCxnSpPr>
          <p:nvPr/>
        </p:nvCxnSpPr>
        <p:spPr>
          <a:xfrm>
            <a:off x="5656034" y="1782819"/>
            <a:ext cx="8799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endCxn id="4" idx="1"/>
          </p:cNvCxnSpPr>
          <p:nvPr/>
        </p:nvCxnSpPr>
        <p:spPr>
          <a:xfrm>
            <a:off x="5178604" y="3055316"/>
            <a:ext cx="1357364" cy="13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endCxn id="6" idx="1"/>
          </p:cNvCxnSpPr>
          <p:nvPr/>
        </p:nvCxnSpPr>
        <p:spPr>
          <a:xfrm>
            <a:off x="4442893" y="4178995"/>
            <a:ext cx="20930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endCxn id="9" idx="1"/>
          </p:cNvCxnSpPr>
          <p:nvPr/>
        </p:nvCxnSpPr>
        <p:spPr>
          <a:xfrm flipV="1">
            <a:off x="6000535" y="5133090"/>
            <a:ext cx="535433" cy="1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/>
        </p:nvCxnSpPr>
        <p:spPr>
          <a:xfrm>
            <a:off x="7897091" y="6096724"/>
            <a:ext cx="1091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F879E2-4424-22C8-AC6C-1B052E7C76C7}"/>
              </a:ext>
            </a:extLst>
          </p:cNvPr>
          <p:cNvSpPr/>
          <p:nvPr/>
        </p:nvSpPr>
        <p:spPr>
          <a:xfrm>
            <a:off x="6739217" y="1663480"/>
            <a:ext cx="1556885" cy="56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07BFFA-E973-638D-ABEA-2E183C2EDEE7}"/>
              </a:ext>
            </a:extLst>
          </p:cNvPr>
          <p:cNvSpPr/>
          <p:nvPr/>
        </p:nvSpPr>
        <p:spPr>
          <a:xfrm>
            <a:off x="6739216" y="2915118"/>
            <a:ext cx="1591809" cy="606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C759B-3ABF-B175-26A9-0939084F368D}"/>
              </a:ext>
            </a:extLst>
          </p:cNvPr>
          <p:cNvSpPr/>
          <p:nvPr/>
        </p:nvSpPr>
        <p:spPr>
          <a:xfrm>
            <a:off x="6666804" y="3894072"/>
            <a:ext cx="947741" cy="821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BAD076-54E1-9469-5034-32FC30D418A2}"/>
              </a:ext>
            </a:extLst>
          </p:cNvPr>
          <p:cNvSpPr/>
          <p:nvPr/>
        </p:nvSpPr>
        <p:spPr>
          <a:xfrm>
            <a:off x="6666804" y="5141375"/>
            <a:ext cx="947741" cy="265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ACA394-F3B4-058B-8B79-3A045108B99C}"/>
              </a:ext>
            </a:extLst>
          </p:cNvPr>
          <p:cNvSpPr/>
          <p:nvPr/>
        </p:nvSpPr>
        <p:spPr>
          <a:xfrm>
            <a:off x="9360497" y="5516875"/>
            <a:ext cx="1711525" cy="715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5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dirty="0"/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Definition</a:t>
            </a:r>
            <a:r>
              <a:rPr lang="en-US" altLang="ko-KR" dirty="0"/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Language </a:t>
            </a:r>
            <a:r>
              <a:rPr lang="en-US" altLang="ko-KR" sz="3600" dirty="0"/>
              <a:t>(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DDL </a:t>
            </a:r>
            <a:r>
              <a:rPr lang="en-US" altLang="ko-KR" sz="3600" dirty="0"/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315055"/>
            <a:ext cx="8562114" cy="475514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 테이블을 작성하고 사전 정의된 구문을 가진다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이름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(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정의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매개변수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데이터베이스 테이블을 수정한다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열을 추가하고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열을 삭제하고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열의 데이터 유형을 변경할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객체유형 객체이름 매개변수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또는 뷰와 같은 개체를 삭제하는 데 사용된다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실행되면 롤백 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DROP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객체유형 객체이름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65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22784"/>
            <a:ext cx="4893835" cy="392870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emp01;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emp01(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eno number(4),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ename varchar2(14),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sal number(7,3)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desc emp01;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사원테이블에 날짜 타입을 가지는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birth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추가하기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add(birth date)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desc emp01;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A00B5-5D4E-59F0-8B19-464CD6FE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81" y="1418064"/>
            <a:ext cx="3171825" cy="1924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C42F0E-9BF0-96DD-CB46-359A5778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41" y="3885690"/>
            <a:ext cx="3028950" cy="2200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DA9D3C-8ED0-8622-DDFD-1E3B07098C49}"/>
              </a:ext>
            </a:extLst>
          </p:cNvPr>
          <p:cNvSpPr/>
          <p:nvPr/>
        </p:nvSpPr>
        <p:spPr>
          <a:xfrm>
            <a:off x="605167" y="1623785"/>
            <a:ext cx="1982585" cy="2189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0EEAE5-106A-3B33-477D-D1E4C261DFC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87752" y="2718417"/>
            <a:ext cx="26538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9F905B-E957-6C49-0747-B09033C5AF66}"/>
              </a:ext>
            </a:extLst>
          </p:cNvPr>
          <p:cNvSpPr/>
          <p:nvPr/>
        </p:nvSpPr>
        <p:spPr>
          <a:xfrm>
            <a:off x="605167" y="4515610"/>
            <a:ext cx="2860409" cy="57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2BA826-3072-0F7B-B9B6-0FAC3E8C13C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65576" y="4802660"/>
            <a:ext cx="17607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116572-D2D9-9EF7-B46A-11F075C0CCC2}"/>
              </a:ext>
            </a:extLst>
          </p:cNvPr>
          <p:cNvSpPr/>
          <p:nvPr/>
        </p:nvSpPr>
        <p:spPr>
          <a:xfrm>
            <a:off x="5226341" y="2447287"/>
            <a:ext cx="2226019" cy="894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8A0C23-A4A5-9EBC-99B4-B80A5B360D2D}"/>
              </a:ext>
            </a:extLst>
          </p:cNvPr>
          <p:cNvSpPr/>
          <p:nvPr/>
        </p:nvSpPr>
        <p:spPr>
          <a:xfrm>
            <a:off x="5226341" y="5765162"/>
            <a:ext cx="1430491" cy="286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2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57608"/>
            <a:ext cx="6690086" cy="522136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 이름 칼럼 크기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ename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varchar2(30)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사원테이블에서 이름 칼럼 제거하기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 column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ename;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요구가 적을 때 칼럼을 제거할 수 있도록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 이상의 칼럼을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unused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테이블에서 해당 칼럼이 제거되지는 않음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unused(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unused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표시된 모든 칼럼을 제거하기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emp01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drop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unused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emp01;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6C2C4-405D-CE4B-6FF4-9ABCD99A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593" y="900827"/>
            <a:ext cx="1801368" cy="1308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C10909-BA95-8E44-BCAE-8ABE9EF0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93" y="2478105"/>
            <a:ext cx="1801368" cy="13085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921701-C3E0-4DBF-6A6E-5973A185D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593" y="4055383"/>
            <a:ext cx="1801367" cy="99131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36903A-F98B-860F-F169-B600B7EE007B}"/>
              </a:ext>
            </a:extLst>
          </p:cNvPr>
          <p:cNvCxnSpPr>
            <a:cxnSpLocks/>
          </p:cNvCxnSpPr>
          <p:nvPr/>
        </p:nvCxnSpPr>
        <p:spPr>
          <a:xfrm>
            <a:off x="4507991" y="1673147"/>
            <a:ext cx="25146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67C11-F0C3-DDAC-20CA-7031B743F911}"/>
              </a:ext>
            </a:extLst>
          </p:cNvPr>
          <p:cNvCxnSpPr>
            <a:cxnSpLocks/>
          </p:cNvCxnSpPr>
          <p:nvPr/>
        </p:nvCxnSpPr>
        <p:spPr>
          <a:xfrm>
            <a:off x="4041649" y="2941943"/>
            <a:ext cx="29809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C6E95F-5A31-0121-CB89-E97E43AC291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57016" y="4539717"/>
            <a:ext cx="3465577" cy="113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20F907-FB03-9A56-A1EF-AF8C4001F00F}"/>
              </a:ext>
            </a:extLst>
          </p:cNvPr>
          <p:cNvCxnSpPr>
            <a:cxnSpLocks/>
          </p:cNvCxnSpPr>
          <p:nvPr/>
        </p:nvCxnSpPr>
        <p:spPr>
          <a:xfrm>
            <a:off x="4041649" y="5820038"/>
            <a:ext cx="2980944" cy="130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B6875A-8D7D-8AA7-9BD0-92E25AF319C0}"/>
              </a:ext>
            </a:extLst>
          </p:cNvPr>
          <p:cNvSpPr/>
          <p:nvPr/>
        </p:nvSpPr>
        <p:spPr>
          <a:xfrm>
            <a:off x="7022592" y="1692049"/>
            <a:ext cx="1273510" cy="200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AF9513-B5F6-88D5-634F-C86E97DF6560}"/>
              </a:ext>
            </a:extLst>
          </p:cNvPr>
          <p:cNvSpPr/>
          <p:nvPr/>
        </p:nvSpPr>
        <p:spPr>
          <a:xfrm>
            <a:off x="7022592" y="2941943"/>
            <a:ext cx="1273510" cy="837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7DC5BB-E21A-9158-8772-3B2E337094C7}"/>
              </a:ext>
            </a:extLst>
          </p:cNvPr>
          <p:cNvSpPr/>
          <p:nvPr/>
        </p:nvSpPr>
        <p:spPr>
          <a:xfrm>
            <a:off x="7022592" y="4367407"/>
            <a:ext cx="1273510" cy="679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C8FFC67-87ED-CD63-62C4-20C847C4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593" y="5209366"/>
            <a:ext cx="1801367" cy="991318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473FA2-4BB2-0A1D-127D-C690A9FA2351}"/>
              </a:ext>
            </a:extLst>
          </p:cNvPr>
          <p:cNvSpPr/>
          <p:nvPr/>
        </p:nvSpPr>
        <p:spPr>
          <a:xfrm>
            <a:off x="7022592" y="5488171"/>
            <a:ext cx="1273510" cy="709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464648"/>
            <a:ext cx="7140638" cy="392870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rename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명을 바꿔준다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rename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이름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바꿀 이름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emp02;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emp02;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rownum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함수는 아니지만 자주 사용되는 문법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오라클에서 내부적으로 생성되는 가상 칼럼으로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결과의 순번을 나타낸다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자료의 이 부분만 확인하여 처리할 때 유용함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rownum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ename, sal 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rownum&lt;=3;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C43A8-4808-9DAE-62BD-E379DC60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40" y="1359781"/>
            <a:ext cx="4143375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DE0B54-74BA-FA58-C669-1DEFF859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83" y="4769464"/>
            <a:ext cx="2486025" cy="12477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668538-0284-19C0-B906-7575E2D2E941}"/>
              </a:ext>
            </a:extLst>
          </p:cNvPr>
          <p:cNvCxnSpPr>
            <a:cxnSpLocks/>
          </p:cNvCxnSpPr>
          <p:nvPr/>
        </p:nvCxnSpPr>
        <p:spPr>
          <a:xfrm>
            <a:off x="2798065" y="2983620"/>
            <a:ext cx="20192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857F30-5FD4-99A5-336E-7B7CD77695EA}"/>
              </a:ext>
            </a:extLst>
          </p:cNvPr>
          <p:cNvSpPr/>
          <p:nvPr/>
        </p:nvSpPr>
        <p:spPr>
          <a:xfrm>
            <a:off x="4819840" y="1967025"/>
            <a:ext cx="2147888" cy="1016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263DDC-362E-285A-782A-48CF8257BA69}"/>
              </a:ext>
            </a:extLst>
          </p:cNvPr>
          <p:cNvSpPr/>
          <p:nvPr/>
        </p:nvSpPr>
        <p:spPr>
          <a:xfrm>
            <a:off x="4817288" y="3303178"/>
            <a:ext cx="3970096" cy="571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F17E35-B544-E9AC-2BA4-022BC5B16B82}"/>
              </a:ext>
            </a:extLst>
          </p:cNvPr>
          <p:cNvCxnSpPr>
            <a:cxnSpLocks/>
          </p:cNvCxnSpPr>
          <p:nvPr/>
        </p:nvCxnSpPr>
        <p:spPr>
          <a:xfrm>
            <a:off x="6556247" y="5202525"/>
            <a:ext cx="15794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8A84F7-17C5-AC17-D486-076FA564C4EA}"/>
              </a:ext>
            </a:extLst>
          </p:cNvPr>
          <p:cNvSpPr/>
          <p:nvPr/>
        </p:nvSpPr>
        <p:spPr>
          <a:xfrm>
            <a:off x="8547423" y="5202524"/>
            <a:ext cx="415792" cy="814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9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60278"/>
            <a:ext cx="7140638" cy="522136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데이터를 삽입할 때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리스트를 생략하면 테이블을 정의할 때 지정한 속성의 순서대로 값이 삽입된다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테이블이름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리스트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)] values(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dept01;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dept01(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deptno number(02),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varchar2(14),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varchar2(13)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insert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dept01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경리부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dept01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(deptno,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dept01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(40, '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전산부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dept01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'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dept01;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desc dept01;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2BCD4A-DBA2-F38F-D44F-39921DEA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3918433"/>
            <a:ext cx="2438400" cy="1485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A909FE-9FB4-A5FE-1185-5A8D3A90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432" y="1581150"/>
            <a:ext cx="3200400" cy="18478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69A99F-0EB7-2CBA-4BBC-147BAEEA3A4B}"/>
              </a:ext>
            </a:extLst>
          </p:cNvPr>
          <p:cNvCxnSpPr>
            <a:cxnSpLocks/>
          </p:cNvCxnSpPr>
          <p:nvPr/>
        </p:nvCxnSpPr>
        <p:spPr>
          <a:xfrm>
            <a:off x="6095999" y="4906005"/>
            <a:ext cx="12496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51813F-D5AB-5C26-7311-B6AF518360C3}"/>
              </a:ext>
            </a:extLst>
          </p:cNvPr>
          <p:cNvSpPr/>
          <p:nvPr/>
        </p:nvSpPr>
        <p:spPr>
          <a:xfrm>
            <a:off x="7784562" y="4352544"/>
            <a:ext cx="1917222" cy="1052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4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구조 제어하기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08006" y="979900"/>
            <a:ext cx="7553145" cy="489820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drop table emp02;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emp02(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number(4),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ename varchar2(10),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job varchar2(9),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hiredate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date,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deptno number(2)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emp02;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emp02 values(1001, '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김사랑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'2015/03/01', 20);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emp02 values(1002,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한예슬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to_date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('2014,05,01','yyyy,mm,dd'), 20);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emp02 values(1003,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오지호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desc emp02;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8DBEC-F017-F4BC-0CD6-EFC801A2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78" y="2942311"/>
            <a:ext cx="3543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8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13668</TotalTime>
  <Words>1260</Words>
  <Application>Microsoft Office PowerPoint</Application>
  <PresentationFormat>와이드스크린</PresentationFormat>
  <Paragraphs>186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582</cp:revision>
  <dcterms:created xsi:type="dcterms:W3CDTF">2019-12-23T00:32:35Z</dcterms:created>
  <dcterms:modified xsi:type="dcterms:W3CDTF">2022-09-06T12:16:29Z</dcterms:modified>
</cp:coreProperties>
</file>