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478" r:id="rId3"/>
    <p:sldId id="573" r:id="rId4"/>
    <p:sldId id="604" r:id="rId5"/>
    <p:sldId id="601" r:id="rId6"/>
    <p:sldId id="600" r:id="rId7"/>
    <p:sldId id="603" r:id="rId8"/>
    <p:sldId id="602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E6E6"/>
    <a:srgbClr val="1282B0"/>
    <a:srgbClr val="2600B0"/>
    <a:srgbClr val="C3B171"/>
    <a:srgbClr val="7030A0"/>
    <a:srgbClr val="A7C6E5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5" autoAdjust="0"/>
    <p:restoredTop sz="96400" autoAdjust="0"/>
  </p:normalViewPr>
  <p:slideViewPr>
    <p:cSldViewPr snapToGrid="0" showGuides="1">
      <p:cViewPr varScale="1">
        <p:scale>
          <a:sx n="114" d="100"/>
          <a:sy n="114" d="100"/>
        </p:scale>
        <p:origin x="600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8" y="2490281"/>
            <a:ext cx="3296095" cy="1969770"/>
            <a:chOff x="4447958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8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221124_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653160" y="2537279"/>
              <a:ext cx="288572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Spring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5" y="875239"/>
            <a:ext cx="9033165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name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검색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 허용하지 않기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Controller (get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8D242B-D4C6-B0D1-8C00-D3B4418D5022}"/>
              </a:ext>
            </a:extLst>
          </p:cNvPr>
          <p:cNvSpPr/>
          <p:nvPr/>
        </p:nvSpPr>
        <p:spPr>
          <a:xfrm>
            <a:off x="415633" y="852563"/>
            <a:ext cx="4475544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himedia/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fourthspring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/controller/MemberController.java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5633" y="1098784"/>
            <a:ext cx="5070767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ko-KR" altLang="en-US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i="1" dirty="0" err="1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GetMapping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"/member/search"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i="1" dirty="0" err="1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RequestParam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EB4B6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"id"</a:t>
            </a:r>
            <a:r>
              <a:rPr lang="en-US" altLang="ko-KR" sz="1000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EB4B6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required</a:t>
            </a:r>
            <a:r>
              <a:rPr lang="en-US" altLang="ko-KR" sz="1000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i="1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3"/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i="1" dirty="0" err="1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RequestParam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EB4B6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000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000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EB4B6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required</a:t>
            </a:r>
            <a:r>
              <a:rPr lang="en-US" altLang="ko-KR" sz="1000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i="1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80F2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i="1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empty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i="1" dirty="0">
              <a:solidFill>
                <a:srgbClr val="E9EBE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3"/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findId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방법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1]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//if(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member.isEmpty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 </a:t>
            </a: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   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model.addAttribute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("member", new Member());</a:t>
            </a: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//else </a:t>
            </a: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   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model.addAttribute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("member",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member.get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en-US" altLang="ko-KR" sz="1000" dirty="0">
              <a:solidFill>
                <a:srgbClr val="FF8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방법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2]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addAttribute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"member"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"member/search"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ko-KR" altLang="en-US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E36FAE-F405-9857-B54A-BF86E01B4F63}"/>
              </a:ext>
            </a:extLst>
          </p:cNvPr>
          <p:cNvSpPr/>
          <p:nvPr/>
        </p:nvSpPr>
        <p:spPr>
          <a:xfrm>
            <a:off x="5665523" y="4932711"/>
            <a:ext cx="6271554" cy="6924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전달 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경우에 대한 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직접 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하도록 바로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전달한다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7" name="연결선: 꺾임 37">
            <a:extLst>
              <a:ext uri="{FF2B5EF4-FFF2-40B4-BE49-F238E27FC236}">
                <a16:creationId xmlns:a16="http://schemas.microsoft.com/office/drawing/2014/main" id="{D6C2D133-C04E-30A9-94EF-24D318291FB8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4172989" y="4422394"/>
            <a:ext cx="1492534" cy="85656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B58E12-47A8-E9B7-8B73-7CF2877500B5}"/>
              </a:ext>
            </a:extLst>
          </p:cNvPr>
          <p:cNvSpPr/>
          <p:nvPr/>
        </p:nvSpPr>
        <p:spPr>
          <a:xfrm>
            <a:off x="1396514" y="4347601"/>
            <a:ext cx="2776475" cy="14958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E36FAE-F405-9857-B54A-BF86E01B4F63}"/>
              </a:ext>
            </a:extLst>
          </p:cNvPr>
          <p:cNvSpPr/>
          <p:nvPr/>
        </p:nvSpPr>
        <p:spPr>
          <a:xfrm>
            <a:off x="5665523" y="3725693"/>
            <a:ext cx="6163488" cy="9694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전달 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조회된 객체가 없을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 객체를 생성하여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전달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조회된 객체가 있을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Optional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감싸진 객체를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꺼내 전달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0" name="연결선: 꺾임 37">
            <a:extLst>
              <a:ext uri="{FF2B5EF4-FFF2-40B4-BE49-F238E27FC236}">
                <a16:creationId xmlns:a16="http://schemas.microsoft.com/office/drawing/2014/main" id="{D6C2D133-C04E-30A9-94EF-24D318291FB8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4655129" y="3751808"/>
            <a:ext cx="1010394" cy="45863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B58E12-47A8-E9B7-8B73-7CF2877500B5}"/>
              </a:ext>
            </a:extLst>
          </p:cNvPr>
          <p:cNvSpPr/>
          <p:nvPr/>
        </p:nvSpPr>
        <p:spPr>
          <a:xfrm>
            <a:off x="1396515" y="3428737"/>
            <a:ext cx="3258614" cy="64614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E36FAE-F405-9857-B54A-BF86E01B4F63}"/>
              </a:ext>
            </a:extLst>
          </p:cNvPr>
          <p:cNvSpPr/>
          <p:nvPr/>
        </p:nvSpPr>
        <p:spPr>
          <a:xfrm>
            <a:off x="5665523" y="1067895"/>
            <a:ext cx="6271554" cy="12464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태그에 아무것도 입력하지 않았을 때 처리 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아무것도 입력을 하지 않으면 빈 문자열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(“”)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전달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Long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이기 때문에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 문자열을 처리하지 못한다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required=false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 문자열이 전달되면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B58E12-47A8-E9B7-8B73-7CF2877500B5}"/>
              </a:ext>
            </a:extLst>
          </p:cNvPr>
          <p:cNvSpPr/>
          <p:nvPr/>
        </p:nvSpPr>
        <p:spPr>
          <a:xfrm>
            <a:off x="1833351" y="1463488"/>
            <a:ext cx="3653049" cy="45531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E36FAE-F405-9857-B54A-BF86E01B4F63}"/>
              </a:ext>
            </a:extLst>
          </p:cNvPr>
          <p:cNvSpPr/>
          <p:nvPr/>
        </p:nvSpPr>
        <p:spPr>
          <a:xfrm>
            <a:off x="5665523" y="2557053"/>
            <a:ext cx="6271554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Optional&lt;&gt;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아닌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empty(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초기화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아무것도 입력되지 않으면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required=false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인해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확인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findId(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findName(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호출하여 조회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2" name="연결선: 꺾임 37">
            <a:extLst>
              <a:ext uri="{FF2B5EF4-FFF2-40B4-BE49-F238E27FC236}">
                <a16:creationId xmlns:a16="http://schemas.microsoft.com/office/drawing/2014/main" id="{D6C2D133-C04E-30A9-94EF-24D318291FB8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4364183" y="2608723"/>
            <a:ext cx="1301340" cy="40999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B58E12-47A8-E9B7-8B73-7CF2877500B5}"/>
              </a:ext>
            </a:extLst>
          </p:cNvPr>
          <p:cNvSpPr/>
          <p:nvPr/>
        </p:nvSpPr>
        <p:spPr>
          <a:xfrm>
            <a:off x="1396515" y="2053119"/>
            <a:ext cx="2967668" cy="111120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78EE994-F40C-6CF9-2E77-6C2A71F0555C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>
            <a:off x="5486400" y="1691143"/>
            <a:ext cx="17912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50162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15633" y="1098783"/>
            <a:ext cx="4813072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ko-KR" altLang="en-US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i="1" dirty="0" err="1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GetMapping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"/member/search"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6FC5E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u="sng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i="1" u="sng" dirty="0" err="1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RequestParam</a:t>
            </a:r>
            <a:r>
              <a:rPr lang="en-US" altLang="ko-KR" sz="1000" i="1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u="sng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"id"</a:t>
            </a:r>
            <a:r>
              <a:rPr lang="en-US" altLang="ko-KR" sz="1000" i="1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i="1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u="sng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i="1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u="sng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i="1" u="sng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i="1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i="1" dirty="0" err="1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RequestParam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80F2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i="1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empty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isEmpty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3"/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findId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i="1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parseLong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000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isEmpty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3"/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isPresent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3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addAttribute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"member"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"member/search"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ko-KR" altLang="en-US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Controller (get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E36FAE-F405-9857-B54A-BF86E01B4F63}"/>
              </a:ext>
            </a:extLst>
          </p:cNvPr>
          <p:cNvSpPr/>
          <p:nvPr/>
        </p:nvSpPr>
        <p:spPr>
          <a:xfrm>
            <a:off x="5569506" y="1767777"/>
            <a:ext cx="6335440" cy="1523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태그에 아무것도 입력하지 않았을 때 처리 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빈 문자열을 처리하지 못하므로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String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선언하여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아무것도 입력하지 않으면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빈 문자열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(“”)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 문자열인지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isEmpty(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혹은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isBlank(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확인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Long.parseLong(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Long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변환하여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5" name="연결선: 꺾임 37">
            <a:extLst>
              <a:ext uri="{FF2B5EF4-FFF2-40B4-BE49-F238E27FC236}">
                <a16:creationId xmlns:a16="http://schemas.microsoft.com/office/drawing/2014/main" id="{D6C2D133-C04E-30A9-94EF-24D318291FB8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>
            <a:off x="4588625" y="1615633"/>
            <a:ext cx="980881" cy="913891"/>
          </a:xfrm>
          <a:prstGeom prst="bentConnector3">
            <a:avLst>
              <a:gd name="adj1" fmla="val 7542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B58E12-47A8-E9B7-8B73-7CF2877500B5}"/>
              </a:ext>
            </a:extLst>
          </p:cNvPr>
          <p:cNvSpPr/>
          <p:nvPr/>
        </p:nvSpPr>
        <p:spPr>
          <a:xfrm>
            <a:off x="1396514" y="1463488"/>
            <a:ext cx="3192111" cy="30428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연결선: 꺾임 37">
            <a:extLst>
              <a:ext uri="{FF2B5EF4-FFF2-40B4-BE49-F238E27FC236}">
                <a16:creationId xmlns:a16="http://schemas.microsoft.com/office/drawing/2014/main" id="{D6C2D133-C04E-30A9-94EF-24D318291FB8}"/>
              </a:ext>
            </a:extLst>
          </p:cNvPr>
          <p:cNvCxnSpPr>
            <a:cxnSpLocks/>
            <a:stCxn id="33" idx="3"/>
            <a:endCxn id="23" idx="1"/>
          </p:cNvCxnSpPr>
          <p:nvPr/>
        </p:nvCxnSpPr>
        <p:spPr>
          <a:xfrm flipV="1">
            <a:off x="5062451" y="2529524"/>
            <a:ext cx="507055" cy="60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B58E12-47A8-E9B7-8B73-7CF2877500B5}"/>
              </a:ext>
            </a:extLst>
          </p:cNvPr>
          <p:cNvSpPr/>
          <p:nvPr/>
        </p:nvSpPr>
        <p:spPr>
          <a:xfrm>
            <a:off x="1396515" y="2195445"/>
            <a:ext cx="3665936" cy="66937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8D242B-D4C6-B0D1-8C00-D3B4418D5022}"/>
              </a:ext>
            </a:extLst>
          </p:cNvPr>
          <p:cNvSpPr/>
          <p:nvPr/>
        </p:nvSpPr>
        <p:spPr>
          <a:xfrm>
            <a:off x="415633" y="852563"/>
            <a:ext cx="4475544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himedia/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fourthspring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/controller/MemberController.java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412524825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989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Domain &amp; Controller (post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5633" y="3192965"/>
            <a:ext cx="4596942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ko-KR" altLang="en-US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i="1" dirty="0" err="1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PostMapping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"/member/search"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searchPost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SearchForm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searchForm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0F2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en-US" altLang="ko-KR" sz="1000" dirty="0">
              <a:solidFill>
                <a:srgbClr val="F4F5F6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i="1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empty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searchForm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getId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searchForm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3"/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findId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3"/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isPresent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3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addAttribute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"member"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"member/search"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8D242B-D4C6-B0D1-8C00-D3B4418D5022}"/>
              </a:ext>
            </a:extLst>
          </p:cNvPr>
          <p:cNvSpPr/>
          <p:nvPr/>
        </p:nvSpPr>
        <p:spPr>
          <a:xfrm>
            <a:off x="415633" y="852563"/>
            <a:ext cx="4475544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himedia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fourthspring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/domain/SearchForm.java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5633" y="1098784"/>
            <a:ext cx="4114803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himedia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fourthspring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domain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SearchForm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getId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8D242B-D4C6-B0D1-8C00-D3B4418D5022}"/>
              </a:ext>
            </a:extLst>
          </p:cNvPr>
          <p:cNvSpPr/>
          <p:nvPr/>
        </p:nvSpPr>
        <p:spPr>
          <a:xfrm>
            <a:off x="415633" y="2946744"/>
            <a:ext cx="4475544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himedia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fourthspring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/controller/MemberController.java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E36FAE-F405-9857-B54A-BF86E01B4F63}"/>
              </a:ext>
            </a:extLst>
          </p:cNvPr>
          <p:cNvSpPr/>
          <p:nvPr/>
        </p:nvSpPr>
        <p:spPr>
          <a:xfrm>
            <a:off x="5356167" y="3714493"/>
            <a:ext cx="6156960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방식은 메서드의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DTO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해두면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                      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전달되는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DTO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매핑 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field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searchForm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저장된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반복적으로 사용되므로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getter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따로 저장해 둔다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연결선: 꺾임 37">
            <a:extLst>
              <a:ext uri="{FF2B5EF4-FFF2-40B4-BE49-F238E27FC236}">
                <a16:creationId xmlns:a16="http://schemas.microsoft.com/office/drawing/2014/main" id="{D6C2D133-C04E-30A9-94EF-24D318291FB8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4804756" y="3632663"/>
            <a:ext cx="551411" cy="68199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B58E12-47A8-E9B7-8B73-7CF2877500B5}"/>
              </a:ext>
            </a:extLst>
          </p:cNvPr>
          <p:cNvSpPr/>
          <p:nvPr/>
        </p:nvSpPr>
        <p:spPr>
          <a:xfrm>
            <a:off x="1837088" y="3524598"/>
            <a:ext cx="2967668" cy="21613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B58E12-47A8-E9B7-8B73-7CF2877500B5}"/>
              </a:ext>
            </a:extLst>
          </p:cNvPr>
          <p:cNvSpPr/>
          <p:nvPr/>
        </p:nvSpPr>
        <p:spPr>
          <a:xfrm>
            <a:off x="1382659" y="4140443"/>
            <a:ext cx="2274941" cy="34843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E36FAE-F405-9857-B54A-BF86E01B4F63}"/>
              </a:ext>
            </a:extLst>
          </p:cNvPr>
          <p:cNvSpPr/>
          <p:nvPr/>
        </p:nvSpPr>
        <p:spPr>
          <a:xfrm>
            <a:off x="5356167" y="1229589"/>
            <a:ext cx="6589223" cy="1523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DTO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전달되는 데이터를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저장하기 위한 객체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조회하기 위해 입력하는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저장할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field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정의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저장하기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값을 사용하기 위한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getter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정의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빈 문자열이 들어오면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자동으로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변환된다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78EE994-F40C-6CF9-2E77-6C2A71F0555C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4530436" y="1991336"/>
            <a:ext cx="82573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78EE994-F40C-6CF9-2E77-6C2A71F0555C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>
            <a:off x="3657600" y="4314658"/>
            <a:ext cx="16985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28696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8D242B-D4C6-B0D1-8C00-D3B4418D5022}"/>
              </a:ext>
            </a:extLst>
          </p:cNvPr>
          <p:cNvSpPr/>
          <p:nvPr/>
        </p:nvSpPr>
        <p:spPr>
          <a:xfrm>
            <a:off x="415633" y="852563"/>
            <a:ext cx="4475544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resources/templates/member/search.html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5633" y="1098784"/>
            <a:ext cx="5453152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b="1" dirty="0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 </a:t>
            </a:r>
            <a:r>
              <a:rPr lang="en-US" altLang="ko-KR" sz="1000" b="1" dirty="0">
                <a:solidFill>
                  <a:srgbClr val="FEA88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b="1" dirty="0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xmlns:th</a:t>
            </a:r>
            <a:r>
              <a:rPr lang="en-US" altLang="ko-KR" sz="1000" b="1" dirty="0">
                <a:solidFill>
                  <a:srgbClr val="4FC31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b="1" i="1" dirty="0">
                <a:solidFill>
                  <a:srgbClr val="16C08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"http://www.thymeleaf.org"</a:t>
            </a:r>
            <a:r>
              <a:rPr lang="en-US" altLang="ko-KR" sz="1000" b="1" i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b="1" dirty="0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b="1" dirty="0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 </a:t>
            </a:r>
            <a:r>
              <a:rPr lang="en-US" altLang="ko-KR" sz="10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000" b="1" dirty="0">
                <a:solidFill>
                  <a:srgbClr val="4FC31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b="1" i="1" dirty="0">
                <a:solidFill>
                  <a:srgbClr val="16C08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000" b="1" i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b="1" dirty="0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Insert title here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b="1" dirty="0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b="1" dirty="0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b="1" dirty="0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b="1" dirty="0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조회 결과 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b="1" dirty="0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b="1" dirty="0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b="1" dirty="0" err="1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thead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b="1" dirty="0" err="1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2"/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b="1" dirty="0" err="1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번호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b="1" dirty="0" err="1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2"/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b="1" dirty="0" err="1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b="1" dirty="0" err="1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b="1" dirty="0" err="1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b="1" dirty="0" err="1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thead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b="1" dirty="0" err="1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b="1" dirty="0" err="1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&lt;!–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방법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1] --&gt;</a:t>
            </a:r>
            <a:endParaRPr lang="en-US" altLang="ko-KR" sz="1000" b="1" dirty="0">
              <a:solidFill>
                <a:srgbClr val="73828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&lt;!-- &lt;td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th:text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="${member.id}"&gt;&lt;/td&gt; --&gt;</a:t>
            </a: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&lt;!-- &lt;td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th:text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="${member.name}"&gt;&lt;/td&gt; --&gt;</a:t>
            </a:r>
          </a:p>
          <a:p>
            <a:pPr lvl="2"/>
            <a:endParaRPr lang="en-US" altLang="ko-KR" sz="1000" dirty="0">
              <a:solidFill>
                <a:srgbClr val="FF8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&lt;!–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방법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2-1] --&gt;</a:t>
            </a: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&lt;!-- &lt;td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th:text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="${member != null ? member.id : null}"&gt;&lt;/td&gt; --&gt;</a:t>
            </a: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&lt;!-- &lt;td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th:text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="${member != null ? member.name : null}"&gt;&lt;/td&gt; --&gt;</a:t>
            </a:r>
          </a:p>
          <a:p>
            <a:pPr lvl="2"/>
            <a:endParaRPr lang="en-US" altLang="ko-KR" sz="1000" dirty="0">
              <a:solidFill>
                <a:srgbClr val="FF8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&lt;!–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방법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2-2] --&gt;</a:t>
            </a:r>
          </a:p>
          <a:p>
            <a:pPr lvl="2"/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b="1" dirty="0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 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th:text</a:t>
            </a:r>
            <a:r>
              <a:rPr lang="en-US" altLang="ko-KR" sz="1000" b="1" dirty="0">
                <a:solidFill>
                  <a:srgbClr val="4FC31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b="1" i="1" dirty="0">
                <a:solidFill>
                  <a:srgbClr val="16C08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"${member?.id}"</a:t>
            </a:r>
            <a:r>
              <a:rPr lang="en-US" altLang="ko-KR" sz="1000" b="1" i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000" b="1" i="1" dirty="0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000" b="1" i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2"/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b="1" dirty="0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 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th:text</a:t>
            </a:r>
            <a:r>
              <a:rPr lang="en-US" altLang="ko-KR" sz="1000" b="1" dirty="0">
                <a:solidFill>
                  <a:srgbClr val="4FC31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b="1" i="1" dirty="0">
                <a:solidFill>
                  <a:srgbClr val="16C08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"${member?.name}"</a:t>
            </a:r>
            <a:r>
              <a:rPr lang="en-US" altLang="ko-KR" sz="1000" b="1" i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000" b="1" i="1" dirty="0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000" b="1" i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b="1" dirty="0" err="1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b="1" dirty="0" err="1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b="1" dirty="0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b="1" dirty="0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000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b="1" dirty="0">
                <a:solidFill>
                  <a:srgbClr val="03A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b="1" dirty="0">
                <a:solidFill>
                  <a:srgbClr val="73828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View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E36FAE-F405-9857-B54A-BF86E01B4F63}"/>
              </a:ext>
            </a:extLst>
          </p:cNvPr>
          <p:cNvSpPr/>
          <p:nvPr/>
        </p:nvSpPr>
        <p:spPr>
          <a:xfrm>
            <a:off x="6179127" y="1725640"/>
            <a:ext cx="5151120" cy="9694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미리 처리하여 가입된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객체만 전달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해주므로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프로퍼티를 사용하여 출력만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하면 되는 방법이다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0" name="연결선: 꺾임 37">
            <a:extLst>
              <a:ext uri="{FF2B5EF4-FFF2-40B4-BE49-F238E27FC236}">
                <a16:creationId xmlns:a16="http://schemas.microsoft.com/office/drawing/2014/main" id="{D6C2D133-C04E-30A9-94EF-24D318291FB8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4172987" y="2210388"/>
            <a:ext cx="2006140" cy="176231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B58E12-47A8-E9B7-8B73-7CF2877500B5}"/>
              </a:ext>
            </a:extLst>
          </p:cNvPr>
          <p:cNvSpPr/>
          <p:nvPr/>
        </p:nvSpPr>
        <p:spPr>
          <a:xfrm>
            <a:off x="1379886" y="3747469"/>
            <a:ext cx="2793101" cy="45045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E36FAE-F405-9857-B54A-BF86E01B4F63}"/>
              </a:ext>
            </a:extLst>
          </p:cNvPr>
          <p:cNvSpPr/>
          <p:nvPr/>
        </p:nvSpPr>
        <p:spPr>
          <a:xfrm>
            <a:off x="6179127" y="3006760"/>
            <a:ext cx="5810604" cy="12464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2-1]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전달되는 객체가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아닌지 모르기 때문에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삼항 연산자를 사용하여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아니라면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프로퍼티로 출력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방법이다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5" name="연결선: 꺾임 37">
            <a:extLst>
              <a:ext uri="{FF2B5EF4-FFF2-40B4-BE49-F238E27FC236}">
                <a16:creationId xmlns:a16="http://schemas.microsoft.com/office/drawing/2014/main" id="{D6C2D133-C04E-30A9-94EF-24D318291FB8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5685903" y="3630008"/>
            <a:ext cx="493224" cy="94517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B58E12-47A8-E9B7-8B73-7CF2877500B5}"/>
              </a:ext>
            </a:extLst>
          </p:cNvPr>
          <p:cNvSpPr/>
          <p:nvPr/>
        </p:nvSpPr>
        <p:spPr>
          <a:xfrm>
            <a:off x="1379886" y="4349958"/>
            <a:ext cx="4306017" cy="45045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E36FAE-F405-9857-B54A-BF86E01B4F63}"/>
              </a:ext>
            </a:extLst>
          </p:cNvPr>
          <p:cNvSpPr/>
          <p:nvPr/>
        </p:nvSpPr>
        <p:spPr>
          <a:xfrm>
            <a:off x="6179127" y="4564878"/>
            <a:ext cx="5179971" cy="12464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2-1]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삼항 연산자를 보다 간편하게 표현하는 방법이다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member?.id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아니면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사라져 프로퍼티로 동작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이라면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없는 것으로 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B58E12-47A8-E9B7-8B73-7CF2877500B5}"/>
              </a:ext>
            </a:extLst>
          </p:cNvPr>
          <p:cNvSpPr/>
          <p:nvPr/>
        </p:nvSpPr>
        <p:spPr>
          <a:xfrm>
            <a:off x="1379887" y="4962898"/>
            <a:ext cx="2286024" cy="45045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78EE994-F40C-6CF9-2E77-6C2A71F0555C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3665911" y="5188126"/>
            <a:ext cx="2513216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27366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5633" y="1098783"/>
            <a:ext cx="6317676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ko-KR" altLang="en-US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findByName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//List&lt;Member&gt; result = </a:t>
            </a: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   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em.createQuery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("select m from Member m where m.name = :name",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Member.class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         .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setParameter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("name", name)</a:t>
            </a: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         .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getResultList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en-US" altLang="ko-KR" sz="1000" dirty="0">
              <a:solidFill>
                <a:srgbClr val="FF8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//for(Member m: result) {</a:t>
            </a: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    if(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m.getName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().equals(name))</a:t>
            </a: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         return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Optional.ofNullable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(m);</a:t>
            </a: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//}</a:t>
            </a:r>
          </a:p>
          <a:p>
            <a:pPr lvl="2"/>
            <a:endParaRPr lang="en-US" altLang="ko-KR" sz="1000" dirty="0">
              <a:solidFill>
                <a:srgbClr val="FF8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//return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Optional.empty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3"/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createQuery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"select m from Member m where m.name = :name"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4"/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setParameter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getSingleResult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i="1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ofNullable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catch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Exception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i="1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empty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ko-KR" altLang="en-US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 허용하지 않기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Repository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E36FAE-F405-9857-B54A-BF86E01B4F63}"/>
              </a:ext>
            </a:extLst>
          </p:cNvPr>
          <p:cNvSpPr/>
          <p:nvPr/>
        </p:nvSpPr>
        <p:spPr>
          <a:xfrm>
            <a:off x="6915048" y="1976127"/>
            <a:ext cx="5179971" cy="9694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getResultList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결과가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 이상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중복이 허용되지 않아 여러 개의 결과가 나올 때 사용한다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B58E12-47A8-E9B7-8B73-7CF2877500B5}"/>
              </a:ext>
            </a:extLst>
          </p:cNvPr>
          <p:cNvSpPr/>
          <p:nvPr/>
        </p:nvSpPr>
        <p:spPr>
          <a:xfrm>
            <a:off x="1388202" y="1594855"/>
            <a:ext cx="5261980" cy="171992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E36FAE-F405-9857-B54A-BF86E01B4F63}"/>
              </a:ext>
            </a:extLst>
          </p:cNvPr>
          <p:cNvSpPr/>
          <p:nvPr/>
        </p:nvSpPr>
        <p:spPr>
          <a:xfrm>
            <a:off x="6915048" y="3398398"/>
            <a:ext cx="4988930" cy="1487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getSingleResult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결과가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객체를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중복이 허용되지 않을 때 사용하는 것이 좋다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조회할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저장되어 있지 않을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NoResultException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예외가 발생하기 때문에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try~catch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문으로 예외를 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B58E12-47A8-E9B7-8B73-7CF2877500B5}"/>
              </a:ext>
            </a:extLst>
          </p:cNvPr>
          <p:cNvSpPr/>
          <p:nvPr/>
        </p:nvSpPr>
        <p:spPr>
          <a:xfrm>
            <a:off x="1379899" y="3429103"/>
            <a:ext cx="5270283" cy="142637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8D242B-D4C6-B0D1-8C00-D3B4418D5022}"/>
              </a:ext>
            </a:extLst>
          </p:cNvPr>
          <p:cNvSpPr/>
          <p:nvPr/>
        </p:nvSpPr>
        <p:spPr>
          <a:xfrm>
            <a:off x="415633" y="852563"/>
            <a:ext cx="4475544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himedia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fourthspring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/repository/JpaMemberRepository.java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78EE994-F40C-6CF9-2E77-6C2A71F0555C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6650182" y="4142288"/>
            <a:ext cx="26486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78EE994-F40C-6CF9-2E77-6C2A71F0555C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6650182" y="2454815"/>
            <a:ext cx="264866" cy="60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69501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5633" y="1098784"/>
            <a:ext cx="4946076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ko-KR" altLang="en-US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i="1" dirty="0" err="1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PostMapping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"/member/new"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create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MemberForm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getUserName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getUserName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isPresent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중복된 이름입니다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b="1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i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"redirect:/"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ko-KR" altLang="en-US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873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 허용하지 않기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Controller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E36FAE-F405-9857-B54A-BF86E01B4F63}"/>
              </a:ext>
            </a:extLst>
          </p:cNvPr>
          <p:cNvSpPr/>
          <p:nvPr/>
        </p:nvSpPr>
        <p:spPr>
          <a:xfrm>
            <a:off x="5709701" y="1831507"/>
            <a:ext cx="6061121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 가입할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findName(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isPresent(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가입할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일치하는 데이터가 존재하는지 확인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            (console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출력은 하지 않지만 일단 확인용으로 출력해본다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  <p:cxnSp>
        <p:nvCxnSpPr>
          <p:cNvPr id="10" name="연결선: 꺾임 37">
            <a:extLst>
              <a:ext uri="{FF2B5EF4-FFF2-40B4-BE49-F238E27FC236}">
                <a16:creationId xmlns:a16="http://schemas.microsoft.com/office/drawing/2014/main" id="{D6C2D133-C04E-30A9-94EF-24D318291FB8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5261956" y="2291537"/>
            <a:ext cx="447745" cy="163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B58E12-47A8-E9B7-8B73-7CF2877500B5}"/>
              </a:ext>
            </a:extLst>
          </p:cNvPr>
          <p:cNvSpPr/>
          <p:nvPr/>
        </p:nvSpPr>
        <p:spPr>
          <a:xfrm>
            <a:off x="1379889" y="2068282"/>
            <a:ext cx="3882067" cy="44651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E36FAE-F405-9857-B54A-BF86E01B4F63}"/>
              </a:ext>
            </a:extLst>
          </p:cNvPr>
          <p:cNvSpPr/>
          <p:nvPr/>
        </p:nvSpPr>
        <p:spPr>
          <a:xfrm>
            <a:off x="5709701" y="3064007"/>
            <a:ext cx="517997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일치하는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없다면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join(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가입을 진행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5" name="연결선: 꺾임 37">
            <a:extLst>
              <a:ext uri="{FF2B5EF4-FFF2-40B4-BE49-F238E27FC236}">
                <a16:creationId xmlns:a16="http://schemas.microsoft.com/office/drawing/2014/main" id="{D6C2D133-C04E-30A9-94EF-24D318291FB8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3708618" y="2753687"/>
            <a:ext cx="2001083" cy="49498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B58E12-47A8-E9B7-8B73-7CF2877500B5}"/>
              </a:ext>
            </a:extLst>
          </p:cNvPr>
          <p:cNvSpPr/>
          <p:nvPr/>
        </p:nvSpPr>
        <p:spPr>
          <a:xfrm>
            <a:off x="1379889" y="2514791"/>
            <a:ext cx="2328729" cy="47779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8D242B-D4C6-B0D1-8C00-D3B4418D5022}"/>
              </a:ext>
            </a:extLst>
          </p:cNvPr>
          <p:cNvSpPr/>
          <p:nvPr/>
        </p:nvSpPr>
        <p:spPr>
          <a:xfrm>
            <a:off x="415633" y="852563"/>
            <a:ext cx="4475544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himedia/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fourthspring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/controller/MemberController.java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00547704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34605</TotalTime>
  <Words>1496</Words>
  <Application>Microsoft Office PowerPoint</Application>
  <PresentationFormat>와이드스크린</PresentationFormat>
  <Paragraphs>210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1388</cp:revision>
  <dcterms:created xsi:type="dcterms:W3CDTF">2019-12-23T00:32:35Z</dcterms:created>
  <dcterms:modified xsi:type="dcterms:W3CDTF">2022-11-24T12:23:39Z</dcterms:modified>
</cp:coreProperties>
</file>