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8" r:id="rId4"/>
    <p:sldId id="262" r:id="rId5"/>
    <p:sldId id="273" r:id="rId6"/>
    <p:sldId id="274" r:id="rId7"/>
    <p:sldId id="263" r:id="rId8"/>
    <p:sldId id="277" r:id="rId9"/>
    <p:sldId id="264" r:id="rId10"/>
    <p:sldId id="275" r:id="rId11"/>
    <p:sldId id="278" r:id="rId12"/>
    <p:sldId id="280" r:id="rId13"/>
    <p:sldId id="279" r:id="rId14"/>
    <p:sldId id="265" r:id="rId15"/>
    <p:sldId id="271" r:id="rId16"/>
    <p:sldId id="27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1" autoAdjust="0"/>
    <p:restoredTop sz="81744" autoAdjust="0"/>
  </p:normalViewPr>
  <p:slideViewPr>
    <p:cSldViewPr snapToGrid="0">
      <p:cViewPr varScale="1">
        <p:scale>
          <a:sx n="77" d="100"/>
          <a:sy n="77" d="100"/>
        </p:scale>
        <p:origin x="13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B3CD5-8AF6-4EC0-8FFF-1CE0314C25B6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1CD38-52EA-4590-93E5-17E64A4C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81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. </a:t>
            </a:r>
            <a:r>
              <a:rPr lang="ko-KR" altLang="en-US" dirty="0" err="1"/>
              <a:t>클라우드컴퓨팅</a:t>
            </a:r>
            <a:r>
              <a:rPr lang="ko-KR" altLang="en-US" dirty="0"/>
              <a:t> </a:t>
            </a:r>
            <a:r>
              <a:rPr lang="ko-KR" altLang="en-US" dirty="0" err="1"/>
              <a:t>텀프로젝트</a:t>
            </a:r>
            <a:r>
              <a:rPr lang="ko-KR" altLang="en-US" dirty="0"/>
              <a:t> </a:t>
            </a:r>
            <a:r>
              <a:rPr lang="en-US" altLang="ko-KR" dirty="0"/>
              <a:t>17</a:t>
            </a:r>
            <a:r>
              <a:rPr lang="ko-KR" altLang="en-US" dirty="0"/>
              <a:t>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1CD38-52EA-4590-93E5-17E64A4C069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608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ko-KR" altLang="en-US" dirty="0" err="1"/>
              <a:t>도커</a:t>
            </a:r>
            <a:r>
              <a:rPr lang="ko-KR" altLang="en-US" dirty="0"/>
              <a:t> 사용 가이드입니다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Docker compose</a:t>
            </a:r>
            <a:r>
              <a:rPr lang="ko-KR" altLang="en-US" dirty="0"/>
              <a:t>를 사용해 </a:t>
            </a:r>
            <a:r>
              <a:rPr lang="en-US" altLang="ko-KR" dirty="0" err="1"/>
              <a:t>mysql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redis</a:t>
            </a:r>
            <a:r>
              <a:rPr lang="ko-KR" altLang="en-US" dirty="0"/>
              <a:t>를 실행시킵니다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도커</a:t>
            </a:r>
            <a:r>
              <a:rPr lang="ko-KR" altLang="en-US" dirty="0"/>
              <a:t> 이미지 빌드 후</a:t>
            </a:r>
            <a:r>
              <a:rPr lang="en-US" altLang="ko-KR" dirty="0"/>
              <a:t>, </a:t>
            </a:r>
            <a:r>
              <a:rPr lang="ko-KR" altLang="en-US" dirty="0" err="1"/>
              <a:t>도커파일을</a:t>
            </a:r>
            <a:r>
              <a:rPr lang="ko-KR" altLang="en-US" dirty="0"/>
              <a:t> 사용해서 </a:t>
            </a:r>
            <a:r>
              <a:rPr lang="ko-KR" altLang="en-US" dirty="0" err="1"/>
              <a:t>스프링부트를</a:t>
            </a:r>
            <a:r>
              <a:rPr lang="ko-KR" altLang="en-US" dirty="0"/>
              <a:t> 빌드합니다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도커</a:t>
            </a:r>
            <a:r>
              <a:rPr lang="ko-KR" altLang="en-US" dirty="0"/>
              <a:t> 컨테이너 실행 </a:t>
            </a:r>
            <a:r>
              <a:rPr lang="ko-KR" altLang="en-US" dirty="0" err="1"/>
              <a:t>스프링부트가</a:t>
            </a:r>
            <a:r>
              <a:rPr lang="ko-KR" altLang="en-US" dirty="0"/>
              <a:t> </a:t>
            </a:r>
            <a:r>
              <a:rPr lang="ko-KR" altLang="en-US" dirty="0" err="1"/>
              <a:t>빌드되면</a:t>
            </a:r>
            <a:r>
              <a:rPr lang="ko-KR" altLang="en-US" dirty="0"/>
              <a:t> 컨테이너를 실행시킵니다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애플리케이션 접속 서버가 실행되면</a:t>
            </a:r>
            <a:r>
              <a:rPr lang="en-US" altLang="ko-KR" dirty="0"/>
              <a:t>, </a:t>
            </a:r>
            <a:r>
              <a:rPr lang="ko-KR" altLang="en-US" dirty="0"/>
              <a:t>웹 브라우저를 통해 애플리케이션에 접속할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1CD38-52EA-4590-93E5-17E64A4C069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627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Subwaychat</a:t>
            </a:r>
            <a:r>
              <a:rPr lang="en-US" altLang="ko-KR" dirty="0"/>
              <a:t> </a:t>
            </a:r>
            <a:r>
              <a:rPr lang="ko-KR" altLang="en-US" dirty="0"/>
              <a:t>동작 방법에 대해 알아보겠습니다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subwaychat</a:t>
            </a:r>
            <a:r>
              <a:rPr lang="ko-KR" altLang="en-US" dirty="0"/>
              <a:t>에 접속하면 사용자 등록 화면이 나옵니다</a:t>
            </a:r>
            <a:r>
              <a:rPr lang="en-US" altLang="ko-KR" dirty="0"/>
              <a:t>. </a:t>
            </a:r>
            <a:r>
              <a:rPr lang="ko-KR" altLang="en-US" dirty="0"/>
              <a:t>원하는 닉네임을 입력하고 등록 버튼을 누르면 우측 </a:t>
            </a:r>
            <a:r>
              <a:rPr lang="ko-KR" altLang="en-US" dirty="0" err="1"/>
              <a:t>메인화면으로</a:t>
            </a:r>
            <a:r>
              <a:rPr lang="ko-KR" altLang="en-US" dirty="0"/>
              <a:t> 접속됩니다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1CD38-52EA-4590-93E5-17E64A4C069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142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메인화면에서</a:t>
            </a:r>
            <a:r>
              <a:rPr lang="ko-KR" altLang="en-US" dirty="0"/>
              <a:t> 자신의 호선을 선택해 들어가면 채팅방을 사용할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 사진에서 좌측은 익명</a:t>
            </a:r>
            <a:r>
              <a:rPr lang="en-US" altLang="ko-KR" dirty="0"/>
              <a:t>1, </a:t>
            </a:r>
            <a:r>
              <a:rPr lang="ko-KR" altLang="en-US" dirty="0"/>
              <a:t>우측은 익명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ko-KR" altLang="en-US" dirty="0" err="1"/>
              <a:t>채팅방</a:t>
            </a:r>
            <a:r>
              <a:rPr lang="en-US" altLang="ko-KR" dirty="0"/>
              <a:t> </a:t>
            </a:r>
            <a:r>
              <a:rPr lang="ko-KR" altLang="en-US" dirty="0"/>
              <a:t>화면입니다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사용자가 입장하면 입장 알림이 출력되며 본인 채팅은 우측에 초록색 말풍선으로</a:t>
            </a:r>
            <a:r>
              <a:rPr lang="en-US" altLang="ko-KR" dirty="0"/>
              <a:t>, </a:t>
            </a:r>
            <a:r>
              <a:rPr lang="ko-KR" altLang="en-US" dirty="0"/>
              <a:t>다른 사용자의 채팅은 좌측에 파란색 말풍선으로 출력됩니다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1CD38-52EA-4590-93E5-17E64A4C069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369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게시글 작성 화면에서는 제목</a:t>
            </a:r>
            <a:r>
              <a:rPr lang="en-US" altLang="ko-KR" dirty="0"/>
              <a:t>, </a:t>
            </a:r>
            <a:r>
              <a:rPr lang="ko-KR" altLang="en-US" dirty="0"/>
              <a:t>내용을 입력하고 유형을 선택할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게시글 목록에서 게시글을 선택하면 게시글 정보가 출력되며 댓글을 등록할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게시글 작성자는 수정 버튼을 통해 게시글을 수정할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1CD38-52EA-4590-93E5-17E64A4C069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37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조가 생각한 </a:t>
            </a:r>
            <a:r>
              <a:rPr lang="en-US" altLang="ko-KR" dirty="0" err="1"/>
              <a:t>subwaychat</a:t>
            </a:r>
            <a:r>
              <a:rPr lang="en-US" altLang="ko-KR" dirty="0"/>
              <a:t> </a:t>
            </a:r>
            <a:r>
              <a:rPr lang="ko-KR" altLang="en-US" dirty="0"/>
              <a:t>활용방안은 </a:t>
            </a:r>
            <a:r>
              <a:rPr lang="ko-KR" altLang="en-US" dirty="0" err="1"/>
              <a:t>네가지가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첫번째로 지역 기반 정보 공유입니다</a:t>
            </a:r>
            <a:r>
              <a:rPr lang="en-US" altLang="ko-KR" dirty="0"/>
              <a:t>.</a:t>
            </a:r>
            <a:r>
              <a:rPr lang="ko-KR" altLang="en-US" dirty="0"/>
              <a:t> 사용자들은 교통 정보를 공유하거나</a:t>
            </a:r>
            <a:r>
              <a:rPr lang="en-US" altLang="ko-KR" dirty="0"/>
              <a:t>, </a:t>
            </a:r>
            <a:r>
              <a:rPr lang="ko-KR" altLang="en-US" dirty="0"/>
              <a:t>긴급 상황 등의 안전관련정보를 공유할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두번째로 </a:t>
            </a:r>
            <a:r>
              <a:rPr lang="ko-KR" altLang="en-US" dirty="0" err="1"/>
              <a:t>지역사회활성화입니다</a:t>
            </a:r>
            <a:r>
              <a:rPr lang="en-US" altLang="ko-KR" dirty="0"/>
              <a:t>. </a:t>
            </a:r>
            <a:r>
              <a:rPr lang="ko-KR" altLang="en-US" dirty="0"/>
              <a:t>이벤트 공유를 통해 지역사회의 참여와 활동을 촉진시킬 수 있으며</a:t>
            </a:r>
            <a:r>
              <a:rPr lang="en-US" altLang="ko-KR" dirty="0"/>
              <a:t>, </a:t>
            </a:r>
            <a:r>
              <a:rPr lang="ko-KR" altLang="en-US" dirty="0"/>
              <a:t>공공서비스정보 공유를 통해 생활 편의성을 증가시킬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1CD38-52EA-4590-93E5-17E64A4C069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407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세번째는 상업적 활용입니다</a:t>
            </a:r>
            <a:r>
              <a:rPr lang="en-US" altLang="ko-KR" dirty="0"/>
              <a:t>. </a:t>
            </a:r>
            <a:r>
              <a:rPr lang="ko-KR" altLang="en-US" dirty="0"/>
              <a:t>맛집 및 상점 홍보가 가능하며</a:t>
            </a:r>
            <a:r>
              <a:rPr lang="en-US" altLang="ko-KR" dirty="0"/>
              <a:t>, </a:t>
            </a:r>
            <a:r>
              <a:rPr lang="ko-KR" altLang="en-US" dirty="0"/>
              <a:t>지역 기반 광고를 통해 상품이나 서비스 마케팅이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네번째 사회적 상호작용입니다</a:t>
            </a:r>
            <a:r>
              <a:rPr lang="en-US" altLang="ko-KR" dirty="0"/>
              <a:t>. </a:t>
            </a:r>
            <a:r>
              <a:rPr lang="ko-KR" altLang="en-US" dirty="0"/>
              <a:t>익명성을 보장하기에 다양한 주제에 대한 토론 및 피드백이 가능한 플랫폼을 제공하며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긴급 상황 발생 시 비상상황네트워크로 활용할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1CD38-52EA-4590-93E5-17E64A4C069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663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 </a:t>
            </a:r>
            <a:r>
              <a:rPr lang="en-US" altLang="ko-KR" dirty="0"/>
              <a:t>17</a:t>
            </a:r>
            <a:r>
              <a:rPr lang="ko-KR" altLang="en-US" dirty="0"/>
              <a:t>조 발표를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1CD38-52EA-4590-93E5-17E64A4C069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292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dirty="0"/>
              <a:t>저희 조는 </a:t>
            </a:r>
            <a:r>
              <a:rPr lang="ko-KR" altLang="en-US" sz="1200" cap="none" spc="0" dirty="0">
                <a:solidFill>
                  <a:schemeClr val="tx1"/>
                </a:solidFill>
              </a:rPr>
              <a:t>게시판 </a:t>
            </a:r>
            <a:r>
              <a:rPr lang="en-US" altLang="ko-KR" sz="1200" cap="none" spc="0" dirty="0">
                <a:solidFill>
                  <a:schemeClr val="tx1"/>
                </a:solidFill>
              </a:rPr>
              <a:t>API </a:t>
            </a:r>
            <a:r>
              <a:rPr lang="ko-KR" altLang="en-US" sz="1200" cap="none" spc="0" dirty="0">
                <a:solidFill>
                  <a:schemeClr val="tx1"/>
                </a:solidFill>
              </a:rPr>
              <a:t>개발</a:t>
            </a:r>
            <a:r>
              <a:rPr lang="en-US" altLang="ko-KR" sz="1200" cap="none" spc="0" dirty="0">
                <a:solidFill>
                  <a:schemeClr val="tx1"/>
                </a:solidFill>
              </a:rPr>
              <a:t>, </a:t>
            </a:r>
            <a:r>
              <a:rPr lang="ko-KR" altLang="en-US" sz="1200" cap="none" spc="0" dirty="0" err="1">
                <a:solidFill>
                  <a:schemeClr val="tx1"/>
                </a:solidFill>
              </a:rPr>
              <a:t>도커를</a:t>
            </a:r>
            <a:r>
              <a:rPr lang="ko-KR" altLang="en-US" sz="1200" cap="none" spc="0" dirty="0">
                <a:solidFill>
                  <a:schemeClr val="tx1"/>
                </a:solidFill>
              </a:rPr>
              <a:t> 사용해 클라우드에 배포 및 </a:t>
            </a:r>
            <a:r>
              <a:rPr lang="en-US" altLang="ko-KR" sz="1200" cap="none" spc="0" dirty="0">
                <a:solidFill>
                  <a:schemeClr val="tx1"/>
                </a:solidFill>
              </a:rPr>
              <a:t>HA </a:t>
            </a:r>
            <a:r>
              <a:rPr lang="ko-KR" altLang="en-US" sz="1200" cap="none" spc="0" dirty="0">
                <a:solidFill>
                  <a:schemeClr val="tx1"/>
                </a:solidFill>
              </a:rPr>
              <a:t>구성 담당</a:t>
            </a:r>
            <a:r>
              <a:rPr lang="en-US" altLang="ko-KR" sz="1200" cap="none" spc="0" dirty="0">
                <a:solidFill>
                  <a:schemeClr val="tx1"/>
                </a:solidFill>
              </a:rPr>
              <a:t>, </a:t>
            </a:r>
            <a:r>
              <a:rPr lang="ko-KR" altLang="en-US" sz="1200" cap="none" spc="0" dirty="0">
                <a:solidFill>
                  <a:schemeClr val="tx1"/>
                </a:solidFill>
              </a:rPr>
              <a:t>제안서 및 중간 보고서 작성</a:t>
            </a:r>
            <a:r>
              <a:rPr lang="en-US" altLang="ko-KR" sz="1200" cap="none" spc="0" dirty="0">
                <a:solidFill>
                  <a:schemeClr val="tx1"/>
                </a:solidFill>
              </a:rPr>
              <a:t>, </a:t>
            </a:r>
          </a:p>
          <a:p>
            <a:pPr latinLnBrk="1"/>
            <a:r>
              <a:rPr lang="en-US" altLang="ko-KR" sz="1200" cap="none" spc="0" dirty="0">
                <a:solidFill>
                  <a:schemeClr val="tx1"/>
                </a:solidFill>
              </a:rPr>
              <a:t>Redis</a:t>
            </a:r>
            <a:r>
              <a:rPr lang="ko-KR" altLang="en-US" sz="1200" cap="none" spc="0" dirty="0">
                <a:solidFill>
                  <a:schemeClr val="tx1"/>
                </a:solidFill>
              </a:rPr>
              <a:t>를 사용한 채팅 </a:t>
            </a:r>
            <a:r>
              <a:rPr lang="en-US" altLang="ko-KR" sz="1200" cap="none" spc="0" dirty="0">
                <a:solidFill>
                  <a:schemeClr val="tx1"/>
                </a:solidFill>
              </a:rPr>
              <a:t>API </a:t>
            </a:r>
            <a:r>
              <a:rPr lang="ko-KR" altLang="en-US" sz="1200" cap="none" spc="0" dirty="0">
                <a:solidFill>
                  <a:schemeClr val="tx1"/>
                </a:solidFill>
              </a:rPr>
              <a:t>개발과 최종 보고서 작성</a:t>
            </a:r>
            <a:r>
              <a:rPr lang="en-US" altLang="ko-KR" sz="1200" cap="none" spc="0" dirty="0">
                <a:solidFill>
                  <a:schemeClr val="tx1"/>
                </a:solidFill>
              </a:rPr>
              <a:t>, </a:t>
            </a:r>
            <a:r>
              <a:rPr lang="ko-KR" altLang="en-US" sz="1200" cap="none" spc="0" dirty="0">
                <a:solidFill>
                  <a:schemeClr val="tx1"/>
                </a:solidFill>
              </a:rPr>
              <a:t>그리고 </a:t>
            </a:r>
            <a:r>
              <a:rPr lang="en-US" altLang="ko-KR" sz="1200" cap="none" spc="0" dirty="0" err="1">
                <a:solidFill>
                  <a:schemeClr val="tx1"/>
                </a:solidFill>
              </a:rPr>
              <a:t>Thymeleaf</a:t>
            </a:r>
            <a:r>
              <a:rPr lang="ko-KR" altLang="en-US" sz="1200" cap="none" spc="0" dirty="0">
                <a:solidFill>
                  <a:schemeClr val="tx1"/>
                </a:solidFill>
              </a:rPr>
              <a:t>를 사용한 화면 개발</a:t>
            </a:r>
            <a:r>
              <a:rPr lang="en-US" altLang="ko-KR" sz="1200" cap="none" spc="0" dirty="0">
                <a:solidFill>
                  <a:schemeClr val="tx1"/>
                </a:solidFill>
              </a:rPr>
              <a:t>, PPT, </a:t>
            </a:r>
            <a:r>
              <a:rPr lang="ko-KR" altLang="en-US" sz="1200" cap="none" spc="0" dirty="0">
                <a:solidFill>
                  <a:schemeClr val="tx1"/>
                </a:solidFill>
              </a:rPr>
              <a:t>시연 영상 제작</a:t>
            </a:r>
            <a:endParaRPr lang="en-US" altLang="ko-KR" sz="1200" cap="none" spc="0" dirty="0">
              <a:solidFill>
                <a:schemeClr val="tx1"/>
              </a:solidFill>
            </a:endParaRPr>
          </a:p>
          <a:p>
            <a:pPr latinLnBrk="1"/>
            <a:r>
              <a:rPr lang="ko-KR" altLang="en-US" sz="1200" cap="none" spc="0" dirty="0">
                <a:solidFill>
                  <a:schemeClr val="tx1"/>
                </a:solidFill>
              </a:rPr>
              <a:t>세 파트로 나누어 진행했습니다</a:t>
            </a:r>
            <a:r>
              <a:rPr lang="en-US" altLang="ko-KR" sz="1200" cap="none" spc="0" dirty="0">
                <a:solidFill>
                  <a:schemeClr val="tx1"/>
                </a:solidFill>
              </a:rPr>
              <a:t>.</a:t>
            </a:r>
            <a:endParaRPr lang="ko-KR" altLang="en-US" sz="1200" cap="none" spc="0" dirty="0">
              <a:solidFill>
                <a:schemeClr val="tx1"/>
              </a:solidFill>
            </a:endParaRPr>
          </a:p>
          <a:p>
            <a:pPr latinLnBrk="1"/>
            <a:endParaRPr lang="ko-KR" altLang="en-US" sz="1200" cap="none" spc="0" dirty="0">
              <a:solidFill>
                <a:schemeClr val="tx1"/>
              </a:solidFill>
            </a:endParaRPr>
          </a:p>
          <a:p>
            <a:pPr latinLnBrk="1"/>
            <a:endParaRPr lang="ko-KR" altLang="en-US" sz="1200" cap="none" spc="0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1CD38-52EA-4590-93E5-17E64A4C069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007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조의 프로젝트 주제인 </a:t>
            </a:r>
            <a:r>
              <a:rPr lang="en-US" altLang="ko-KR" dirty="0" err="1"/>
              <a:t>subwaychat</a:t>
            </a:r>
            <a:r>
              <a:rPr lang="ko-KR" altLang="en-US" dirty="0"/>
              <a:t>에 대해 소개해 드리겠습니다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Subwaychat</a:t>
            </a:r>
            <a:r>
              <a:rPr lang="ko-KR" altLang="en-US" dirty="0"/>
              <a:t>은 </a:t>
            </a:r>
            <a:r>
              <a:rPr lang="ko-KR" altLang="en-US" sz="1200" dirty="0"/>
              <a:t>부산 지하철 각 호선별로 마련된 익명 채팅방을 통해 정보 공유와 일상 대화를 즐길 수 있는 서비스입니다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지역 커뮤니티 활동을 위한 게시판을 통해 맛집 홍보</a:t>
            </a:r>
            <a:r>
              <a:rPr lang="en-US" altLang="ko-KR" sz="1200" dirty="0"/>
              <a:t>, </a:t>
            </a:r>
            <a:r>
              <a:rPr lang="ko-KR" altLang="en-US" sz="1200" dirty="0"/>
              <a:t>추천 또는 행사 정보 공유 등의 활동이 가능하다는 것과 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사용자는 익명성을 보장받으며 소통할 수 있다는 특징이 있습니다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1CD38-52EA-4590-93E5-17E64A4C069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508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관련 기술로는 첫 번째로 </a:t>
            </a:r>
            <a:r>
              <a:rPr lang="ko-KR" altLang="en-US" dirty="0" err="1"/>
              <a:t>웹소켓이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웹소켓은</a:t>
            </a:r>
            <a:r>
              <a:rPr lang="ko-KR" altLang="en-US" dirty="0"/>
              <a:t> 웹 브라우저와 서버 간에 양방향 통신을 가능하게 하는 기술로</a:t>
            </a:r>
            <a:r>
              <a:rPr lang="en-US" altLang="ko-KR" dirty="0"/>
              <a:t>, </a:t>
            </a:r>
            <a:r>
              <a:rPr lang="ko-KR" altLang="en-US" dirty="0"/>
              <a:t>한 번의 연결 설정 후 지속적인 실시간 데이터 교환을 가능하게 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특징으로는 양방향 통신</a:t>
            </a:r>
            <a:r>
              <a:rPr lang="en-US" altLang="ko-KR" dirty="0"/>
              <a:t>, </a:t>
            </a:r>
            <a:r>
              <a:rPr lang="ko-KR" altLang="en-US" dirty="0"/>
              <a:t>실시간성</a:t>
            </a:r>
            <a:r>
              <a:rPr lang="en-US" altLang="ko-KR" dirty="0"/>
              <a:t>, </a:t>
            </a:r>
            <a:r>
              <a:rPr lang="ko-KR" altLang="en-US" dirty="0" err="1"/>
              <a:t>전이중통신</a:t>
            </a:r>
            <a:r>
              <a:rPr lang="en-US" altLang="ko-KR" dirty="0"/>
              <a:t>, </a:t>
            </a:r>
            <a:r>
              <a:rPr lang="ko-KR" altLang="en-US" dirty="0"/>
              <a:t>오버헤드 감소가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1CD38-52EA-4590-93E5-17E64A4C069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04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두번째로 </a:t>
            </a:r>
            <a:r>
              <a:rPr lang="en-US" altLang="ko-KR" dirty="0"/>
              <a:t>stomp</a:t>
            </a:r>
            <a:r>
              <a:rPr lang="ko-KR" altLang="en-US" dirty="0"/>
              <a:t>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간단한 텍스트 기반의 메시징 프로토콜로</a:t>
            </a:r>
            <a:r>
              <a:rPr lang="en-US" altLang="ko-KR" dirty="0"/>
              <a:t>, </a:t>
            </a:r>
            <a:r>
              <a:rPr lang="ko-KR" altLang="en-US" dirty="0"/>
              <a:t>스프링 프레임워크에서 </a:t>
            </a:r>
            <a:r>
              <a:rPr lang="ko-KR" altLang="en-US" dirty="0" err="1"/>
              <a:t>웹소켓을</a:t>
            </a:r>
            <a:r>
              <a:rPr lang="ko-KR" altLang="en-US" dirty="0"/>
              <a:t> 통한 메시지 브로커를 쉽게 구현할 수 있도록 지원합니다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구독과 발행 두 가지 방식을 통해 메시지를 교환합니다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1CD38-52EA-4590-93E5-17E64A4C069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419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세 번째로 </a:t>
            </a:r>
            <a:r>
              <a:rPr lang="en-US" altLang="ko-KR" dirty="0" err="1"/>
              <a:t>redis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문자열</a:t>
            </a: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리스트</a:t>
            </a: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맵</a:t>
            </a: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집합 등 다양한 데이터 구조를 지원하는 키</a:t>
            </a: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-</a:t>
            </a:r>
            <a:r>
              <a:rPr lang="ko-KR" altLang="en-US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밸류</a:t>
            </a: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저장소입니다</a:t>
            </a: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자주 접근하는 데이터인 </a:t>
            </a:r>
            <a:r>
              <a:rPr lang="ko-KR" altLang="en-US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채팅방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메시지를 </a:t>
            </a:r>
            <a:r>
              <a:rPr lang="ko-KR" altLang="en-US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캐시하여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애플리케이션의 응답 속도를 향상시킬 수 있습니다</a:t>
            </a: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정해진 간격으로 메모리의 스냅샷을 디스크에 저장하여 성능에 큰 영향을 주지 않고 백업할 수 있는 장점이 있으며</a:t>
            </a: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모든 쓰기 연산을 디스크에 로그로 기록하고 로그파일을 읽어 데이터를 복원한다는 특징이 있습니다</a:t>
            </a: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1CD38-52EA-4590-93E5-17E64A4C069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92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좌측 그림은 </a:t>
            </a:r>
            <a:r>
              <a:rPr lang="ko-KR" altLang="en-US" dirty="0" err="1"/>
              <a:t>아키텍쳐</a:t>
            </a:r>
            <a:r>
              <a:rPr lang="ko-KR" altLang="en-US" dirty="0"/>
              <a:t> 구조이고</a:t>
            </a:r>
            <a:r>
              <a:rPr lang="en-US" altLang="ko-KR" dirty="0"/>
              <a:t>, </a:t>
            </a:r>
            <a:r>
              <a:rPr lang="ko-KR" altLang="en-US" dirty="0"/>
              <a:t>우측 그림은 </a:t>
            </a:r>
            <a:r>
              <a:rPr lang="en-US" altLang="ko-KR" dirty="0"/>
              <a:t>er</a:t>
            </a:r>
            <a:r>
              <a:rPr lang="ko-KR" altLang="en-US" dirty="0"/>
              <a:t>다이어그램입니다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그림을 통해 시스템의 구성을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1CD38-52EA-4590-93E5-17E64A4C069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20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시스템의 고가용성을 위해 우측 그림과 같이 세팅하였습니다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CPU </a:t>
            </a:r>
            <a:r>
              <a:rPr lang="ko-KR" altLang="en-US" dirty="0"/>
              <a:t>사용률이 </a:t>
            </a:r>
            <a:r>
              <a:rPr lang="en-US" altLang="ko-KR" dirty="0"/>
              <a:t>70%</a:t>
            </a:r>
            <a:r>
              <a:rPr lang="ko-KR" altLang="en-US" dirty="0"/>
              <a:t>를 초과할 경우 가상 머신 인스턴스를 하나 추가하고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CPU </a:t>
            </a:r>
            <a:r>
              <a:rPr lang="ko-KR" altLang="en-US" dirty="0"/>
              <a:t>사용률이 </a:t>
            </a:r>
            <a:r>
              <a:rPr lang="en-US" altLang="ko-KR" dirty="0"/>
              <a:t>20% </a:t>
            </a:r>
            <a:r>
              <a:rPr lang="ko-KR" altLang="en-US" dirty="0"/>
              <a:t>이하로 떨어지면 가상 머신 인스턴스를 하나 감소하도록 하였습니다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경고 논리의 </a:t>
            </a:r>
            <a:r>
              <a:rPr lang="ko-KR" altLang="en-US" dirty="0" err="1"/>
              <a:t>임계값을</a:t>
            </a:r>
            <a:r>
              <a:rPr lang="ko-KR" altLang="en-US" dirty="0"/>
              <a:t> </a:t>
            </a:r>
            <a:r>
              <a:rPr lang="en-US" altLang="ko-KR" dirty="0"/>
              <a:t>70%</a:t>
            </a:r>
            <a:r>
              <a:rPr lang="ko-KR" altLang="en-US" dirty="0"/>
              <a:t>로 설정해 </a:t>
            </a:r>
            <a:r>
              <a:rPr lang="en-US" altLang="ko-KR" dirty="0"/>
              <a:t>CPU </a:t>
            </a:r>
            <a:r>
              <a:rPr lang="ko-KR" altLang="en-US" dirty="0"/>
              <a:t>사용률이 </a:t>
            </a:r>
            <a:r>
              <a:rPr lang="en-US" altLang="ko-KR" dirty="0"/>
              <a:t>70%</a:t>
            </a:r>
            <a:r>
              <a:rPr lang="ko-KR" altLang="en-US" dirty="0"/>
              <a:t>를 초과하면 알람이 발생하도록 하였습니다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1CD38-52EA-4590-93E5-17E64A4C069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540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 err="1"/>
              <a:t>subwaychat</a:t>
            </a:r>
            <a:r>
              <a:rPr lang="en-US" altLang="ko-KR" dirty="0"/>
              <a:t> </a:t>
            </a:r>
            <a:r>
              <a:rPr lang="ko-KR" altLang="en-US" dirty="0" err="1"/>
              <a:t>설치방법입니다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로컬 사용 가이드를 알아보겠습니다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ko-KR" altLang="en-US" dirty="0" err="1"/>
              <a:t>깃허브에서</a:t>
            </a:r>
            <a:r>
              <a:rPr lang="ko-KR" altLang="en-US" dirty="0"/>
              <a:t> 프로젝트의 저장소를 로컬 컴퓨터로 복제합니다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 err="1"/>
              <a:t>Mysql</a:t>
            </a:r>
            <a:r>
              <a:rPr lang="ko-KR" altLang="en-US" dirty="0"/>
              <a:t>에서 </a:t>
            </a:r>
            <a:r>
              <a:rPr lang="en-US" altLang="ko-KR" dirty="0" err="1"/>
              <a:t>subwaychat</a:t>
            </a:r>
            <a:r>
              <a:rPr lang="en-US" altLang="ko-KR" dirty="0"/>
              <a:t> </a:t>
            </a:r>
            <a:r>
              <a:rPr lang="ko-KR" altLang="en-US" dirty="0"/>
              <a:t>데이터베이스를 생성합니다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데이터베이스 설정이 완료되면 프로젝트 디렉터리 내에서 서버를 실행시킵니다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애플리케이션 접속 서버가 실행되면 웹 브라우저를 통해 애플리케이션에 접속할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1CD38-52EA-4590-93E5-17E64A4C069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88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982A1-8AA3-6DC0-A781-EC274C29D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BEF147-5D1F-2E11-BA7E-8E182F948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0059C5-6CE2-E897-775B-8E64C681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5761-CE23-4F0A-9301-ED14CF8E726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343D9-C928-E314-5539-9C26E686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85CF2-68EB-DE9E-9545-7C462104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33BB-036E-48A0-8F9F-FC963C916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64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2A90E-5C24-4E5A-57C2-4FA47E62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5003ED-08DC-6E64-1247-87C6FB572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BD80E7-B3B3-12E6-B8A0-D8442D81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5761-CE23-4F0A-9301-ED14CF8E726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17F2CC-4EFF-267F-614F-75ACD72E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E9117-C880-F371-F400-1E8CAF82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33BB-036E-48A0-8F9F-FC963C916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80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8B0024-1E92-8221-495C-21CA82DF9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DB949C-01F0-0AD4-D55E-9BAFDCBDB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32A66-64AC-F2C5-A6CE-A846536FD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5761-CE23-4F0A-9301-ED14CF8E726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B6EC62-D6A4-957A-C5F3-4BC9D7AB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36BBB-5811-96A7-8526-9F914A17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33BB-036E-48A0-8F9F-FC963C916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12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2B8FC-FF4E-8090-F8CA-B321C3CE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AB227-3210-1632-9D8D-F1695962E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01798A-C9AE-F077-8DC3-364DE496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5761-CE23-4F0A-9301-ED14CF8E726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67634C-846F-E48A-30F3-E6173AE5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7F3652-538F-6062-3829-5555E2B6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33BB-036E-48A0-8F9F-FC963C916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2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6549B-8B0B-3C9A-EB55-73FEF5421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053362-DFB2-2374-9BD2-4AA1D4423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BADDB-C035-8F24-CF3B-D7BEAE92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5761-CE23-4F0A-9301-ED14CF8E726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2DCCBF-F4BE-7FC2-D1C2-70AE21B1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98689-8594-F94C-8836-FDED475B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33BB-036E-48A0-8F9F-FC963C916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93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82F4F-D1CD-F75B-523A-4C3AF931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F514D7-4454-EFB0-D844-F99ADBDEA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7DF82E-EBC5-B704-7619-4B86BFEF0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F62543-55C5-1D02-8BAE-4D518F6B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5761-CE23-4F0A-9301-ED14CF8E726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B4117D-8086-7151-D022-77CA6D63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521109-A93E-68D2-D8BE-81CB6BA7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33BB-036E-48A0-8F9F-FC963C916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3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70B3D-4AFC-5F7B-F26E-FC1643D3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01E1D6-E104-49F9-5D2C-8563A08C1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15E4B-497D-6FA1-0D69-ABE4D4F34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FD6D03-9F3A-71FA-8F36-694AE0878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6690DB-CA1B-E6B4-9E40-3FF853C99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1E26BE-FE4D-B08A-91A4-376DC5AFC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5761-CE23-4F0A-9301-ED14CF8E726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AE2DE5-4E0A-1801-441A-08796E45D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BD8920-9CF4-A01B-012A-FFE40E0C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33BB-036E-48A0-8F9F-FC963C916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3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06CC4-790A-6FCE-BD74-2C42A13A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4C2645-26DC-AEA9-A9AD-D471C7BB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5761-CE23-4F0A-9301-ED14CF8E726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5D8293-DDC1-97FA-0207-0F8B5D32E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7944C-97E4-5BB0-A798-66B24183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33BB-036E-48A0-8F9F-FC963C916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38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BADD16-8793-E9C4-C1EA-20629D91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5761-CE23-4F0A-9301-ED14CF8E726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1FC09B-D27F-93E7-C90D-06C795CD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7BD13C-4850-FF37-7D6C-EC1D4BBC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33BB-036E-48A0-8F9F-FC963C916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15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841BF-9A9D-9E26-DD0E-326DB8241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F64956-C04D-6547-DCD5-D63BA507E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A4520D-6D88-3FC7-37BA-84636780F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BC02C1-55D2-DBBA-0A43-3384CF97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5761-CE23-4F0A-9301-ED14CF8E726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3A309-CCC7-235C-D86D-C8A7BB51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336EE8-0112-BF56-1C05-AB53FC8A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33BB-036E-48A0-8F9F-FC963C916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10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80E1F-6912-C422-8D97-DBABF9F4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32E766-AC60-7DE7-00BF-87DEEA91C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B982F5-5D94-4B4B-F02A-A4955C345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C0195A-A209-2AF5-FE98-0895B29D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5761-CE23-4F0A-9301-ED14CF8E726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8F9D3B-9DD7-D3DF-F8A8-F0695F88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70BF17-F596-9EA1-E979-BF7263C9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33BB-036E-48A0-8F9F-FC963C916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29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46403A-BEDA-85F9-3C63-E4871BA80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BEED8-9AEF-08CB-6B5E-2F738D7A9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4F7BC-71E8-E515-7EAC-F2ADE156D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05761-CE23-4F0A-9301-ED14CF8E726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4080F-47B4-FE3C-DB90-1CD860C6C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2EE70-275A-D0E5-A3D2-D74FB2539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F833BB-036E-48A0-8F9F-FC963C916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47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20.39.188.176:808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nuCloud/SubwayChat.gi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75E58E-9924-711B-019D-40ED86705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8650" y="2461023"/>
            <a:ext cx="6714699" cy="1116687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solidFill>
                  <a:srgbClr val="FFFFFF"/>
                </a:solidFill>
              </a:rPr>
              <a:t>Subway</a:t>
            </a:r>
            <a:r>
              <a:rPr lang="ko-KR" altLang="en-US" sz="4800" dirty="0">
                <a:solidFill>
                  <a:srgbClr val="FFFFFF"/>
                </a:solidFill>
              </a:rPr>
              <a:t> </a:t>
            </a:r>
            <a:r>
              <a:rPr lang="en-US" altLang="ko-KR" sz="4800" dirty="0">
                <a:solidFill>
                  <a:srgbClr val="FFFFFF"/>
                </a:solidFill>
              </a:rPr>
              <a:t>Chat</a:t>
            </a:r>
            <a:endParaRPr lang="ko-KR" altLang="en-US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43140F-F0AD-50D1-8300-194AFF749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4148" y="4709515"/>
            <a:ext cx="7055893" cy="1565621"/>
          </a:xfrm>
        </p:spPr>
        <p:txBody>
          <a:bodyPr>
            <a:noAutofit/>
          </a:bodyPr>
          <a:lstStyle/>
          <a:p>
            <a:pPr algn="r"/>
            <a:r>
              <a:rPr lang="ko-KR" altLang="en-US" dirty="0" err="1">
                <a:solidFill>
                  <a:srgbClr val="FFFFFF"/>
                </a:solidFill>
              </a:rPr>
              <a:t>클라우드컴퓨팅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r>
              <a:rPr lang="en-US" altLang="ko-KR" dirty="0">
                <a:solidFill>
                  <a:srgbClr val="FFFFFF"/>
                </a:solidFill>
              </a:rPr>
              <a:t>17</a:t>
            </a:r>
            <a:r>
              <a:rPr lang="ko-KR" altLang="en-US" dirty="0">
                <a:solidFill>
                  <a:srgbClr val="FFFFFF"/>
                </a:solidFill>
              </a:rPr>
              <a:t>조</a:t>
            </a:r>
            <a:endParaRPr lang="en-US" altLang="ko-KR" dirty="0">
              <a:solidFill>
                <a:srgbClr val="FFFFFF"/>
              </a:solidFill>
            </a:endParaRPr>
          </a:p>
          <a:p>
            <a:pPr algn="r"/>
            <a:r>
              <a:rPr lang="ko-KR" altLang="en-US" dirty="0" err="1">
                <a:solidFill>
                  <a:srgbClr val="FFFFFF"/>
                </a:solidFill>
              </a:rPr>
              <a:t>이한홍</a:t>
            </a:r>
            <a:endParaRPr lang="en-US" altLang="ko-KR" dirty="0">
              <a:solidFill>
                <a:srgbClr val="FFFFFF"/>
              </a:solidFill>
            </a:endParaRPr>
          </a:p>
          <a:p>
            <a:pPr algn="r"/>
            <a:r>
              <a:rPr lang="ko-KR" altLang="en-US" dirty="0">
                <a:solidFill>
                  <a:srgbClr val="FFFFFF"/>
                </a:solidFill>
              </a:rPr>
              <a:t>박준형</a:t>
            </a:r>
            <a:endParaRPr lang="en-US" altLang="ko-KR" dirty="0">
              <a:solidFill>
                <a:srgbClr val="FFFFFF"/>
              </a:solidFill>
            </a:endParaRPr>
          </a:p>
          <a:p>
            <a:pPr algn="r"/>
            <a:r>
              <a:rPr lang="ko-KR" altLang="en-US" dirty="0">
                <a:solidFill>
                  <a:srgbClr val="FFFFFF"/>
                </a:solidFill>
              </a:rPr>
              <a:t>김민종</a:t>
            </a:r>
          </a:p>
        </p:txBody>
      </p:sp>
    </p:spTree>
    <p:extLst>
      <p:ext uri="{BB962C8B-B14F-4D97-AF65-F5344CB8AC3E}">
        <p14:creationId xmlns:p14="http://schemas.microsoft.com/office/powerpoint/2010/main" val="713449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8EBFDA-9226-D152-8155-DA38AC01C6C1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Subway chat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설치</a:t>
            </a:r>
            <a:r>
              <a:rPr lang="ko-KR" altLang="en-US" sz="4000" dirty="0">
                <a:solidFill>
                  <a:srgbClr val="FFFFFF"/>
                </a:solidFill>
                <a:latin typeface="맑은 고딕" panose="02110004020202020204"/>
                <a:ea typeface="맑은 고딕" panose="020B0503020000020004" pitchFamily="50" charset="-127"/>
              </a:rPr>
              <a:t> 방법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A72E5-DC0D-0D02-B2EE-5A860DA7B3FF}"/>
              </a:ext>
            </a:extLst>
          </p:cNvPr>
          <p:cNvSpPr txBox="1"/>
          <p:nvPr/>
        </p:nvSpPr>
        <p:spPr>
          <a:xfrm>
            <a:off x="507561" y="2061143"/>
            <a:ext cx="9512540" cy="4478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3500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도커</a:t>
            </a:r>
            <a:endParaRPr kumimoji="0" lang="en-US" altLang="ko-KR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Docker compose</a:t>
            </a:r>
            <a:r>
              <a:rPr lang="ko-KR" altLang="en-US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를 사용해서 </a:t>
            </a:r>
            <a:r>
              <a:rPr lang="en-US" altLang="ko-KR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MySQL, Redis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실행</a:t>
            </a:r>
            <a:b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  </a:t>
            </a:r>
            <a:r>
              <a:rPr lang="en-US" altLang="ko-KR" sz="15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cd </a:t>
            </a:r>
            <a:r>
              <a:rPr lang="en-US" altLang="ko-KR" sz="1500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SubwayChat</a:t>
            </a:r>
            <a:br>
              <a:rPr lang="en-US" altLang="ko-KR" sz="15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</a:br>
            <a:r>
              <a:rPr lang="en-US" altLang="ko-KR" sz="15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   docker-compose up –d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Docker 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이미지 빌드 후</a:t>
            </a: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Dockerfile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을 사용해서 </a:t>
            </a: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Spring boot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를 빌드</a:t>
            </a:r>
            <a:b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 </a:t>
            </a:r>
            <a:r>
              <a:rPr lang="en-US" altLang="ko-KR" sz="15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docker build –t </a:t>
            </a:r>
            <a:r>
              <a:rPr lang="en-US" altLang="ko-KR" sz="1500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hoyaii</a:t>
            </a:r>
            <a:r>
              <a:rPr lang="en-US" altLang="ko-KR" sz="15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/</a:t>
            </a:r>
            <a:r>
              <a:rPr lang="en-US" altLang="ko-KR" sz="1500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subwaychat</a:t>
            </a:r>
            <a:r>
              <a:rPr lang="en-US" altLang="ko-KR" sz="15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Docker 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컨테이너 실행 </a:t>
            </a: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Spring boot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가 </a:t>
            </a:r>
            <a:r>
              <a:rPr lang="ko-KR" altLang="en-US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빌드되면</a:t>
            </a: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컨테이너 실행</a:t>
            </a:r>
            <a:b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 </a:t>
            </a:r>
            <a:r>
              <a:rPr lang="en-US" altLang="ko-KR" sz="15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docker run –d –p 8080:8080 –network </a:t>
            </a:r>
            <a:r>
              <a:rPr lang="en-US" altLang="ko-KR" sz="1500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forpaw_be_network</a:t>
            </a:r>
            <a:r>
              <a:rPr lang="en-US" altLang="ko-KR" sz="15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</a:t>
            </a:r>
            <a:r>
              <a:rPr lang="en-US" altLang="ko-KR" sz="1500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hoyaii</a:t>
            </a:r>
            <a:r>
              <a:rPr lang="en-US" altLang="ko-KR" sz="15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/</a:t>
            </a:r>
            <a:r>
              <a:rPr lang="en-US" altLang="ko-KR" sz="1500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forpaw</a:t>
            </a:r>
            <a:endParaRPr lang="en-US" altLang="ko-KR" sz="1500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애플리케이션 접속 서버가 실행되면</a:t>
            </a:r>
            <a:r>
              <a:rPr lang="en-US" altLang="ko-KR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웹 브라우저를 통해 애플리케이션에 접속</a:t>
            </a:r>
            <a:b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  </a:t>
            </a:r>
            <a:r>
              <a:rPr lang="en-US" altLang="ko-KR" sz="15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  <a:hlinkClick r:id="rId3"/>
              </a:rPr>
              <a:t>http://localhost:8080</a:t>
            </a:r>
            <a:r>
              <a:rPr lang="en-US" altLang="ko-KR" sz="15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(</a:t>
            </a:r>
            <a:r>
              <a:rPr lang="ko-KR" altLang="en-US" sz="15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로컬에서 </a:t>
            </a:r>
            <a:r>
              <a:rPr lang="ko-KR" altLang="en-US" sz="1500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도커</a:t>
            </a:r>
            <a:r>
              <a:rPr lang="ko-KR" altLang="en-US" sz="15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실행</a:t>
            </a:r>
            <a:r>
              <a:rPr lang="en-US" altLang="ko-KR" sz="15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)</a:t>
            </a:r>
            <a:br>
              <a:rPr lang="en-US" altLang="ko-KR" sz="15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</a:br>
            <a:r>
              <a:rPr lang="en-US" altLang="ko-KR" sz="15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   </a:t>
            </a:r>
            <a:r>
              <a:rPr lang="en-US" altLang="ko-KR" sz="15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  <a:hlinkClick r:id="rId4"/>
              </a:rPr>
              <a:t>http://20.39.188.176:8080</a:t>
            </a:r>
            <a:r>
              <a:rPr lang="en-US" altLang="ko-KR" sz="15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(</a:t>
            </a:r>
            <a:r>
              <a:rPr lang="ko-KR" altLang="en-US" sz="15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클라우드에서 </a:t>
            </a:r>
            <a:r>
              <a:rPr lang="ko-KR" altLang="en-US" sz="1500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도커</a:t>
            </a:r>
            <a:r>
              <a:rPr lang="ko-KR" altLang="en-US" sz="15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실행</a:t>
            </a:r>
            <a:r>
              <a:rPr lang="en-US" altLang="ko-KR" sz="15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7396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8EBFDA-9226-D152-8155-DA38AC01C6C1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Subway chat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동작 방법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7FA6B2-7FA9-DA16-E531-23636A8CA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875" y="2072868"/>
            <a:ext cx="4433844" cy="435386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6F55F7F-63CB-E4C2-1B8D-94EC1A789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862" y="2072868"/>
            <a:ext cx="4419671" cy="435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02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8EBFDA-9226-D152-8155-DA38AC01C6C1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Subway chat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동작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09714B-A395-5C4F-7939-772325915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495" y="1974809"/>
            <a:ext cx="9801726" cy="451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8EBFDA-9226-D152-8155-DA38AC01C6C1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Subway chat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동작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C19E7C-84E6-8AB5-A1DC-E0D777CD1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53" y="2124214"/>
            <a:ext cx="3592898" cy="35082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FAB498-B502-942C-250D-479692E2E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420" y="2124214"/>
            <a:ext cx="3572639" cy="35082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D3AE6D9-FABE-88BD-2D27-4223BCEC0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1765" y="2124214"/>
            <a:ext cx="3572639" cy="351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45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8EBFDA-9226-D152-8155-DA38AC01C6C1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Subway Chat </a:t>
            </a:r>
            <a:r>
              <a:rPr lang="ko-KR" altLang="en-US" sz="4000" dirty="0">
                <a:solidFill>
                  <a:srgbClr val="FFFFFF"/>
                </a:solidFill>
                <a:latin typeface="맑은 고딕" panose="02110004020202020204"/>
                <a:ea typeface="맑은 고딕" panose="020B0503020000020004" pitchFamily="50" charset="-127"/>
              </a:rPr>
              <a:t>활용 방안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A72E5-DC0D-0D02-B2EE-5A860DA7B3FF}"/>
              </a:ext>
            </a:extLst>
          </p:cNvPr>
          <p:cNvSpPr txBox="1"/>
          <p:nvPr/>
        </p:nvSpPr>
        <p:spPr>
          <a:xfrm>
            <a:off x="612766" y="2267285"/>
            <a:ext cx="1096646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Both"/>
              <a:tabLst/>
              <a:defRPr/>
            </a:pPr>
            <a:r>
              <a:rPr lang="ko-KR" altLang="en-US" sz="22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지역 기반 정보 공유</a:t>
            </a:r>
            <a:endParaRPr lang="en-US" altLang="ko-KR" sz="2200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64800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교통 정보 공유</a:t>
            </a:r>
            <a:b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</a:b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사용자들은 지역 내 교통 상황에 대한 정보를 실시간으로 공유 가능</a:t>
            </a:r>
            <a:endParaRPr lang="en-US" altLang="ko-KR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64800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안전 정보</a:t>
            </a:r>
            <a:b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- 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긴급 상황이나 안전 관련 중요 정보를 공유함으로써 사고 방지 가능</a:t>
            </a:r>
            <a:b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</a:br>
            <a:endParaRPr lang="en-US" altLang="ko-KR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2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(2)</a:t>
            </a:r>
            <a:r>
              <a:rPr lang="ko-KR" altLang="en-US" sz="22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지역 사회 활성화</a:t>
            </a:r>
            <a:endParaRPr lang="en-US" altLang="ko-KR" sz="2200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64800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이벤트 공유</a:t>
            </a:r>
            <a:b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- 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지역</a:t>
            </a: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행사</a:t>
            </a: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축제</a:t>
            </a: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모임 등의 이벤트를 공유하고 홍보하여 지역 사회의 참여와 활동 촉진</a:t>
            </a:r>
            <a:endParaRPr lang="en-US" altLang="ko-KR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64800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공공 서비스 정보</a:t>
            </a:r>
            <a:b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- 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지역 공공 서비스</a:t>
            </a: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편의시설</a:t>
            </a: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재활용 센터의 위치 및 이용 방법 등을 공유하여 생활 편의성 증가 </a:t>
            </a:r>
            <a:endParaRPr lang="en-US" altLang="ko-KR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036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8EBFDA-9226-D152-8155-DA38AC01C6C1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Subway chat </a:t>
            </a:r>
            <a:r>
              <a:rPr lang="ko-KR" altLang="en-US" sz="4000" dirty="0">
                <a:solidFill>
                  <a:srgbClr val="FFFFFF"/>
                </a:solidFill>
                <a:latin typeface="맑은 고딕" panose="02110004020202020204"/>
                <a:ea typeface="맑은 고딕" panose="020B0503020000020004" pitchFamily="50" charset="-127"/>
              </a:rPr>
              <a:t>활용 방안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A72E5-DC0D-0D02-B2EE-5A860DA7B3FF}"/>
              </a:ext>
            </a:extLst>
          </p:cNvPr>
          <p:cNvSpPr txBox="1"/>
          <p:nvPr/>
        </p:nvSpPr>
        <p:spPr>
          <a:xfrm>
            <a:off x="608726" y="2505670"/>
            <a:ext cx="10974544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2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(3) </a:t>
            </a:r>
            <a:r>
              <a:rPr lang="ko-KR" altLang="en-US" sz="22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상업적 활용</a:t>
            </a:r>
            <a:endParaRPr lang="en-US" altLang="ko-KR" sz="2200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64800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맛집 및 상점 홍보</a:t>
            </a:r>
            <a:b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- 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지역 내 맛집</a:t>
            </a: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상점 등의 홍보</a:t>
            </a: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할인 정보나 특별 이벤트 정보 공유 가능</a:t>
            </a:r>
            <a:endParaRPr lang="en-US" altLang="ko-KR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64800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광고 및 마케팅</a:t>
            </a:r>
            <a:b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- 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지역 기반의 광고를 실시해 특정 지역 사용자들을 대상으로 상품이나 서비스 마케팅 가능</a:t>
            </a:r>
            <a:b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</a:br>
            <a:endParaRPr lang="en-US" altLang="ko-KR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2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(4)</a:t>
            </a:r>
            <a:r>
              <a:rPr lang="ko-KR" altLang="en-US" sz="22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사회적 상호작용</a:t>
            </a:r>
            <a:endParaRPr lang="en-US" altLang="ko-KR" sz="2200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64800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익명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피드백과 토론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 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익명성을 보장하기에 다양한 주제에 대해 자유로운 토론이 가능한 플랫폼 제공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  <a:p>
            <a:pPr marL="64800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비상 상황 네트워크</a:t>
            </a:r>
            <a:b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- 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자연 재해나 긴급 상황 발생 시</a:t>
            </a: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도움을 요청하고 지원할 수 있는 통신 채널로 활용 가능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814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75E58E-9924-711B-019D-40ED86705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8650" y="2461023"/>
            <a:ext cx="6714699" cy="1116687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rgbClr val="FFFFFF"/>
                </a:solidFill>
              </a:rPr>
              <a:t>감사합니다</a:t>
            </a:r>
            <a:r>
              <a:rPr lang="en-US" altLang="ko-KR" sz="4800" dirty="0">
                <a:solidFill>
                  <a:srgbClr val="FFFFFF"/>
                </a:solidFill>
              </a:rPr>
              <a:t>.</a:t>
            </a:r>
            <a:endParaRPr lang="ko-KR" altLang="en-US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7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94A896-EF81-57EA-388B-BF538EF5F1DB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담당 파트</a:t>
            </a:r>
            <a:endParaRPr lang="en-US" altLang="ko-KR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1A7BC9-E920-1491-3BFE-27C1FA34A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337442"/>
              </p:ext>
            </p:extLst>
          </p:nvPr>
        </p:nvGraphicFramePr>
        <p:xfrm>
          <a:off x="432225" y="2191049"/>
          <a:ext cx="11327550" cy="4002652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{D7AC3CCA-C797-4891-BE02-D94E43425B78}</a:tableStyleId>
              </a:tblPr>
              <a:tblGrid>
                <a:gridCol w="1454156">
                  <a:extLst>
                    <a:ext uri="{9D8B030D-6E8A-4147-A177-3AD203B41FA5}">
                      <a16:colId xmlns:a16="http://schemas.microsoft.com/office/drawing/2014/main" val="3155485323"/>
                    </a:ext>
                  </a:extLst>
                </a:gridCol>
                <a:gridCol w="9873394">
                  <a:extLst>
                    <a:ext uri="{9D8B030D-6E8A-4147-A177-3AD203B41FA5}">
                      <a16:colId xmlns:a16="http://schemas.microsoft.com/office/drawing/2014/main" val="3661246000"/>
                    </a:ext>
                  </a:extLst>
                </a:gridCol>
              </a:tblGrid>
              <a:tr h="7305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cap="none" spc="0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 marL="200647" marR="154344" marT="154344" marB="154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cap="none" spc="0" dirty="0">
                          <a:solidFill>
                            <a:schemeClr val="bg1"/>
                          </a:solidFill>
                        </a:rPr>
                        <a:t>담당 파트</a:t>
                      </a:r>
                    </a:p>
                  </a:txBody>
                  <a:tcPr marL="200647" marR="154344" marT="154344" marB="154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438666"/>
                  </a:ext>
                </a:extLst>
              </a:tr>
              <a:tr h="10906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cap="none" spc="0" dirty="0" err="1">
                          <a:solidFill>
                            <a:schemeClr val="tx1"/>
                          </a:solidFill>
                        </a:rPr>
                        <a:t>이한홍</a:t>
                      </a:r>
                      <a:endParaRPr lang="ko-KR" altLang="en-US" sz="2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0647" marR="154344" marT="154344" marB="1543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cap="none" spc="0" dirty="0">
                          <a:solidFill>
                            <a:schemeClr val="tx1"/>
                          </a:solidFill>
                        </a:rPr>
                        <a:t>게시판 </a:t>
                      </a:r>
                      <a:r>
                        <a:rPr lang="en-US" altLang="ko-KR" sz="2400" cap="none" spc="0" dirty="0">
                          <a:solidFill>
                            <a:schemeClr val="tx1"/>
                          </a:solidFill>
                        </a:rPr>
                        <a:t>API </a:t>
                      </a:r>
                      <a:r>
                        <a:rPr lang="ko-KR" altLang="en-US" sz="2400" cap="none" spc="0" dirty="0">
                          <a:solidFill>
                            <a:schemeClr val="tx1"/>
                          </a:solidFill>
                        </a:rPr>
                        <a:t>개발</a:t>
                      </a:r>
                      <a:r>
                        <a:rPr lang="en-US" altLang="ko-KR" sz="24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400" cap="none" spc="0" dirty="0" err="1">
                          <a:solidFill>
                            <a:schemeClr val="tx1"/>
                          </a:solidFill>
                        </a:rPr>
                        <a:t>도커를</a:t>
                      </a:r>
                      <a:r>
                        <a:rPr lang="ko-KR" altLang="en-US" sz="2400" cap="none" spc="0" dirty="0">
                          <a:solidFill>
                            <a:schemeClr val="tx1"/>
                          </a:solidFill>
                        </a:rPr>
                        <a:t> 사용해 클라우드에 배포 및 </a:t>
                      </a:r>
                      <a:r>
                        <a:rPr lang="en-US" altLang="ko-KR" sz="2400" cap="none" spc="0" dirty="0">
                          <a:solidFill>
                            <a:schemeClr val="tx1"/>
                          </a:solidFill>
                        </a:rPr>
                        <a:t>HA </a:t>
                      </a:r>
                      <a:r>
                        <a:rPr lang="ko-KR" altLang="en-US" sz="2400" cap="none" spc="0" dirty="0">
                          <a:solidFill>
                            <a:schemeClr val="tx1"/>
                          </a:solidFill>
                        </a:rPr>
                        <a:t>구성 담당</a:t>
                      </a:r>
                      <a:r>
                        <a:rPr lang="en-US" altLang="ko-KR" sz="24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sz="2400" cap="none" spc="0" dirty="0">
                          <a:solidFill>
                            <a:schemeClr val="tx1"/>
                          </a:solidFill>
                        </a:rPr>
                        <a:t>제안서 및 중간 보고서 작성</a:t>
                      </a:r>
                    </a:p>
                  </a:txBody>
                  <a:tcPr marL="200647" marR="154344" marT="154344" marB="1543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742512"/>
                  </a:ext>
                </a:extLst>
              </a:tr>
              <a:tr h="10906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cap="none" spc="0" dirty="0">
                          <a:solidFill>
                            <a:schemeClr val="tx1"/>
                          </a:solidFill>
                        </a:rPr>
                        <a:t>박준형</a:t>
                      </a:r>
                    </a:p>
                  </a:txBody>
                  <a:tcPr marL="200647" marR="154344" marT="154344" marB="1543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cap="none" spc="0" dirty="0">
                          <a:solidFill>
                            <a:schemeClr val="tx1"/>
                          </a:solidFill>
                        </a:rPr>
                        <a:t>Redis</a:t>
                      </a:r>
                      <a:r>
                        <a:rPr lang="ko-KR" altLang="en-US" sz="2400" cap="none" spc="0" dirty="0">
                          <a:solidFill>
                            <a:schemeClr val="tx1"/>
                          </a:solidFill>
                        </a:rPr>
                        <a:t>를 사용한 채팅 </a:t>
                      </a:r>
                      <a:r>
                        <a:rPr lang="en-US" altLang="ko-KR" sz="2400" cap="none" spc="0" dirty="0">
                          <a:solidFill>
                            <a:schemeClr val="tx1"/>
                          </a:solidFill>
                        </a:rPr>
                        <a:t>API </a:t>
                      </a:r>
                      <a:r>
                        <a:rPr lang="ko-KR" altLang="en-US" sz="2400" cap="none" spc="0" dirty="0">
                          <a:solidFill>
                            <a:schemeClr val="tx1"/>
                          </a:solidFill>
                        </a:rPr>
                        <a:t>개발</a:t>
                      </a:r>
                      <a:r>
                        <a:rPr lang="en-US" altLang="ko-KR" sz="24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sz="2400" cap="none" spc="0" dirty="0">
                          <a:solidFill>
                            <a:schemeClr val="tx1"/>
                          </a:solidFill>
                        </a:rPr>
                        <a:t>최종 보고서 작성</a:t>
                      </a:r>
                    </a:p>
                  </a:txBody>
                  <a:tcPr marL="200647" marR="154344" marT="154344" marB="1543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428098"/>
                  </a:ext>
                </a:extLst>
              </a:tr>
              <a:tr h="10906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cap="none" spc="0" dirty="0">
                          <a:solidFill>
                            <a:schemeClr val="tx1"/>
                          </a:solidFill>
                        </a:rPr>
                        <a:t>김민종</a:t>
                      </a:r>
                    </a:p>
                  </a:txBody>
                  <a:tcPr marL="200647" marR="154344" marT="154344" marB="1543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cap="none" spc="0" dirty="0" err="1">
                          <a:solidFill>
                            <a:schemeClr val="tx1"/>
                          </a:solidFill>
                        </a:rPr>
                        <a:t>Thymeleaf</a:t>
                      </a:r>
                      <a:r>
                        <a:rPr lang="ko-KR" altLang="en-US" sz="2400" cap="none" spc="0" dirty="0">
                          <a:solidFill>
                            <a:schemeClr val="tx1"/>
                          </a:solidFill>
                        </a:rPr>
                        <a:t>를 사용한 화면 개발</a:t>
                      </a:r>
                      <a:endParaRPr lang="en-US" altLang="ko-KR" sz="24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2400" cap="none" spc="0" dirty="0">
                          <a:solidFill>
                            <a:schemeClr val="tx1"/>
                          </a:solidFill>
                        </a:rPr>
                        <a:t>PPT, </a:t>
                      </a:r>
                      <a:r>
                        <a:rPr lang="ko-KR" altLang="en-US" sz="2400" cap="none" spc="0" dirty="0">
                          <a:solidFill>
                            <a:schemeClr val="tx1"/>
                          </a:solidFill>
                        </a:rPr>
                        <a:t>시연 영상 제작</a:t>
                      </a:r>
                    </a:p>
                  </a:txBody>
                  <a:tcPr marL="200647" marR="154344" marT="154344" marB="1543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830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12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8EBFDA-9226-D152-8155-DA38AC01C6C1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Subway Chat </a:t>
            </a:r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E9C9E0-C885-FD97-7BAD-D3BFE4346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71" y="2696198"/>
            <a:ext cx="3495866" cy="25408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9A72E5-DC0D-0D02-B2EE-5A860DA7B3FF}"/>
              </a:ext>
            </a:extLst>
          </p:cNvPr>
          <p:cNvSpPr txBox="1"/>
          <p:nvPr/>
        </p:nvSpPr>
        <p:spPr>
          <a:xfrm>
            <a:off x="4169278" y="2735540"/>
            <a:ext cx="791915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/>
              <a:t>부산 지하철 각 호선별로 마련된 익명 채팅방을 통해 </a:t>
            </a:r>
            <a:br>
              <a:rPr lang="en-US" altLang="ko-KR" sz="2200" dirty="0"/>
            </a:br>
            <a:r>
              <a:rPr lang="ko-KR" altLang="en-US" sz="2200" dirty="0"/>
              <a:t>정보 공유와 일상 대화를 즐길 수 있는 서비스  </a:t>
            </a:r>
            <a:endParaRPr lang="en-US" altLang="ko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/>
              <a:t>지역 커뮤니티 활동을 위한 게시판을 통해 맛집 홍보</a:t>
            </a:r>
            <a:r>
              <a:rPr lang="en-US" altLang="ko-KR" sz="2200" dirty="0"/>
              <a:t>, </a:t>
            </a:r>
            <a:r>
              <a:rPr lang="ko-KR" altLang="en-US" sz="2200" dirty="0"/>
              <a:t>추천 </a:t>
            </a:r>
            <a:br>
              <a:rPr lang="en-US" altLang="ko-KR" sz="2200" dirty="0"/>
            </a:br>
            <a:r>
              <a:rPr lang="ko-KR" altLang="en-US" sz="2200" dirty="0"/>
              <a:t>또는 행사 정보 공유 등의 활동 가능</a:t>
            </a:r>
          </a:p>
          <a:p>
            <a:endParaRPr lang="en-US" altLang="ko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/>
              <a:t>사용자는 익명성을 보장받으며 소통할 수 있음</a:t>
            </a:r>
            <a:endParaRPr lang="en-US" altLang="ko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417531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8EBFDA-9226-D152-8155-DA38AC01C6C1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관련 기술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A72E5-DC0D-0D02-B2EE-5A860DA7B3FF}"/>
              </a:ext>
            </a:extLst>
          </p:cNvPr>
          <p:cNvSpPr txBox="1"/>
          <p:nvPr/>
        </p:nvSpPr>
        <p:spPr>
          <a:xfrm>
            <a:off x="304114" y="2238115"/>
            <a:ext cx="7155206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3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웹소켓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(WebSocket)</a:t>
            </a:r>
            <a:r>
              <a:rPr lang="ko-KR" altLang="en-US" sz="25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</a:t>
            </a:r>
            <a:endParaRPr lang="en-US" altLang="ko-KR" sz="2500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웹 브라우저와 서버 간에 양방향 통신을 가능하게 하는 기술</a:t>
            </a:r>
            <a:endParaRPr lang="en-US" altLang="ko-KR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한 번의 연결 설정 후 지속적으로 실시간 데이터 교환 가능</a:t>
            </a:r>
            <a:endParaRPr lang="en-US" altLang="ko-KR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양방향 통신</a:t>
            </a:r>
            <a:endParaRPr lang="en-US" altLang="ko-KR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실시간성</a:t>
            </a:r>
            <a:endParaRPr lang="en-US" altLang="ko-KR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전이중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통신</a:t>
            </a: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(Full-Duplex)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오버헤드 감소</a:t>
            </a:r>
            <a:endParaRPr lang="en-US" altLang="ko-KR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CFDE3B-AD37-511E-7893-DBEA969EF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434" y="2816849"/>
            <a:ext cx="3442369" cy="231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7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8EBFDA-9226-D152-8155-DA38AC01C6C1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관련 기술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A72E5-DC0D-0D02-B2EE-5A860DA7B3FF}"/>
              </a:ext>
            </a:extLst>
          </p:cNvPr>
          <p:cNvSpPr txBox="1"/>
          <p:nvPr/>
        </p:nvSpPr>
        <p:spPr>
          <a:xfrm>
            <a:off x="304113" y="2238115"/>
            <a:ext cx="11085781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STOMP</a:t>
            </a:r>
            <a:r>
              <a:rPr lang="en-US" altLang="ko-KR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(Simple/Streaming Text Oriented Messaging Protocol)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간단한 텍스트 기반의 메시징 프로토콜</a:t>
            </a:r>
            <a:endParaRPr lang="en-US" altLang="ko-KR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스프링 프레임워크에서 </a:t>
            </a:r>
            <a:r>
              <a:rPr lang="ko-KR" altLang="en-US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웹소켓을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통한 메시지 브로커를 쉽게 구현할 수 있도록 지원</a:t>
            </a:r>
            <a:endParaRPr lang="en-US" altLang="ko-KR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아래와 같은 방식으로 메시지 교환</a:t>
            </a:r>
            <a:b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- 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구독</a:t>
            </a: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(Subscribe): 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클라이언트는 특정 대상을 구독하여</a:t>
            </a: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해당 대상으로부터 메시지를 수신</a:t>
            </a:r>
            <a:b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- 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발행</a:t>
            </a: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(Publish): 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서버나 다른 클라이언트가 구독한 대상에 메시지를 발행</a:t>
            </a:r>
            <a:endParaRPr lang="en-US" altLang="ko-KR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228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8EBFDA-9226-D152-8155-DA38AC01C6C1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관련 기술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A72E5-DC0D-0D02-B2EE-5A860DA7B3FF}"/>
              </a:ext>
            </a:extLst>
          </p:cNvPr>
          <p:cNvSpPr txBox="1"/>
          <p:nvPr/>
        </p:nvSpPr>
        <p:spPr>
          <a:xfrm>
            <a:off x="304113" y="2238115"/>
            <a:ext cx="11085781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5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Redis</a:t>
            </a:r>
            <a:r>
              <a:rPr lang="en-US" altLang="ko-KR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(Remote Dictionary Server)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문자열</a:t>
            </a: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리스트</a:t>
            </a: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맵</a:t>
            </a: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집합 등 다양한 데이터 구조를 지원하는 키</a:t>
            </a: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-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값</a:t>
            </a: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(key-value) 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저장소</a:t>
            </a:r>
            <a:endParaRPr lang="en-US" altLang="ko-KR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자주 접근하는 데이터</a:t>
            </a: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채팅방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메시지</a:t>
            </a: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를 </a:t>
            </a:r>
            <a:r>
              <a:rPr lang="ko-KR" altLang="en-US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캐시하여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애플리케이션의 응답 속도를 향상시킴</a:t>
            </a:r>
            <a:endParaRPr lang="en-US" altLang="ko-KR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정해진 간격으로 메모리의 스냅샷을 디스크에 저장</a:t>
            </a:r>
            <a:endParaRPr lang="en-US" altLang="ko-KR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모든 쓰기 연산을 디스크에 로그로 기록하여 로그 파일을 읽어 데이터 복원</a:t>
            </a:r>
            <a:endParaRPr lang="en-US" altLang="ko-KR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b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</a:br>
            <a:endParaRPr lang="en-US" altLang="ko-KR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6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8EBFDA-9226-D152-8155-DA38AC01C6C1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아키텍쳐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 구조 </a:t>
            </a:r>
            <a:r>
              <a:rPr lang="ko-KR" altLang="en-US" sz="4000" dirty="0">
                <a:solidFill>
                  <a:srgbClr val="FFFFFF"/>
                </a:solidFill>
                <a:latin typeface="맑은 고딕" panose="02110004020202020204"/>
                <a:ea typeface="맑은 고딕" panose="020B0503020000020004" pitchFamily="50" charset="-127"/>
              </a:rPr>
              <a:t>및 다이어그램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8D7AA6-6BBA-B8B6-E045-4E0437C6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3" y="2255850"/>
            <a:ext cx="5060813" cy="3932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AF598A-760A-CAE7-D53D-5F83F32E4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206" y="2255850"/>
            <a:ext cx="3940702" cy="409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7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8EBFDA-9226-D152-8155-DA38AC01C6C1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HA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53BA08-AA12-4789-FCFC-7C2053F7E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649" y="1822348"/>
            <a:ext cx="4663214" cy="2390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9C17E1-B31C-C5A6-BCC8-4E47CB0BC3AF}"/>
              </a:ext>
            </a:extLst>
          </p:cNvPr>
          <p:cNvSpPr txBox="1"/>
          <p:nvPr/>
        </p:nvSpPr>
        <p:spPr>
          <a:xfrm>
            <a:off x="414961" y="2381402"/>
            <a:ext cx="55344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Azure VMSS</a:t>
            </a:r>
            <a:r>
              <a:rPr lang="ko-KR" altLang="en-US" dirty="0"/>
              <a:t>를 사용하여 트래픽 부하 처리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VMSS</a:t>
            </a:r>
            <a:r>
              <a:rPr lang="ko-KR" altLang="en-US" dirty="0"/>
              <a:t>와 로드 </a:t>
            </a:r>
            <a:r>
              <a:rPr lang="ko-KR" altLang="en-US" dirty="0" err="1"/>
              <a:t>밸런서를</a:t>
            </a:r>
            <a:r>
              <a:rPr lang="ko-KR" altLang="en-US" dirty="0"/>
              <a:t> 통해 트래픽 분산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CPU </a:t>
            </a:r>
            <a:r>
              <a:rPr lang="ko-KR" altLang="en-US" dirty="0"/>
              <a:t>사용률을 모니터링하여 자동으로 스케일링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CPU </a:t>
            </a:r>
            <a:r>
              <a:rPr lang="ko-KR" altLang="en-US" dirty="0"/>
              <a:t>사용률이 </a:t>
            </a:r>
            <a:r>
              <a:rPr lang="en-US" altLang="ko-KR" dirty="0"/>
              <a:t>70%</a:t>
            </a:r>
            <a:r>
              <a:rPr lang="ko-KR" altLang="en-US" dirty="0"/>
              <a:t>를 초과할 경우 </a:t>
            </a:r>
            <a:br>
              <a:rPr lang="en-US" altLang="ko-KR" dirty="0"/>
            </a:br>
            <a:r>
              <a:rPr lang="ko-KR" altLang="en-US" dirty="0"/>
              <a:t>가상 머신 인스턴스 하나 추가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CPU </a:t>
            </a:r>
            <a:r>
              <a:rPr lang="ko-KR" altLang="en-US" dirty="0"/>
              <a:t>사용률이 </a:t>
            </a:r>
            <a:r>
              <a:rPr lang="en-US" altLang="ko-KR" dirty="0"/>
              <a:t>20% </a:t>
            </a:r>
            <a:r>
              <a:rPr lang="ko-KR" altLang="en-US" dirty="0"/>
              <a:t>이하로 떨어지면 하나 감소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경고 규칙을 통해 </a:t>
            </a:r>
            <a:r>
              <a:rPr lang="en-US" altLang="ko-KR" dirty="0"/>
              <a:t>CPU </a:t>
            </a:r>
            <a:r>
              <a:rPr lang="ko-KR" altLang="en-US" dirty="0"/>
              <a:t>사용률이 </a:t>
            </a:r>
            <a:r>
              <a:rPr lang="en-US" altLang="ko-KR" dirty="0"/>
              <a:t>70%</a:t>
            </a:r>
            <a:r>
              <a:rPr lang="ko-KR" altLang="en-US" dirty="0"/>
              <a:t>를 초과하면</a:t>
            </a:r>
            <a:br>
              <a:rPr lang="en-US" altLang="ko-KR" dirty="0"/>
            </a:br>
            <a:r>
              <a:rPr lang="ko-KR" altLang="en-US" dirty="0"/>
              <a:t>알람 발생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083766-BC5B-12B5-2A7E-C9C0E28E3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649" y="4564783"/>
            <a:ext cx="4663214" cy="184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3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8EBFDA-9226-D152-8155-DA38AC01C6C1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Subway chat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설치</a:t>
            </a:r>
            <a:r>
              <a:rPr lang="ko-KR" altLang="en-US" sz="4000" dirty="0">
                <a:solidFill>
                  <a:srgbClr val="FFFFFF"/>
                </a:solidFill>
                <a:latin typeface="맑은 고딕" panose="02110004020202020204"/>
                <a:ea typeface="맑은 고딕" panose="020B0503020000020004" pitchFamily="50" charset="-127"/>
              </a:rPr>
              <a:t> 방법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A72E5-DC0D-0D02-B2EE-5A860DA7B3FF}"/>
              </a:ext>
            </a:extLst>
          </p:cNvPr>
          <p:cNvSpPr txBox="1"/>
          <p:nvPr/>
        </p:nvSpPr>
        <p:spPr>
          <a:xfrm>
            <a:off x="507561" y="2061143"/>
            <a:ext cx="9512540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로컬</a:t>
            </a:r>
            <a:endParaRPr kumimoji="0" lang="en-US" altLang="ko-KR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GitHub</a:t>
            </a:r>
            <a:r>
              <a:rPr lang="ko-KR" altLang="en-US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에서 프로젝트의 저장소를 로컬 컴퓨터로 복제</a:t>
            </a:r>
            <a:b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 </a:t>
            </a:r>
            <a:r>
              <a:rPr lang="en-US" altLang="ko-KR" sz="15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git clone </a:t>
            </a:r>
            <a:r>
              <a:rPr lang="en-US" altLang="ko-KR" sz="15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  <a:hlinkClick r:id="rId3"/>
              </a:rPr>
              <a:t>https://github.com/pnuCloud/SubwayChat.git</a:t>
            </a:r>
            <a:br>
              <a:rPr lang="en-US" altLang="ko-KR" sz="15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</a:br>
            <a:r>
              <a:rPr lang="en-US" altLang="ko-KR" sz="15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 cd </a:t>
            </a:r>
            <a:r>
              <a:rPr lang="en-US" altLang="ko-KR" sz="1500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SubwayChat</a:t>
            </a:r>
            <a:endParaRPr lang="en-US" altLang="ko-KR" sz="1500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MySQL</a:t>
            </a:r>
            <a:r>
              <a:rPr lang="ko-KR" altLang="en-US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을 사용하며</a:t>
            </a:r>
            <a:r>
              <a:rPr lang="en-US" altLang="ko-KR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, </a:t>
            </a:r>
            <a:r>
              <a:rPr lang="en-US" altLang="ko-KR" sz="2000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SubwayChat</a:t>
            </a:r>
            <a:r>
              <a:rPr lang="en-US" altLang="ko-KR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데이터베이스를 포트 </a:t>
            </a:r>
            <a:r>
              <a:rPr lang="en-US" altLang="ko-KR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3306</a:t>
            </a:r>
            <a:r>
              <a:rPr lang="ko-KR" altLang="en-US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에서 생성</a:t>
            </a:r>
            <a:b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 </a:t>
            </a:r>
            <a:r>
              <a:rPr lang="en-US" altLang="ko-KR" sz="15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CREATE DATABASE </a:t>
            </a:r>
            <a:r>
              <a:rPr lang="en-US" altLang="ko-KR" sz="1500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SubwayChat</a:t>
            </a:r>
            <a:r>
              <a:rPr lang="en-US" altLang="ko-KR" sz="15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데이터베이스 설정 후</a:t>
            </a:r>
            <a:r>
              <a:rPr lang="en-US" altLang="ko-KR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프로젝트 디렉터리 내에서 서버 실행</a:t>
            </a:r>
            <a:b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 </a:t>
            </a:r>
            <a:r>
              <a:rPr lang="en-US" altLang="ko-KR" sz="15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./</a:t>
            </a:r>
            <a:r>
              <a:rPr lang="en-US" altLang="ko-KR" sz="1500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gradlew</a:t>
            </a:r>
            <a:r>
              <a:rPr lang="en-US" altLang="ko-KR" sz="15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</a:t>
            </a:r>
            <a:r>
              <a:rPr lang="en-US" altLang="ko-KR" sz="1500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bootRun</a:t>
            </a:r>
            <a:endParaRPr lang="en-US" altLang="ko-KR" sz="1500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애플리케이션 접속 서버가 실행되면</a:t>
            </a:r>
            <a:r>
              <a:rPr lang="en-US" altLang="ko-KR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웹 브라우저를 통해 애플리케이션에 접속</a:t>
            </a:r>
            <a:b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 </a:t>
            </a:r>
            <a:r>
              <a:rPr lang="en-US" altLang="ko-KR" sz="15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http://localhost:8080</a:t>
            </a:r>
          </a:p>
        </p:txBody>
      </p:sp>
    </p:spTree>
    <p:extLst>
      <p:ext uri="{BB962C8B-B14F-4D97-AF65-F5344CB8AC3E}">
        <p14:creationId xmlns:p14="http://schemas.microsoft.com/office/powerpoint/2010/main" val="343399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1319</Words>
  <Application>Microsoft Office PowerPoint</Application>
  <PresentationFormat>와이드스크린</PresentationFormat>
  <Paragraphs>174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Subway Chat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김민종</dc:creator>
  <cp:lastModifiedBy>김민종</cp:lastModifiedBy>
  <cp:revision>8</cp:revision>
  <dcterms:created xsi:type="dcterms:W3CDTF">2024-06-08T06:49:18Z</dcterms:created>
  <dcterms:modified xsi:type="dcterms:W3CDTF">2024-06-09T10:44:49Z</dcterms:modified>
</cp:coreProperties>
</file>