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70" r:id="rId5"/>
    <p:sldId id="260" r:id="rId6"/>
    <p:sldId id="271" r:id="rId7"/>
    <p:sldId id="272" r:id="rId8"/>
    <p:sldId id="261" r:id="rId9"/>
    <p:sldId id="267" r:id="rId10"/>
    <p:sldId id="269" r:id="rId11"/>
    <p:sldId id="266" r:id="rId12"/>
    <p:sldId id="262" r:id="rId13"/>
    <p:sldId id="268" r:id="rId14"/>
    <p:sldId id="273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8FF"/>
    <a:srgbClr val="0036A2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81" autoAdjust="0"/>
  </p:normalViewPr>
  <p:slideViewPr>
    <p:cSldViewPr snapToGrid="0" showGuides="1">
      <p:cViewPr varScale="1">
        <p:scale>
          <a:sx n="84" d="100"/>
          <a:sy n="84" d="100"/>
        </p:scale>
        <p:origin x="490" y="-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ED27E-9F6F-485F-8F8A-EFC2CEEE57B1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3801-9C2C-4FDD-8C11-E8D2F22F3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80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11.4038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Intersection over union IOU</a:t>
            </a:r>
            <a:r>
              <a:rPr lang="ko-KR" altLang="en-US" dirty="0"/>
              <a:t>와 비슷한 지표라고 생각할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3801-9C2C-4FDD-8C11-E8D2F22F3D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2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fully convolutional network</a:t>
            </a:r>
            <a:r>
              <a:rPr lang="ko-KR" altLang="en-US" sz="12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이미지의 </a:t>
            </a:r>
            <a:r>
              <a:rPr lang="en-US" altLang="ko-KR" sz="12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semantic </a:t>
            </a:r>
            <a:r>
              <a:rPr lang="en-US" altLang="ko-KR" sz="1200" b="0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segmentatinon</a:t>
            </a:r>
            <a:r>
              <a:rPr lang="ko-KR" altLang="en-US" sz="12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 이용하여 학습을 하면 좋다는 것이 </a:t>
            </a:r>
            <a:r>
              <a:rPr lang="en-US" altLang="ko-KR" sz="12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 </a:t>
            </a:r>
            <a:r>
              <a:rPr lang="en-US" altLang="ko-KR" sz="1200" b="0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etal</a:t>
            </a:r>
            <a:r>
              <a:rPr lang="ko-KR" altLang="en-US" sz="12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 의해 </a:t>
            </a:r>
            <a:r>
              <a:rPr lang="en-US" altLang="ko-KR" sz="12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2014</a:t>
            </a:r>
            <a:r>
              <a:rPr lang="ko-KR" altLang="en-US" sz="12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후반기에 제시되었다</a:t>
            </a:r>
            <a:r>
              <a:rPr lang="en-US" altLang="ko-KR" sz="12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ko-KR" sz="1200" b="0" i="0" u="sng" strike="noStrike" dirty="0">
                <a:solidFill>
                  <a:srgbClr val="1C3678"/>
                </a:solidFill>
                <a:effectLst/>
                <a:latin typeface="Arial" panose="020B0604020202020204" pitchFamily="34" charset="0"/>
                <a:hlinkClick r:id="rId3"/>
              </a:rPr>
              <a:t>https://arxiv.org/abs/1411.4038</a:t>
            </a:r>
            <a:endParaRPr lang="ko-KR" altLang="en-US" b="0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3801-9C2C-4FDD-8C11-E8D2F22F3DC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5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6E6EE-7EF8-4B6B-B9B4-87FBA8CBE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78" y="1600203"/>
            <a:ext cx="5115373" cy="1909760"/>
          </a:xfrm>
        </p:spPr>
        <p:txBody>
          <a:bodyPr anchor="ctr" anchorCtr="0">
            <a:normAutofit/>
          </a:bodyPr>
          <a:lstStyle>
            <a:lvl1pPr algn="l">
              <a:defRPr sz="480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E35B35-0A07-491C-A007-DAE5436DA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78" y="3602035"/>
            <a:ext cx="4974378" cy="1655762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20" name="그림 19" descr="low angle photo of curtain wall building">
            <a:extLst>
              <a:ext uri="{FF2B5EF4-FFF2-40B4-BE49-F238E27FC236}">
                <a16:creationId xmlns:a16="http://schemas.microsoft.com/office/drawing/2014/main" id="{DDD88E26-66A7-41B9-8FE8-226889865F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50" r="29091" b="547"/>
          <a:stretch/>
        </p:blipFill>
        <p:spPr bwMode="auto">
          <a:xfrm>
            <a:off x="6156960" y="0"/>
            <a:ext cx="6683687" cy="6858000"/>
          </a:xfrm>
          <a:custGeom>
            <a:avLst/>
            <a:gdLst>
              <a:gd name="connsiteX0" fmla="*/ 0 w 10267353"/>
              <a:gd name="connsiteY0" fmla="*/ 0 h 6820474"/>
              <a:gd name="connsiteX1" fmla="*/ 10267353 w 10267353"/>
              <a:gd name="connsiteY1" fmla="*/ 0 h 6820474"/>
              <a:gd name="connsiteX2" fmla="*/ 10267353 w 10267353"/>
              <a:gd name="connsiteY2" fmla="*/ 6820474 h 6820474"/>
              <a:gd name="connsiteX3" fmla="*/ 2711697 w 10267353"/>
              <a:gd name="connsiteY3" fmla="*/ 6820474 h 682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7353" h="6820474">
                <a:moveTo>
                  <a:pt x="0" y="0"/>
                </a:moveTo>
                <a:lnTo>
                  <a:pt x="10267353" y="0"/>
                </a:lnTo>
                <a:lnTo>
                  <a:pt x="10267353" y="6820474"/>
                </a:lnTo>
                <a:lnTo>
                  <a:pt x="2711697" y="682047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1A44EA24-8874-4A47-9517-0A6F4F31E712}"/>
              </a:ext>
            </a:extLst>
          </p:cNvPr>
          <p:cNvSpPr/>
          <p:nvPr userDrawn="1"/>
        </p:nvSpPr>
        <p:spPr>
          <a:xfrm>
            <a:off x="6156959" y="3602038"/>
            <a:ext cx="1883087" cy="325596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A325C62-3AB0-465C-92E4-F6C38990BD66}"/>
              </a:ext>
            </a:extLst>
          </p:cNvPr>
          <p:cNvSpPr/>
          <p:nvPr userDrawn="1"/>
        </p:nvSpPr>
        <p:spPr>
          <a:xfrm rot="654674">
            <a:off x="6001858" y="-141392"/>
            <a:ext cx="811951" cy="7140787"/>
          </a:xfrm>
          <a:custGeom>
            <a:avLst/>
            <a:gdLst>
              <a:gd name="connsiteX0" fmla="*/ 624481 w 811951"/>
              <a:gd name="connsiteY0" fmla="*/ 36139 h 7140787"/>
              <a:gd name="connsiteX1" fmla="*/ 811951 w 811951"/>
              <a:gd name="connsiteY1" fmla="*/ 0 h 7140787"/>
              <a:gd name="connsiteX2" fmla="*/ 187470 w 811951"/>
              <a:gd name="connsiteY2" fmla="*/ 7104647 h 7140787"/>
              <a:gd name="connsiteX3" fmla="*/ 0 w 811951"/>
              <a:gd name="connsiteY3" fmla="*/ 7140787 h 7140787"/>
              <a:gd name="connsiteX4" fmla="*/ 624481 w 811951"/>
              <a:gd name="connsiteY4" fmla="*/ 36139 h 71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951" h="7140787">
                <a:moveTo>
                  <a:pt x="624481" y="36139"/>
                </a:moveTo>
                <a:lnTo>
                  <a:pt x="811951" y="0"/>
                </a:lnTo>
                <a:lnTo>
                  <a:pt x="187470" y="7104647"/>
                </a:lnTo>
                <a:lnTo>
                  <a:pt x="0" y="7140787"/>
                </a:lnTo>
                <a:lnTo>
                  <a:pt x="624481" y="361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27421257-8306-47A4-A5A1-69B5B94E567D}"/>
              </a:ext>
            </a:extLst>
          </p:cNvPr>
          <p:cNvSpPr/>
          <p:nvPr userDrawn="1"/>
        </p:nvSpPr>
        <p:spPr>
          <a:xfrm rot="654674">
            <a:off x="6242631" y="-141393"/>
            <a:ext cx="811950" cy="7140786"/>
          </a:xfrm>
          <a:custGeom>
            <a:avLst/>
            <a:gdLst>
              <a:gd name="connsiteX0" fmla="*/ 624480 w 811950"/>
              <a:gd name="connsiteY0" fmla="*/ 36139 h 7140786"/>
              <a:gd name="connsiteX1" fmla="*/ 811950 w 811950"/>
              <a:gd name="connsiteY1" fmla="*/ 0 h 7140786"/>
              <a:gd name="connsiteX2" fmla="*/ 187470 w 811950"/>
              <a:gd name="connsiteY2" fmla="*/ 7104647 h 7140786"/>
              <a:gd name="connsiteX3" fmla="*/ 0 w 811950"/>
              <a:gd name="connsiteY3" fmla="*/ 7140786 h 7140786"/>
              <a:gd name="connsiteX4" fmla="*/ 624480 w 811950"/>
              <a:gd name="connsiteY4" fmla="*/ 36139 h 714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950" h="7140786">
                <a:moveTo>
                  <a:pt x="624480" y="36139"/>
                </a:moveTo>
                <a:lnTo>
                  <a:pt x="811950" y="0"/>
                </a:lnTo>
                <a:lnTo>
                  <a:pt x="187470" y="7104647"/>
                </a:lnTo>
                <a:lnTo>
                  <a:pt x="0" y="7140786"/>
                </a:lnTo>
                <a:lnTo>
                  <a:pt x="624480" y="361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A9D1EB5-F675-47C9-A497-7A1485A9B67F}"/>
              </a:ext>
            </a:extLst>
          </p:cNvPr>
          <p:cNvSpPr/>
          <p:nvPr userDrawn="1"/>
        </p:nvSpPr>
        <p:spPr>
          <a:xfrm rot="654674">
            <a:off x="6483403" y="-141393"/>
            <a:ext cx="811950" cy="7140786"/>
          </a:xfrm>
          <a:custGeom>
            <a:avLst/>
            <a:gdLst>
              <a:gd name="connsiteX0" fmla="*/ 624480 w 811950"/>
              <a:gd name="connsiteY0" fmla="*/ 36139 h 7140786"/>
              <a:gd name="connsiteX1" fmla="*/ 811950 w 811950"/>
              <a:gd name="connsiteY1" fmla="*/ 0 h 7140786"/>
              <a:gd name="connsiteX2" fmla="*/ 187470 w 811950"/>
              <a:gd name="connsiteY2" fmla="*/ 7104647 h 7140786"/>
              <a:gd name="connsiteX3" fmla="*/ 0 w 811950"/>
              <a:gd name="connsiteY3" fmla="*/ 7140786 h 7140786"/>
              <a:gd name="connsiteX4" fmla="*/ 624480 w 811950"/>
              <a:gd name="connsiteY4" fmla="*/ 36139 h 714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950" h="7140786">
                <a:moveTo>
                  <a:pt x="624480" y="36139"/>
                </a:moveTo>
                <a:lnTo>
                  <a:pt x="811950" y="0"/>
                </a:lnTo>
                <a:lnTo>
                  <a:pt x="187470" y="7104647"/>
                </a:lnTo>
                <a:lnTo>
                  <a:pt x="0" y="7140786"/>
                </a:lnTo>
                <a:lnTo>
                  <a:pt x="624480" y="3613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8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2FE3C-8291-48E1-97D2-2FA9F232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DF095A-C11A-4191-9647-C7AE4CABD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CFCCE-609B-49C6-86E8-4C4CD385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168-F3CC-4878-B1E9-442D02944E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3FDF3-963B-444B-9DDD-152A5AF4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642BC-B52A-4C57-BF50-43801AB5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822-7903-4D68-A203-89F612EEE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0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599425-3F9A-4BCA-876A-4E73BFBDA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5F0C1-F6FB-41B8-B9A8-D4F5D795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36163-3A63-4867-BF54-DD7FD01B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168-F3CC-4878-B1E9-442D02944E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C8AA4-C91D-41CE-8771-B5E864D6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3EC57-C65F-4EEF-A822-982151CE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822-7903-4D68-A203-89F612EEE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2F313-90BA-4B39-92C9-5632318D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B1A7B-6CF0-46D4-BD7D-A4F2981F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D31B1-D1C2-44BE-AE97-A16594B1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168-F3CC-4878-B1E9-442D02944E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49FEA-C222-42E7-B75E-45CE1EA3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F6DB6-3781-4CCB-9ED1-0D1CA5B5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822-7903-4D68-A203-89F612EEE3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AAFE2-B8B7-4154-BC21-17B732F77A52}"/>
              </a:ext>
            </a:extLst>
          </p:cNvPr>
          <p:cNvSpPr/>
          <p:nvPr userDrawn="1"/>
        </p:nvSpPr>
        <p:spPr>
          <a:xfrm>
            <a:off x="695325" y="1586886"/>
            <a:ext cx="10801350" cy="5514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6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7F38C-40AA-4B23-9E44-6BC2BEEE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526EF-E0DC-491A-8EEB-10E0E875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8915A-B2A3-4D43-A62C-EAB76FBC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168-F3CC-4878-B1E9-442D02944E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FB35A-0E72-45BE-8C3E-026A0523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DDC2A-9A5D-4A1D-937D-DEEC23B1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822-7903-4D68-A203-89F612EEE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97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AEF0F-F68A-404E-B381-79E1CCBC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25196-29E0-42FF-A932-D7E5D949F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768F62-2C72-44CC-A56B-2A9B704E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236100-2393-4862-BBA6-F6E21479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168-F3CC-4878-B1E9-442D02944E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D63341-9928-486A-9255-CA7DD7EE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B91BB-0763-4805-AE01-C03094E1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822-7903-4D68-A203-89F612EEE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2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EFB9B-E6DC-4A21-A358-77EDF7BB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BA581-F20A-4243-91C0-86DEE82D8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A5FC5-373F-4082-8449-7724CC20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9DFECA-FEC7-42FD-8C26-8C0575E7D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A62168-4362-4DB3-83E5-DC5023049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6EB49F-1C91-4558-B0A6-E9C889E7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168-F3CC-4878-B1E9-442D02944E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B84ED3-E8C3-47DA-A060-6F8A05F5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550474-B6A4-45CC-A261-72E42FFF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822-7903-4D68-A203-89F612EEE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3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D38A49D-B268-472D-993D-9E8B4B35017A}"/>
              </a:ext>
            </a:extLst>
          </p:cNvPr>
          <p:cNvSpPr/>
          <p:nvPr userDrawn="1"/>
        </p:nvSpPr>
        <p:spPr>
          <a:xfrm>
            <a:off x="0" y="0"/>
            <a:ext cx="12192000" cy="42016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07B191-68F6-4E76-A800-847CC9E532EC}"/>
              </a:ext>
            </a:extLst>
          </p:cNvPr>
          <p:cNvSpPr/>
          <p:nvPr userDrawn="1"/>
        </p:nvSpPr>
        <p:spPr>
          <a:xfrm>
            <a:off x="0" y="208344"/>
            <a:ext cx="695325" cy="69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9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EE422-2D37-4131-80C4-2F75C222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168-F3CC-4878-B1E9-442D02944E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390927-AE3E-4D3B-A82E-2749CA9B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BC24A8-3E71-44BF-A4FA-5A83236C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822-7903-4D68-A203-89F612EEE38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1C3403-BF88-427D-95D7-FC2B74047204}"/>
              </a:ext>
            </a:extLst>
          </p:cNvPr>
          <p:cNvSpPr/>
          <p:nvPr userDrawn="1"/>
        </p:nvSpPr>
        <p:spPr>
          <a:xfrm>
            <a:off x="0" y="208344"/>
            <a:ext cx="695325" cy="6953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12D5E-33D2-4C9C-9A63-BE404FE4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2874A-6B13-407D-A363-19428E4FF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88F02-928E-45A4-AEDB-D2C588F73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C0BAA-BD80-426F-9D76-C5EBF810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168-F3CC-4878-B1E9-442D02944E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7D56A-7343-4C4D-ABA6-05729D00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427EC-B2B0-493B-BB2F-017F20F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822-7903-4D68-A203-89F612EEE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36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525-6664-438D-9FE3-9C866673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C4B6E-BD44-4B12-8E4C-B90C63241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D15E60-CA71-431C-B63D-8C2907C2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E44DD-B6F7-4188-9ECB-8F3A8606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168-F3CC-4878-B1E9-442D02944E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864C30-4584-4AA2-B8F5-9E6CE2ED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21A63-30E6-4042-BDF3-E778FE71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F822-7903-4D68-A203-89F612EEE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5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A37FA4-E199-4914-BCCD-BCC73DFA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442BA-34B5-429D-BC06-6772E8BDA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C7DBF-CF46-46BD-B29B-104AF82B2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D3168-F3CC-4878-B1E9-442D02944EB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D86D9-EB0E-447C-BC10-0CC57B4C8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108E3-5622-47B2-8728-5CEA22B8B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F822-7903-4D68-A203-89F612EEE3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0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Chen%2C+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hyperlink" Target="https://arxiv.org/search/cs?searchtype=author&amp;query=Denoyer%2C+L" TargetMode="External"/><Relationship Id="rId4" Type="http://schemas.openxmlformats.org/officeDocument/2006/relationships/hyperlink" Target="https://arxiv.org/search/cs?searchtype=author&amp;query=Arti%C3%A8res%2C+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S%C3%B8rensen%E2%80%93Dice_coefficient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xiv.org/pdf/1611.09326v2.pdf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6C40702-2E68-4185-B3F4-6943E2B12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161" y="1140139"/>
            <a:ext cx="9631685" cy="2080581"/>
          </a:xfrm>
        </p:spPr>
        <p:txBody>
          <a:bodyPr>
            <a:normAutofit/>
          </a:bodyPr>
          <a:lstStyle/>
          <a:p>
            <a:r>
              <a:rPr lang="en-US" altLang="ko-KR" sz="3000" b="1" i="0" u="none" strike="noStrike" dirty="0">
                <a:solidFill>
                  <a:srgbClr val="1A1A1A"/>
                </a:solidFill>
                <a:effectLst/>
                <a:latin typeface="Raleway"/>
              </a:rPr>
              <a:t>Understanding Clouds from Satellite</a:t>
            </a:r>
            <a:br>
              <a:rPr lang="en-US" altLang="ko-KR" sz="3000" b="1" i="0" u="none" strike="noStrike" dirty="0">
                <a:solidFill>
                  <a:srgbClr val="1A1A1A"/>
                </a:solidFill>
                <a:effectLst/>
                <a:latin typeface="Raleway"/>
              </a:rPr>
            </a:br>
            <a:r>
              <a:rPr lang="en-US" altLang="ko-KR" sz="3000" b="1" i="0" u="none" strike="noStrike" dirty="0">
                <a:solidFill>
                  <a:srgbClr val="1A1A1A"/>
                </a:solidFill>
                <a:effectLst/>
                <a:latin typeface="Raleway"/>
              </a:rPr>
              <a:t> Images</a:t>
            </a:r>
            <a:endParaRPr lang="ko-KR" altLang="en-US" sz="3000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66522B95-99F5-4CD5-BAE9-AE85B33C7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78" y="4875251"/>
            <a:ext cx="4974378" cy="993114"/>
          </a:xfrm>
        </p:spPr>
        <p:txBody>
          <a:bodyPr/>
          <a:lstStyle/>
          <a:p>
            <a:r>
              <a:rPr lang="en-US" altLang="ko-KR" dirty="0"/>
              <a:t>2020.08.06</a:t>
            </a:r>
          </a:p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발표자 신재현</a:t>
            </a:r>
          </a:p>
        </p:txBody>
      </p:sp>
    </p:spTree>
    <p:extLst>
      <p:ext uri="{BB962C8B-B14F-4D97-AF65-F5344CB8AC3E}">
        <p14:creationId xmlns:p14="http://schemas.microsoft.com/office/powerpoint/2010/main" val="1552476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A7D9C2-CAFD-4242-8957-C22BB3C0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05420"/>
            <a:ext cx="7576458" cy="53525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F9932F1-BEF4-40C1-96B3-E008845C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7" y="1595072"/>
            <a:ext cx="4692580" cy="5262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616133-66BC-4C12-BEC8-3C5AEAF278D3}"/>
              </a:ext>
            </a:extLst>
          </p:cNvPr>
          <p:cNvSpPr txBox="1"/>
          <p:nvPr/>
        </p:nvSpPr>
        <p:spPr>
          <a:xfrm>
            <a:off x="1024737" y="178646"/>
            <a:ext cx="7465925" cy="9144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32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훈련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44A41-35F5-408D-BBB8-DD1DBD68C2E2}"/>
              </a:ext>
            </a:extLst>
          </p:cNvPr>
          <p:cNvSpPr txBox="1"/>
          <p:nvPr/>
        </p:nvSpPr>
        <p:spPr>
          <a:xfrm>
            <a:off x="0" y="399495"/>
            <a:ext cx="701336" cy="452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3200" spc="-150" dirty="0">
                <a:solidFill>
                  <a:srgbClr val="0036A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200" spc="-150" dirty="0">
              <a:solidFill>
                <a:srgbClr val="0036A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81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DA14D4-8952-4D78-BDB2-CEC38F6A1354}"/>
              </a:ext>
            </a:extLst>
          </p:cNvPr>
          <p:cNvSpPr txBox="1"/>
          <p:nvPr/>
        </p:nvSpPr>
        <p:spPr>
          <a:xfrm>
            <a:off x="821801" y="208344"/>
            <a:ext cx="5011839" cy="6953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20000"/>
              </a:lnSpc>
            </a:pPr>
            <a:endParaRPr lang="ko-KR" altLang="en-US" sz="32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E9C30-27E8-4111-B86B-B49111584670}"/>
              </a:ext>
            </a:extLst>
          </p:cNvPr>
          <p:cNvSpPr txBox="1"/>
          <p:nvPr/>
        </p:nvSpPr>
        <p:spPr>
          <a:xfrm>
            <a:off x="-92599" y="208344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150" dirty="0">
                <a:solidFill>
                  <a:schemeClr val="bg1"/>
                </a:solidFill>
              </a:rPr>
              <a:t>05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F8C40-A1C4-4EE2-B76F-67FD2C52D9B8}"/>
              </a:ext>
            </a:extLst>
          </p:cNvPr>
          <p:cNvSpPr txBox="1"/>
          <p:nvPr/>
        </p:nvSpPr>
        <p:spPr>
          <a:xfrm>
            <a:off x="1036850" y="1686402"/>
            <a:ext cx="9593580" cy="256032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endParaRPr lang="ko-KR" altLang="en-US" sz="3200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1706E-C01C-4D40-8DA1-B69D74AF20F7}"/>
              </a:ext>
            </a:extLst>
          </p:cNvPr>
          <p:cNvSpPr txBox="1"/>
          <p:nvPr/>
        </p:nvSpPr>
        <p:spPr>
          <a:xfrm>
            <a:off x="991956" y="208343"/>
            <a:ext cx="5011839" cy="6953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모델 검증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23093-7360-4701-BC3A-743D584769F3}"/>
              </a:ext>
            </a:extLst>
          </p:cNvPr>
          <p:cNvSpPr txBox="1"/>
          <p:nvPr/>
        </p:nvSpPr>
        <p:spPr>
          <a:xfrm>
            <a:off x="559293" y="208343"/>
            <a:ext cx="10967133" cy="451873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2400" b="0" i="0" dirty="0">
                <a:effectLst/>
                <a:latin typeface="Inter"/>
              </a:rPr>
              <a:t>Precision </a:t>
            </a:r>
            <a:r>
              <a:rPr lang="ko-KR" altLang="en-US" sz="2400" b="0" i="0" dirty="0">
                <a:effectLst/>
                <a:latin typeface="Inter"/>
              </a:rPr>
              <a:t>과 </a:t>
            </a:r>
            <a:r>
              <a:rPr lang="en-US" altLang="ko-KR" sz="2400" b="0" i="0" dirty="0">
                <a:effectLst/>
                <a:latin typeface="Inter"/>
              </a:rPr>
              <a:t>Recall</a:t>
            </a:r>
            <a:r>
              <a:rPr lang="ko-KR" altLang="en-US" sz="2400" b="0" i="0" dirty="0">
                <a:effectLst/>
                <a:latin typeface="Inter"/>
              </a:rPr>
              <a:t>은 </a:t>
            </a:r>
            <a:r>
              <a:rPr lang="en-US" altLang="ko-KR" sz="2400" b="0" i="0" dirty="0">
                <a:effectLst/>
                <a:latin typeface="Inter"/>
              </a:rPr>
              <a:t>trade-off</a:t>
            </a:r>
            <a:r>
              <a:rPr lang="ko-KR" altLang="en-US" sz="2400" b="0" i="0" dirty="0">
                <a:effectLst/>
                <a:latin typeface="Inter"/>
              </a:rPr>
              <a:t>관계에 있다</a:t>
            </a:r>
            <a:endParaRPr lang="en-US" altLang="ko-KR" sz="2400" b="0" i="0" dirty="0">
              <a:effectLst/>
              <a:latin typeface="Inter"/>
            </a:endParaRPr>
          </a:p>
          <a:p>
            <a:pPr algn="l">
              <a:lnSpc>
                <a:spcPct val="120000"/>
              </a:lnSpc>
            </a:pPr>
            <a:r>
              <a:rPr lang="en-US" altLang="ko-KR" sz="2400" b="0" i="0" dirty="0">
                <a:effectLst/>
                <a:latin typeface="Inter"/>
              </a:rPr>
              <a:t>-&gt; </a:t>
            </a:r>
            <a:r>
              <a:rPr lang="ko-KR" altLang="en-US" sz="2400" b="0" i="0" dirty="0">
                <a:effectLst/>
                <a:latin typeface="Inter"/>
              </a:rPr>
              <a:t>이 두 값을 모두 고려하려면 </a:t>
            </a:r>
            <a:r>
              <a:rPr lang="en-US" altLang="ko-KR" sz="2400" dirty="0">
                <a:latin typeface="Inter"/>
              </a:rPr>
              <a:t>AUC</a:t>
            </a:r>
            <a:r>
              <a:rPr lang="ko-KR" altLang="en-US" sz="2400" dirty="0">
                <a:latin typeface="Inter"/>
              </a:rPr>
              <a:t>를 활용해야 한다</a:t>
            </a:r>
            <a:r>
              <a:rPr lang="en-US" altLang="ko-KR" sz="2400" dirty="0">
                <a:latin typeface="Inter"/>
              </a:rPr>
              <a:t>.</a:t>
            </a:r>
            <a:endParaRPr lang="en-US" altLang="ko-KR" sz="2400" b="0" i="0" dirty="0">
              <a:effectLst/>
              <a:latin typeface="Inter"/>
            </a:endParaRPr>
          </a:p>
          <a:p>
            <a:pPr algn="l">
              <a:lnSpc>
                <a:spcPct val="120000"/>
              </a:lnSpc>
            </a:pPr>
            <a:r>
              <a:rPr lang="en-US" altLang="ko-KR" sz="2400" b="0" i="0" dirty="0">
                <a:effectLst/>
                <a:latin typeface="Inter"/>
              </a:rPr>
              <a:t> </a:t>
            </a:r>
            <a:r>
              <a:rPr lang="en-US" altLang="ko-KR" sz="2400" dirty="0">
                <a:latin typeface="Inter"/>
              </a:rPr>
              <a:t>Precision-Recall</a:t>
            </a:r>
            <a:r>
              <a:rPr lang="ko-KR" altLang="en-US" sz="2400" dirty="0">
                <a:latin typeface="Inter"/>
              </a:rPr>
              <a:t>곡선 밑의 면적</a:t>
            </a:r>
            <a:r>
              <a:rPr lang="en-US" altLang="ko-KR" sz="2400" dirty="0">
                <a:latin typeface="Inter"/>
              </a:rPr>
              <a:t>(AUC)</a:t>
            </a:r>
            <a:r>
              <a:rPr lang="ko-KR" altLang="en-US" sz="2400" dirty="0">
                <a:latin typeface="Inter"/>
              </a:rPr>
              <a:t>을 </a:t>
            </a:r>
            <a:r>
              <a:rPr lang="en-US" altLang="ko-KR" sz="2400" dirty="0">
                <a:latin typeface="Inter"/>
              </a:rPr>
              <a:t>classifier</a:t>
            </a:r>
            <a:r>
              <a:rPr lang="ko-KR" altLang="en-US" sz="2400" dirty="0">
                <a:latin typeface="Inter"/>
              </a:rPr>
              <a:t>모델의 평가지표로서 활용한다</a:t>
            </a:r>
            <a:r>
              <a:rPr lang="en-US" altLang="ko-KR" sz="2400" dirty="0">
                <a:latin typeface="Inter"/>
              </a:rPr>
              <a:t>.</a:t>
            </a:r>
            <a:endParaRPr lang="ko-KR" altLang="en-US" sz="24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83C4C46-7E3A-446D-A31F-CBF474B23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59" y="3737854"/>
            <a:ext cx="6886575" cy="32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7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DA14D4-8952-4D78-BDB2-CEC38F6A1354}"/>
              </a:ext>
            </a:extLst>
          </p:cNvPr>
          <p:cNvSpPr txBox="1"/>
          <p:nvPr/>
        </p:nvSpPr>
        <p:spPr>
          <a:xfrm>
            <a:off x="821801" y="208344"/>
            <a:ext cx="5011839" cy="6953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ko-KR" altLang="en-US" sz="32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해결에 사용된 핵심 원리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E9C30-27E8-4111-B86B-B49111584670}"/>
              </a:ext>
            </a:extLst>
          </p:cNvPr>
          <p:cNvSpPr txBox="1"/>
          <p:nvPr/>
        </p:nvSpPr>
        <p:spPr>
          <a:xfrm>
            <a:off x="-92599" y="208344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150" dirty="0">
                <a:solidFill>
                  <a:schemeClr val="bg1"/>
                </a:solidFill>
              </a:rPr>
              <a:t>06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CEADB-3D46-412F-A4B6-DBD3D5010915}"/>
              </a:ext>
            </a:extLst>
          </p:cNvPr>
          <p:cNvSpPr txBox="1"/>
          <p:nvPr/>
        </p:nvSpPr>
        <p:spPr>
          <a:xfrm>
            <a:off x="692458" y="1526959"/>
            <a:ext cx="10617693" cy="460751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endParaRPr lang="ko-KR" altLang="en-US" sz="32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D40AB-F9EF-41C5-B3EA-9B372813A5B9}"/>
              </a:ext>
            </a:extLst>
          </p:cNvPr>
          <p:cNvSpPr txBox="1"/>
          <p:nvPr/>
        </p:nvSpPr>
        <p:spPr>
          <a:xfrm>
            <a:off x="914400" y="1340528"/>
            <a:ext cx="10520039" cy="419026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514350" indent="-514350" algn="l">
              <a:lnSpc>
                <a:spcPct val="120000"/>
              </a:lnSpc>
              <a:buAutoNum type="arabicPeriod"/>
            </a:pP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구름 위치 정보를 주지 않는다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encoded pixel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값을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train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활용하지 않음</a:t>
            </a:r>
            <a:endParaRPr lang="en-US" altLang="ko-KR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algn="l">
              <a:lnSpc>
                <a:spcPct val="120000"/>
              </a:lnSpc>
              <a:buAutoNum type="arabicPeriod"/>
            </a:pPr>
            <a:endParaRPr lang="en-US" altLang="ko-KR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algn="l">
              <a:lnSpc>
                <a:spcPct val="120000"/>
              </a:lnSpc>
              <a:buAutoNum type="arabicPeriod"/>
            </a:pPr>
            <a:r>
              <a:rPr lang="ko-KR" altLang="en-US" spc="-150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신경망이 이미지 간의 공통점을 학습하여 구름 </a:t>
            </a:r>
            <a:r>
              <a:rPr lang="ko-KR" altLang="en-US" spc="-150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모양별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찾아낼 수 있도록 한다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indent="-514350" algn="l">
              <a:lnSpc>
                <a:spcPct val="120000"/>
              </a:lnSpc>
              <a:buAutoNum type="arabicPeriod"/>
            </a:pPr>
            <a:endParaRPr lang="en-US" altLang="ko-KR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algn="l">
              <a:lnSpc>
                <a:spcPct val="120000"/>
              </a:lnSpc>
              <a:buAutoNum type="arabicPeriod"/>
            </a:pP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segmentation masking 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 모델 대신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classifier 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모델을 적용하여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masking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효과를 내는 것이 목표</a:t>
            </a:r>
            <a:endParaRPr lang="en-US" altLang="ko-KR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algn="l">
              <a:lnSpc>
                <a:spcPct val="120000"/>
              </a:lnSpc>
              <a:buAutoNum type="arabicPeriod"/>
            </a:pPr>
            <a:endParaRPr lang="en-US" altLang="ko-KR" spc="-150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 masking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정보 없이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class label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만으로 비지도 학습</a:t>
            </a:r>
          </a:p>
        </p:txBody>
      </p:sp>
    </p:spTree>
    <p:extLst>
      <p:ext uri="{BB962C8B-B14F-4D97-AF65-F5344CB8AC3E}">
        <p14:creationId xmlns:p14="http://schemas.microsoft.com/office/powerpoint/2010/main" val="1112336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865ADE-D74B-4939-BF31-4524BFB0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09" y="3986074"/>
            <a:ext cx="5030680" cy="25993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18E06A-123E-4030-A204-AD6415A82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562" y="3861786"/>
            <a:ext cx="5030680" cy="2847910"/>
          </a:xfrm>
          <a:prstGeom prst="rect">
            <a:avLst/>
          </a:prstGeom>
          <a:ln>
            <a:gradFill>
              <a:gsLst>
                <a:gs pos="52392">
                  <a:srgbClr val="C1D0EB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12DA20-DE25-47CF-9A3D-49CBFD8C4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55" y="914399"/>
            <a:ext cx="4891188" cy="25940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8A707E-DB7A-4188-BD3F-A37FDBCAE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954" y="914399"/>
            <a:ext cx="4538117" cy="268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8904C4-AF6B-4302-8C96-48CBF86D91DC}"/>
              </a:ext>
            </a:extLst>
          </p:cNvPr>
          <p:cNvSpPr txBox="1"/>
          <p:nvPr/>
        </p:nvSpPr>
        <p:spPr>
          <a:xfrm>
            <a:off x="1012054" y="284085"/>
            <a:ext cx="5910900" cy="63031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32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 별 </a:t>
            </a:r>
            <a:r>
              <a:rPr lang="en-US" altLang="ko-KR" sz="32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Precision –Recall</a:t>
            </a:r>
            <a:r>
              <a:rPr lang="ko-KR" altLang="en-US" sz="32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곡선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CF319-3C55-4DEB-A3F1-D110356201FF}"/>
              </a:ext>
            </a:extLst>
          </p:cNvPr>
          <p:cNvSpPr txBox="1"/>
          <p:nvPr/>
        </p:nvSpPr>
        <p:spPr>
          <a:xfrm>
            <a:off x="-106680" y="272593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150" dirty="0">
                <a:solidFill>
                  <a:schemeClr val="bg1"/>
                </a:solidFill>
              </a:rPr>
              <a:t>07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6F02AC-B5DA-4850-AE05-C696A8C4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63" y="3986074"/>
            <a:ext cx="5030680" cy="2599333"/>
          </a:xfrm>
          <a:prstGeom prst="rect">
            <a:avLst/>
          </a:prstGeom>
          <a:ln>
            <a:gradFill>
              <a:gsLst>
                <a:gs pos="52392">
                  <a:srgbClr val="C1D0EB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6EC620-9846-4438-9EDC-8CFC2C2BF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09" y="914399"/>
            <a:ext cx="4891188" cy="2594022"/>
          </a:xfrm>
          <a:prstGeom prst="rect">
            <a:avLst/>
          </a:prstGeom>
          <a:ln>
            <a:gradFill>
              <a:gsLst>
                <a:gs pos="52392">
                  <a:srgbClr val="C1D0EB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802E01-7191-4484-BEBE-F0E495604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208" y="914399"/>
            <a:ext cx="4538117" cy="2682800"/>
          </a:xfrm>
          <a:prstGeom prst="rect">
            <a:avLst/>
          </a:prstGeom>
          <a:ln>
            <a:gradFill>
              <a:gsLst>
                <a:gs pos="52392">
                  <a:srgbClr val="C1D0EB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92368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F7E6A-7967-4EB3-9A5A-FD4F948ADC7C}"/>
              </a:ext>
            </a:extLst>
          </p:cNvPr>
          <p:cNvSpPr txBox="1"/>
          <p:nvPr/>
        </p:nvSpPr>
        <p:spPr>
          <a:xfrm>
            <a:off x="1076960" y="1818640"/>
            <a:ext cx="9509760" cy="37998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endParaRPr lang="ko-KR" altLang="en-US" sz="3200" spc="-15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6165C-1819-4AE5-AFBD-0BDABDC286BC}"/>
              </a:ext>
            </a:extLst>
          </p:cNvPr>
          <p:cNvSpPr txBox="1"/>
          <p:nvPr/>
        </p:nvSpPr>
        <p:spPr>
          <a:xfrm>
            <a:off x="1605280" y="1343323"/>
            <a:ext cx="9855792" cy="388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Lato"/>
              </a:rPr>
              <a:t>초반에는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Lato"/>
              </a:rPr>
              <a:t>bounding box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Lato"/>
              </a:rPr>
              <a:t>나 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Lato"/>
              </a:rPr>
              <a:t>segmentation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Lato"/>
              </a:rPr>
              <a:t>을 고집하다가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Lato"/>
              </a:rPr>
              <a:t>상위 커널들을 보니 </a:t>
            </a:r>
            <a:r>
              <a:rPr lang="en-US" altLang="ko-KR" dirty="0">
                <a:solidFill>
                  <a:srgbClr val="595959"/>
                </a:solidFill>
                <a:latin typeface="Lato"/>
              </a:rPr>
              <a:t>masking</a:t>
            </a:r>
            <a:r>
              <a:rPr lang="ko-KR" altLang="en-US" dirty="0">
                <a:solidFill>
                  <a:srgbClr val="595959"/>
                </a:solidFill>
                <a:latin typeface="Lato"/>
              </a:rPr>
              <a:t>을 하는 모델을 만들지 않고 비지도 학습으로 </a:t>
            </a:r>
            <a:r>
              <a:rPr lang="en-US" altLang="ko-KR" dirty="0">
                <a:solidFill>
                  <a:srgbClr val="595959"/>
                </a:solidFill>
                <a:latin typeface="Lato"/>
              </a:rPr>
              <a:t>segmentation</a:t>
            </a:r>
            <a:r>
              <a:rPr lang="ko-KR" altLang="en-US" dirty="0">
                <a:solidFill>
                  <a:srgbClr val="595959"/>
                </a:solidFill>
                <a:latin typeface="Lato"/>
              </a:rPr>
              <a:t>문제를 풀 수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Lato"/>
              </a:rPr>
              <a:t>있다는 것을 알게 되었다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Lato"/>
              </a:rPr>
              <a:t>.  </a:t>
            </a:r>
          </a:p>
          <a:p>
            <a:pPr>
              <a:spcAft>
                <a:spcPts val="1600"/>
              </a:spcAft>
            </a:pPr>
            <a:r>
              <a:rPr lang="en-US" altLang="ko-KR" dirty="0">
                <a:solidFill>
                  <a:srgbClr val="595959"/>
                </a:solidFill>
                <a:latin typeface="Lato"/>
              </a:rPr>
              <a:t>“</a:t>
            </a:r>
            <a:r>
              <a:rPr lang="en-US" altLang="ko-KR" dirty="0"/>
              <a:t>most of those models use pixel-level supervision, which can be unavailable in some settings, or time-consuming to acquire in any case</a:t>
            </a:r>
            <a:r>
              <a:rPr lang="en-US" altLang="ko-KR" dirty="0">
                <a:solidFill>
                  <a:srgbClr val="595959"/>
                </a:solidFill>
                <a:latin typeface="Lato"/>
              </a:rPr>
              <a:t>” (</a:t>
            </a:r>
            <a:r>
              <a:rPr lang="en-US" altLang="ko-KR" b="0" i="0" u="none" strike="noStrike" dirty="0" err="1">
                <a:effectLst/>
                <a:latin typeface="Lucida Grande"/>
                <a:hlinkClick r:id="rId3"/>
              </a:rPr>
              <a:t>Mickaël</a:t>
            </a:r>
            <a:r>
              <a:rPr lang="en-US" altLang="ko-KR" b="0" i="0" u="none" strike="noStrike" dirty="0">
                <a:effectLst/>
                <a:latin typeface="Lucida Grande"/>
                <a:hlinkClick r:id="rId3"/>
              </a:rPr>
              <a:t> Chen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altLang="ko-KR" b="0" i="0" u="none" strike="noStrike" dirty="0">
                <a:effectLst/>
                <a:latin typeface="Lucida Grande"/>
                <a:hlinkClick r:id="rId4"/>
              </a:rPr>
              <a:t>Thierry </a:t>
            </a:r>
            <a:r>
              <a:rPr lang="en-US" altLang="ko-KR" b="0" i="0" u="none" strike="noStrike" dirty="0" err="1">
                <a:effectLst/>
                <a:latin typeface="Lucida Grande"/>
                <a:hlinkClick r:id="rId4"/>
              </a:rPr>
              <a:t>Artières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US" altLang="ko-KR" b="0" i="0" u="none" strike="noStrike" dirty="0" err="1">
                <a:effectLst/>
                <a:latin typeface="Lucida Grande"/>
                <a:hlinkClick r:id="rId5"/>
              </a:rPr>
              <a:t>Ludovic</a:t>
            </a:r>
            <a:r>
              <a:rPr lang="en-US" altLang="ko-KR" b="0" i="0" u="none" strike="noStrike" dirty="0">
                <a:effectLst/>
                <a:latin typeface="Lucida Grande"/>
                <a:hlinkClick r:id="rId5"/>
              </a:rPr>
              <a:t> </a:t>
            </a:r>
            <a:r>
              <a:rPr lang="en-US" altLang="ko-KR" b="0" i="0" u="none" strike="noStrike" dirty="0" err="1">
                <a:effectLst/>
                <a:latin typeface="Lucida Grande"/>
                <a:hlinkClick r:id="rId5"/>
              </a:rPr>
              <a:t>Denoyer</a:t>
            </a:r>
            <a:r>
              <a:rPr lang="en-US" altLang="ko-KR" b="0" i="0" u="none" strike="noStrike" dirty="0">
                <a:effectLst/>
                <a:latin typeface="Lucida Grande"/>
              </a:rPr>
              <a:t>, </a:t>
            </a:r>
            <a:r>
              <a:rPr lang="en-US" altLang="ko-KR" dirty="0">
                <a:solidFill>
                  <a:srgbClr val="595959"/>
                </a:solidFill>
                <a:latin typeface="Lato"/>
              </a:rPr>
              <a:t>2019,p.2) </a:t>
            </a:r>
            <a:r>
              <a:rPr lang="en-US" altLang="ko-KR" sz="1800" b="1" i="0" dirty="0">
                <a:solidFill>
                  <a:srgbClr val="292929"/>
                </a:solidFill>
                <a:effectLst/>
                <a:latin typeface="medium-content-sans-serif-font"/>
              </a:rPr>
              <a:t>『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Lucida Grande"/>
              </a:rPr>
              <a:t>Unsupervised Object Segmentation by Redrawing</a:t>
            </a:r>
            <a:r>
              <a:rPr lang="en-US" altLang="ko-KR" sz="1800" b="1" i="0" dirty="0">
                <a:solidFill>
                  <a:srgbClr val="292929"/>
                </a:solidFill>
                <a:effectLst/>
                <a:latin typeface="medium-content-sans-serif-font"/>
              </a:rPr>
              <a:t> 』 </a:t>
            </a:r>
            <a:endParaRPr lang="en-US" altLang="ko-KR" b="1" i="0" dirty="0">
              <a:solidFill>
                <a:srgbClr val="000000"/>
              </a:solidFill>
              <a:effectLst/>
              <a:latin typeface="Lucida Grande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endParaRPr lang="en-US" altLang="ko-KR" dirty="0">
              <a:solidFill>
                <a:srgbClr val="595959"/>
              </a:solidFill>
              <a:latin typeface="Lato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altLang="ko-KR" b="0" dirty="0">
                <a:solidFill>
                  <a:srgbClr val="595959"/>
                </a:solidFill>
                <a:effectLst/>
                <a:latin typeface="Lato"/>
              </a:rPr>
              <a:t>- 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ED0488-FA0A-499B-B5CE-8B8F9E7E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8" y="3627632"/>
            <a:ext cx="12192000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4D94A-7781-4156-B664-B47D7BF5DDBA}"/>
              </a:ext>
            </a:extLst>
          </p:cNvPr>
          <p:cNvSpPr txBox="1"/>
          <p:nvPr/>
        </p:nvSpPr>
        <p:spPr>
          <a:xfrm>
            <a:off x="-106680" y="272593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150" dirty="0">
                <a:solidFill>
                  <a:schemeClr val="bg1"/>
                </a:solidFill>
              </a:rPr>
              <a:t>08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85C4D-D2B2-4F3A-83C1-5DE62AEA1F78}"/>
              </a:ext>
            </a:extLst>
          </p:cNvPr>
          <p:cNvSpPr txBox="1"/>
          <p:nvPr/>
        </p:nvSpPr>
        <p:spPr>
          <a:xfrm>
            <a:off x="1145219" y="275208"/>
            <a:ext cx="4412202" cy="68120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32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리더보드 결과  </a:t>
            </a:r>
            <a:r>
              <a:rPr lang="en-US" altLang="ko-KR" sz="32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141/1538</a:t>
            </a:r>
            <a:endParaRPr lang="ko-KR" altLang="en-US" sz="3200" spc="-15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91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1F0F77-CDCD-4483-863A-36C402C9EA12}"/>
              </a:ext>
            </a:extLst>
          </p:cNvPr>
          <p:cNvSpPr txBox="1"/>
          <p:nvPr/>
        </p:nvSpPr>
        <p:spPr>
          <a:xfrm>
            <a:off x="-2148840" y="368300"/>
            <a:ext cx="1920240" cy="9144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32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A3EA8-BC0A-4497-89B2-B0C3842D98CF}"/>
              </a:ext>
            </a:extLst>
          </p:cNvPr>
          <p:cNvSpPr txBox="1"/>
          <p:nvPr/>
        </p:nvSpPr>
        <p:spPr>
          <a:xfrm>
            <a:off x="-2148840" y="1282700"/>
            <a:ext cx="1920240" cy="9144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85000" lnSpcReduction="20000"/>
          </a:bodyPr>
          <a:lstStyle/>
          <a:p>
            <a:pPr algn="r">
              <a:lnSpc>
                <a:spcPct val="120000"/>
              </a:lnSpc>
            </a:pPr>
            <a:r>
              <a:rPr lang="ko-KR" altLang="en-US" sz="3200" spc="-15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  <a:r>
              <a:rPr lang="en-US" altLang="ko-KR" sz="3200" spc="-15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Extra Bold</a:t>
            </a:r>
            <a:endParaRPr lang="ko-KR" altLang="en-US" sz="3200" spc="-15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9C328C-B868-4EF2-B7C4-BE80CCA008DF}"/>
              </a:ext>
            </a:extLst>
          </p:cNvPr>
          <p:cNvSpPr/>
          <p:nvPr/>
        </p:nvSpPr>
        <p:spPr>
          <a:xfrm>
            <a:off x="-1661160" y="2619357"/>
            <a:ext cx="1432560" cy="13735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low angle photo of curtain wall building">
            <a:extLst>
              <a:ext uri="{FF2B5EF4-FFF2-40B4-BE49-F238E27FC236}">
                <a16:creationId xmlns:a16="http://schemas.microsoft.com/office/drawing/2014/main" id="{FE565E93-4CB9-4D3F-9481-B28E52DC4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372" t="3216" r="34735" b="5198"/>
          <a:stretch/>
        </p:blipFill>
        <p:spPr bwMode="auto">
          <a:xfrm>
            <a:off x="6614160" y="0"/>
            <a:ext cx="5577840" cy="6858000"/>
          </a:xfrm>
          <a:prstGeom prst="parallelogram">
            <a:avLst>
              <a:gd name="adj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E344CD-FD29-4D50-AE30-B6001FB5B9FD}"/>
              </a:ext>
            </a:extLst>
          </p:cNvPr>
          <p:cNvSpPr txBox="1"/>
          <p:nvPr/>
        </p:nvSpPr>
        <p:spPr>
          <a:xfrm>
            <a:off x="-2148840" y="-300028"/>
            <a:ext cx="1920240" cy="9144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85000" lnSpcReduction="10000"/>
          </a:bodyPr>
          <a:lstStyle/>
          <a:p>
            <a:pPr algn="r">
              <a:lnSpc>
                <a:spcPct val="120000"/>
              </a:lnSpc>
            </a:pPr>
            <a:r>
              <a:rPr lang="ko-KR" altLang="en-US" sz="3200" spc="-150">
                <a:solidFill>
                  <a:schemeClr val="accent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나눔스퀘어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1BD3A3-1516-462A-BEA9-6C26A8F2B200}"/>
              </a:ext>
            </a:extLst>
          </p:cNvPr>
          <p:cNvSpPr txBox="1"/>
          <p:nvPr/>
        </p:nvSpPr>
        <p:spPr>
          <a:xfrm>
            <a:off x="695325" y="1606817"/>
            <a:ext cx="59188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Thanks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1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B590B-149B-47BA-990D-621B4F8E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8255"/>
            <a:ext cx="10515600" cy="132556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altLang="ko-KR" sz="48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66F71C-7C79-4AAD-BAD2-FC6E4A140441}"/>
              </a:ext>
            </a:extLst>
          </p:cNvPr>
          <p:cNvGrpSpPr/>
          <p:nvPr/>
        </p:nvGrpSpPr>
        <p:grpSpPr>
          <a:xfrm>
            <a:off x="964489" y="1997649"/>
            <a:ext cx="3032525" cy="1972371"/>
            <a:chOff x="1149684" y="1997649"/>
            <a:chExt cx="3032525" cy="197237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BF936C-603A-4B5F-AB0C-E767972F51DC}"/>
                </a:ext>
              </a:extLst>
            </p:cNvPr>
            <p:cNvSpPr txBox="1"/>
            <p:nvPr/>
          </p:nvSpPr>
          <p:spPr>
            <a:xfrm>
              <a:off x="1272487" y="1997649"/>
              <a:ext cx="2522220" cy="716121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32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 01</a:t>
              </a:r>
              <a:endPara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CB220-5688-4D1A-9D46-4485C8DD5D3B}"/>
                </a:ext>
              </a:extLst>
            </p:cNvPr>
            <p:cNvSpPr txBox="1"/>
            <p:nvPr/>
          </p:nvSpPr>
          <p:spPr>
            <a:xfrm>
              <a:off x="1149684" y="2887980"/>
              <a:ext cx="3032525" cy="108204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대회 정보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5B0C54D-26A2-4046-AF60-4E4A7B290FBB}"/>
                </a:ext>
              </a:extLst>
            </p:cNvPr>
            <p:cNvCxnSpPr>
              <a:cxnSpLocks/>
            </p:cNvCxnSpPr>
            <p:nvPr/>
          </p:nvCxnSpPr>
          <p:spPr>
            <a:xfrm>
              <a:off x="2533597" y="2743201"/>
              <a:ext cx="75235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903953-05E3-4177-A0AA-E1FB24DD317B}"/>
              </a:ext>
            </a:extLst>
          </p:cNvPr>
          <p:cNvGrpSpPr/>
          <p:nvPr/>
        </p:nvGrpSpPr>
        <p:grpSpPr>
          <a:xfrm>
            <a:off x="3681996" y="2077868"/>
            <a:ext cx="2522219" cy="1973262"/>
            <a:chOff x="1393511" y="2027080"/>
            <a:chExt cx="3032525" cy="19732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3D0E18-691C-4E18-8F8E-D800CFADA6E3}"/>
                </a:ext>
              </a:extLst>
            </p:cNvPr>
            <p:cNvSpPr txBox="1"/>
            <p:nvPr/>
          </p:nvSpPr>
          <p:spPr>
            <a:xfrm>
              <a:off x="1648663" y="2027080"/>
              <a:ext cx="2522220" cy="716121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32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 02</a:t>
              </a:r>
              <a:endPara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DE8054-A280-4E9C-8661-39169B2B7435}"/>
                </a:ext>
              </a:extLst>
            </p:cNvPr>
            <p:cNvSpPr txBox="1"/>
            <p:nvPr/>
          </p:nvSpPr>
          <p:spPr>
            <a:xfrm>
              <a:off x="1393511" y="2918302"/>
              <a:ext cx="3032525" cy="108204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정보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B3DE5C9-C46D-407C-87F8-DCA946B3BAF4}"/>
                </a:ext>
              </a:extLst>
            </p:cNvPr>
            <p:cNvCxnSpPr>
              <a:cxnSpLocks/>
            </p:cNvCxnSpPr>
            <p:nvPr/>
          </p:nvCxnSpPr>
          <p:spPr>
            <a:xfrm>
              <a:off x="2533597" y="2743201"/>
              <a:ext cx="75235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9FBEEA-3868-4E36-A924-2E756A386D08}"/>
              </a:ext>
            </a:extLst>
          </p:cNvPr>
          <p:cNvGrpSpPr/>
          <p:nvPr/>
        </p:nvGrpSpPr>
        <p:grpSpPr>
          <a:xfrm>
            <a:off x="5953125" y="2081376"/>
            <a:ext cx="4094090" cy="1952679"/>
            <a:chOff x="-808140" y="2092815"/>
            <a:chExt cx="4094090" cy="195267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BE80A2-E78C-4CD3-B6DC-7487C211C438}"/>
                </a:ext>
              </a:extLst>
            </p:cNvPr>
            <p:cNvSpPr txBox="1"/>
            <p:nvPr/>
          </p:nvSpPr>
          <p:spPr>
            <a:xfrm>
              <a:off x="-552987" y="2092815"/>
              <a:ext cx="2522220" cy="716121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32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 03</a:t>
              </a:r>
              <a:endPara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5A8331-839E-4430-BC4D-932345DFA2C9}"/>
                </a:ext>
              </a:extLst>
            </p:cNvPr>
            <p:cNvSpPr txBox="1"/>
            <p:nvPr/>
          </p:nvSpPr>
          <p:spPr>
            <a:xfrm>
              <a:off x="-808140" y="2963454"/>
              <a:ext cx="3032525" cy="108204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구성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787745E-2FE5-491F-9CF3-B9810D1C0847}"/>
                </a:ext>
              </a:extLst>
            </p:cNvPr>
            <p:cNvCxnSpPr>
              <a:cxnSpLocks/>
            </p:cNvCxnSpPr>
            <p:nvPr/>
          </p:nvCxnSpPr>
          <p:spPr>
            <a:xfrm>
              <a:off x="2533597" y="2743201"/>
              <a:ext cx="75235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13C3C5-D635-42B6-97E3-CAC42A0FEF78}"/>
              </a:ext>
            </a:extLst>
          </p:cNvPr>
          <p:cNvGrpSpPr/>
          <p:nvPr/>
        </p:nvGrpSpPr>
        <p:grpSpPr>
          <a:xfrm>
            <a:off x="7688406" y="2065440"/>
            <a:ext cx="4039852" cy="3113583"/>
            <a:chOff x="4979847" y="-13528"/>
            <a:chExt cx="4039852" cy="311358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88368B-CC78-482C-9C1C-0BA4D2E714DF}"/>
                </a:ext>
              </a:extLst>
            </p:cNvPr>
            <p:cNvSpPr txBox="1"/>
            <p:nvPr/>
          </p:nvSpPr>
          <p:spPr>
            <a:xfrm>
              <a:off x="6077546" y="-13528"/>
              <a:ext cx="2522220" cy="716121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32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 04</a:t>
              </a:r>
              <a:endPara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9D1989-4E5D-4172-B7AF-D92722B73B4A}"/>
                </a:ext>
              </a:extLst>
            </p:cNvPr>
            <p:cNvSpPr txBox="1"/>
            <p:nvPr/>
          </p:nvSpPr>
          <p:spPr>
            <a:xfrm>
              <a:off x="5987174" y="873337"/>
              <a:ext cx="3032525" cy="108204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2000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Segmentation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문제에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2000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대한 다양한 </a:t>
              </a:r>
              <a:r>
                <a:rPr lang="en-US" altLang="ko-KR" sz="2000" spc="-1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solution</a:t>
              </a:r>
              <a:endParaRPr lang="ko-KR" altLang="en-US" sz="20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0E5C3B8-638D-4EFE-ABED-8E0BFB8A33AE}"/>
                </a:ext>
              </a:extLst>
            </p:cNvPr>
            <p:cNvCxnSpPr>
              <a:cxnSpLocks/>
            </p:cNvCxnSpPr>
            <p:nvPr/>
          </p:nvCxnSpPr>
          <p:spPr>
            <a:xfrm>
              <a:off x="4979847" y="3100055"/>
              <a:ext cx="75235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B6314B5-05B1-452F-8202-227742E02461}"/>
              </a:ext>
            </a:extLst>
          </p:cNvPr>
          <p:cNvCxnSpPr>
            <a:cxnSpLocks/>
          </p:cNvCxnSpPr>
          <p:nvPr/>
        </p:nvCxnSpPr>
        <p:spPr>
          <a:xfrm>
            <a:off x="0" y="1099593"/>
            <a:ext cx="69532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70BFDA0-0C4E-4E56-B97C-1EFF180A4E01}"/>
              </a:ext>
            </a:extLst>
          </p:cNvPr>
          <p:cNvGrpSpPr/>
          <p:nvPr/>
        </p:nvGrpSpPr>
        <p:grpSpPr>
          <a:xfrm>
            <a:off x="917216" y="4479542"/>
            <a:ext cx="3032525" cy="1973262"/>
            <a:chOff x="1393511" y="2027080"/>
            <a:chExt cx="3032525" cy="197326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37AFBF-A038-47E2-97AE-8A0514D4D152}"/>
                </a:ext>
              </a:extLst>
            </p:cNvPr>
            <p:cNvSpPr txBox="1"/>
            <p:nvPr/>
          </p:nvSpPr>
          <p:spPr>
            <a:xfrm>
              <a:off x="1648663" y="2027080"/>
              <a:ext cx="2522220" cy="716121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32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 05</a:t>
              </a:r>
              <a:endPara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7CBEAE-96E5-47B7-860A-E069E15F8CE4}"/>
                </a:ext>
              </a:extLst>
            </p:cNvPr>
            <p:cNvSpPr txBox="1"/>
            <p:nvPr/>
          </p:nvSpPr>
          <p:spPr>
            <a:xfrm>
              <a:off x="1393511" y="2918302"/>
              <a:ext cx="3032525" cy="108204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전이 학습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8933D9E-546E-40CE-ACA2-D39D939B42A1}"/>
                </a:ext>
              </a:extLst>
            </p:cNvPr>
            <p:cNvCxnSpPr>
              <a:cxnSpLocks/>
            </p:cNvCxnSpPr>
            <p:nvPr/>
          </p:nvCxnSpPr>
          <p:spPr>
            <a:xfrm>
              <a:off x="2533597" y="2743201"/>
              <a:ext cx="75235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4513FBC-CA4B-405A-821E-5B5C5FF13DD0}"/>
              </a:ext>
            </a:extLst>
          </p:cNvPr>
          <p:cNvGrpSpPr/>
          <p:nvPr/>
        </p:nvGrpSpPr>
        <p:grpSpPr>
          <a:xfrm>
            <a:off x="3894212" y="4479542"/>
            <a:ext cx="3032525" cy="2035755"/>
            <a:chOff x="-2846113" y="1990184"/>
            <a:chExt cx="3032525" cy="203575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3F66AC-AADE-4460-A7B2-3EF33D0514B7}"/>
                </a:ext>
              </a:extLst>
            </p:cNvPr>
            <p:cNvSpPr txBox="1"/>
            <p:nvPr/>
          </p:nvSpPr>
          <p:spPr>
            <a:xfrm>
              <a:off x="-2846113" y="1990184"/>
              <a:ext cx="2522220" cy="716121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32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 06</a:t>
              </a:r>
              <a:endParaRPr lang="ko-KR" altLang="en-US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B497F6-CD3E-43B0-997F-8F935B8EB508}"/>
                </a:ext>
              </a:extLst>
            </p:cNvPr>
            <p:cNvSpPr txBox="1"/>
            <p:nvPr/>
          </p:nvSpPr>
          <p:spPr>
            <a:xfrm>
              <a:off x="-2846113" y="2943899"/>
              <a:ext cx="3032525" cy="1082040"/>
            </a:xfrm>
            <a:prstGeom prst="rect">
              <a:avLst/>
            </a:prstGeom>
          </p:spPr>
          <p:txBody>
            <a:bodyPr vert="horz" wrap="square" lIns="91440" tIns="45720" rIns="91440" bIns="45720" rtlCol="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2000" b="1" spc="-15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해결에 사용된 핵심 원리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7038311-949F-4649-A657-580AE20CF4DE}"/>
                </a:ext>
              </a:extLst>
            </p:cNvPr>
            <p:cNvCxnSpPr>
              <a:cxnSpLocks/>
            </p:cNvCxnSpPr>
            <p:nvPr/>
          </p:nvCxnSpPr>
          <p:spPr>
            <a:xfrm>
              <a:off x="-2029234" y="2788921"/>
              <a:ext cx="75235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0AF368F-E720-466E-BFFC-DDB9C3D55592}"/>
              </a:ext>
            </a:extLst>
          </p:cNvPr>
          <p:cNvSpPr/>
          <p:nvPr/>
        </p:nvSpPr>
        <p:spPr>
          <a:xfrm>
            <a:off x="695325" y="1030147"/>
            <a:ext cx="2811804" cy="1620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026E5-5AAE-44F9-A804-F4EAF89CC880}"/>
              </a:ext>
            </a:extLst>
          </p:cNvPr>
          <p:cNvSpPr txBox="1"/>
          <p:nvPr/>
        </p:nvSpPr>
        <p:spPr>
          <a:xfrm>
            <a:off x="6616056" y="4440241"/>
            <a:ext cx="2522220" cy="71612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07</a:t>
            </a:r>
            <a:endParaRPr lang="ko-KR" altLang="en-US" sz="32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2B76C3-E2A6-484A-9684-17B02287C0FF}"/>
              </a:ext>
            </a:extLst>
          </p:cNvPr>
          <p:cNvSpPr txBox="1"/>
          <p:nvPr/>
        </p:nvSpPr>
        <p:spPr>
          <a:xfrm>
            <a:off x="6926737" y="556225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Precision –</a:t>
            </a:r>
            <a:r>
              <a:rPr lang="ko-KR" altLang="en-US" b="1" dirty="0" err="1">
                <a:solidFill>
                  <a:schemeClr val="bg1"/>
                </a:solidFill>
              </a:rPr>
              <a:t>Recall곡선</a:t>
            </a:r>
            <a:r>
              <a:rPr lang="ko-KR" altLang="en-US" b="1" dirty="0">
                <a:solidFill>
                  <a:schemeClr val="bg1"/>
                </a:solidFill>
              </a:rPr>
              <a:t>       리더보드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1BBD9-DEFD-47DA-BE47-B0895B6D9D32}"/>
              </a:ext>
            </a:extLst>
          </p:cNvPr>
          <p:cNvSpPr txBox="1"/>
          <p:nvPr/>
        </p:nvSpPr>
        <p:spPr>
          <a:xfrm>
            <a:off x="8964710" y="4482483"/>
            <a:ext cx="2522220" cy="71612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Chapter 08</a:t>
            </a:r>
            <a:endParaRPr lang="ko-KR" altLang="en-US" sz="32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826320C-EC36-4ADA-B7B4-A4C57D52126D}"/>
              </a:ext>
            </a:extLst>
          </p:cNvPr>
          <p:cNvCxnSpPr>
            <a:cxnSpLocks/>
          </p:cNvCxnSpPr>
          <p:nvPr/>
        </p:nvCxnSpPr>
        <p:spPr>
          <a:xfrm>
            <a:off x="6910486" y="2780704"/>
            <a:ext cx="75235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91FDC96-7D93-47B4-AE2A-F940097D4712}"/>
              </a:ext>
            </a:extLst>
          </p:cNvPr>
          <p:cNvCxnSpPr>
            <a:cxnSpLocks/>
          </p:cNvCxnSpPr>
          <p:nvPr/>
        </p:nvCxnSpPr>
        <p:spPr>
          <a:xfrm>
            <a:off x="9473467" y="5240846"/>
            <a:ext cx="75235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3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C51799-E4BC-478E-9323-92B4BE374F47}"/>
              </a:ext>
            </a:extLst>
          </p:cNvPr>
          <p:cNvSpPr txBox="1"/>
          <p:nvPr/>
        </p:nvSpPr>
        <p:spPr>
          <a:xfrm>
            <a:off x="821801" y="208344"/>
            <a:ext cx="5011839" cy="6953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대회 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CFDD3-6C45-4477-B248-FF46892F7E6F}"/>
              </a:ext>
            </a:extLst>
          </p:cNvPr>
          <p:cNvSpPr txBox="1"/>
          <p:nvPr/>
        </p:nvSpPr>
        <p:spPr>
          <a:xfrm>
            <a:off x="-92599" y="208344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150">
                <a:solidFill>
                  <a:schemeClr val="bg1"/>
                </a:solidFill>
              </a:rPr>
              <a:t>01</a:t>
            </a:r>
            <a:endParaRPr lang="ko-KR" altLang="en-US" sz="3200" spc="-15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9F8FE-B0E4-4787-949C-05C66DE50ED7}"/>
              </a:ext>
            </a:extLst>
          </p:cNvPr>
          <p:cNvSpPr/>
          <p:nvPr/>
        </p:nvSpPr>
        <p:spPr>
          <a:xfrm>
            <a:off x="548839" y="4571151"/>
            <a:ext cx="3264061" cy="1778804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E5FCCE-CC76-4A0C-8F9E-20BBAC2B37F0}"/>
              </a:ext>
            </a:extLst>
          </p:cNvPr>
          <p:cNvSpPr/>
          <p:nvPr/>
        </p:nvSpPr>
        <p:spPr>
          <a:xfrm>
            <a:off x="4384070" y="4592053"/>
            <a:ext cx="3264061" cy="1778804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AB6307-E1B2-4C6A-9E81-863A79F20EB6}"/>
              </a:ext>
            </a:extLst>
          </p:cNvPr>
          <p:cNvSpPr/>
          <p:nvPr/>
        </p:nvSpPr>
        <p:spPr>
          <a:xfrm>
            <a:off x="8232614" y="772357"/>
            <a:ext cx="3264061" cy="5717343"/>
          </a:xfrm>
          <a:prstGeom prst="rect">
            <a:avLst/>
          </a:prstGeom>
          <a:noFill/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13639-8B1C-4D82-9722-08E0CE09E7D6}"/>
              </a:ext>
            </a:extLst>
          </p:cNvPr>
          <p:cNvSpPr txBox="1"/>
          <p:nvPr/>
        </p:nvSpPr>
        <p:spPr>
          <a:xfrm>
            <a:off x="903669" y="4977114"/>
            <a:ext cx="2847373" cy="127321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구름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사진에 여러 개 존재할 수 있다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88261A-7686-4086-B297-BE8AB2EE0DCD}"/>
              </a:ext>
            </a:extLst>
          </p:cNvPr>
          <p:cNvSpPr txBox="1"/>
          <p:nvPr/>
        </p:nvSpPr>
        <p:spPr>
          <a:xfrm>
            <a:off x="4672313" y="4977114"/>
            <a:ext cx="2847373" cy="127321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위성 사진에 구름 </a:t>
            </a: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</a:t>
            </a:r>
            <a:r>
              <a:rPr lang="ko-KR" altLang="en-US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복수 개일 수 있다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E3162-F07E-46F2-A974-49530A198BB9}"/>
              </a:ext>
            </a:extLst>
          </p:cNvPr>
          <p:cNvSpPr txBox="1"/>
          <p:nvPr/>
        </p:nvSpPr>
        <p:spPr>
          <a:xfrm>
            <a:off x="8440958" y="2197100"/>
            <a:ext cx="2847373" cy="405322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382BC7-0DA4-4097-BE13-37496E8A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0" y="1388962"/>
            <a:ext cx="3683401" cy="2806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CE947AA-3ABD-401E-836F-030D2E6A9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580" y="1376545"/>
            <a:ext cx="3794742" cy="2819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69F41A-3610-4AD6-B843-CE9446012370}"/>
              </a:ext>
            </a:extLst>
          </p:cNvPr>
          <p:cNvSpPr txBox="1"/>
          <p:nvPr/>
        </p:nvSpPr>
        <p:spPr>
          <a:xfrm>
            <a:off x="8397555" y="1480521"/>
            <a:ext cx="2934178" cy="411977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Train/test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이미지 </a:t>
            </a:r>
            <a:r>
              <a:rPr lang="en-US" altLang="ko-KR" sz="32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l">
              <a:lnSpc>
                <a:spcPct val="120000"/>
              </a:lnSpc>
            </a:pPr>
            <a:r>
              <a:rPr lang="en-US" altLang="ko-KR" sz="2000" spc="-150" dirty="0">
                <a:ea typeface="맑은 고딕" panose="020B0503020000020004" pitchFamily="50" charset="-127"/>
              </a:rPr>
              <a:t>1400 </a:t>
            </a:r>
            <a:r>
              <a:rPr lang="en-US" altLang="ko-KR" sz="2000" i="0" u="none" strike="noStrike" dirty="0">
                <a:solidFill>
                  <a:srgbClr val="000000"/>
                </a:solidFill>
                <a:effectLst/>
              </a:rPr>
              <a:t>x 2100</a:t>
            </a:r>
          </a:p>
          <a:p>
            <a:pPr algn="l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Submission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 이미지</a:t>
            </a:r>
            <a:r>
              <a:rPr lang="en-US" altLang="ko-KR" sz="28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spc="-150" dirty="0">
                <a:ea typeface="맑은 고딕" panose="020B0503020000020004" pitchFamily="50" charset="-127"/>
              </a:rPr>
              <a:t>350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</a:rPr>
              <a:t>x 525 </a:t>
            </a:r>
          </a:p>
          <a:p>
            <a:pPr algn="l">
              <a:lnSpc>
                <a:spcPct val="120000"/>
              </a:lnSpc>
            </a:pPr>
            <a:r>
              <a:rPr lang="ko-KR" altLang="en-US" sz="2400" b="0" i="0" dirty="0">
                <a:effectLst/>
                <a:latin typeface="Inter"/>
              </a:rPr>
              <a:t>평가 지표</a:t>
            </a:r>
            <a:endParaRPr lang="en-US" altLang="ko-KR" sz="2400" b="0" i="0" dirty="0">
              <a:effectLst/>
              <a:latin typeface="Inter"/>
            </a:endParaRPr>
          </a:p>
          <a:p>
            <a:pPr algn="l">
              <a:lnSpc>
                <a:spcPct val="120000"/>
              </a:lnSpc>
            </a:pPr>
            <a:r>
              <a:rPr lang="en-US" altLang="ko-KR" sz="2400" b="0" i="0" dirty="0">
                <a:effectLst/>
                <a:latin typeface="Inter"/>
              </a:rPr>
              <a:t>mean </a:t>
            </a:r>
            <a:r>
              <a:rPr lang="en-US" altLang="ko-KR" sz="2400" b="0" i="0" u="none" strike="noStrike" dirty="0">
                <a:solidFill>
                  <a:srgbClr val="008ABC"/>
                </a:solidFill>
                <a:effectLst/>
                <a:latin typeface="Inter"/>
                <a:hlinkClick r:id="rId5"/>
              </a:rPr>
              <a:t>Dice coefficient</a:t>
            </a:r>
            <a:endParaRPr lang="en-US" altLang="ko-KR" sz="2400" b="0" i="0" u="none" strike="noStrike" dirty="0">
              <a:solidFill>
                <a:srgbClr val="008ABC"/>
              </a:solidFill>
              <a:effectLst/>
              <a:latin typeface="Inte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C649D-08C5-4D7D-8FC8-65AE154FD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605" y="5130599"/>
            <a:ext cx="1364055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C160EE-6968-464C-919A-4DF73D37D3CC}"/>
              </a:ext>
            </a:extLst>
          </p:cNvPr>
          <p:cNvSpPr txBox="1"/>
          <p:nvPr/>
        </p:nvSpPr>
        <p:spPr>
          <a:xfrm>
            <a:off x="9918660" y="5379868"/>
            <a:ext cx="1939514" cy="609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X: predicted segmentation</a:t>
            </a:r>
          </a:p>
          <a:p>
            <a:pPr algn="l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Y:  ground truth</a:t>
            </a:r>
            <a:endParaRPr lang="ko-KR" altLang="en-US" sz="1600" spc="-15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453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F1CF7E-A7B8-430A-B946-20CE78A98395}"/>
              </a:ext>
            </a:extLst>
          </p:cNvPr>
          <p:cNvSpPr txBox="1"/>
          <p:nvPr/>
        </p:nvSpPr>
        <p:spPr>
          <a:xfrm>
            <a:off x="-92599" y="208344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150" dirty="0">
                <a:solidFill>
                  <a:schemeClr val="bg1"/>
                </a:solidFill>
              </a:rPr>
              <a:t>02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65C00-D68E-42AC-85D6-F1C64EB43B43}"/>
              </a:ext>
            </a:extLst>
          </p:cNvPr>
          <p:cNvSpPr txBox="1"/>
          <p:nvPr/>
        </p:nvSpPr>
        <p:spPr>
          <a:xfrm>
            <a:off x="1080857" y="278972"/>
            <a:ext cx="6138908" cy="62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정보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2CCECB-8A78-4DEA-9090-98F6EBE1A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59" y="1331417"/>
            <a:ext cx="4749554" cy="27581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15BD9F0-55DC-4A46-BDB7-89EE9103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1" y="1400113"/>
            <a:ext cx="4922668" cy="26894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AA0B4EA-62AD-4E64-BA85-18F2AEAA6810}"/>
              </a:ext>
            </a:extLst>
          </p:cNvPr>
          <p:cNvSpPr/>
          <p:nvPr/>
        </p:nvSpPr>
        <p:spPr>
          <a:xfrm>
            <a:off x="5073589" y="2287652"/>
            <a:ext cx="1766656" cy="9144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BE72F9-B68B-48F4-B988-16DF35760F3F}"/>
              </a:ext>
            </a:extLst>
          </p:cNvPr>
          <p:cNvSpPr txBox="1"/>
          <p:nvPr/>
        </p:nvSpPr>
        <p:spPr>
          <a:xfrm>
            <a:off x="1526959" y="4749553"/>
            <a:ext cx="7572653" cy="132277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endParaRPr lang="ko-KR" altLang="en-US" sz="3200" spc="-15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AA0C8-1D55-4A95-A37D-6621905C41FF}"/>
              </a:ext>
            </a:extLst>
          </p:cNvPr>
          <p:cNvSpPr txBox="1"/>
          <p:nvPr/>
        </p:nvSpPr>
        <p:spPr>
          <a:xfrm>
            <a:off x="254494" y="4402470"/>
            <a:ext cx="116830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 1. train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이미지별로 구름이 존재하는 픽셀 위치 정보가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run length encoding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방식으로 주어진다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Lato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 2.*</a:t>
            </a:r>
            <a:r>
              <a:rPr lang="en-US" altLang="ko-KR" b="0" dirty="0">
                <a:effectLst/>
              </a:rPr>
              <a:t>Run length Encoding </a:t>
            </a:r>
            <a:r>
              <a:rPr lang="ko-KR" altLang="en-US" dirty="0"/>
              <a:t>방식이란</a:t>
            </a:r>
            <a:r>
              <a:rPr lang="en-US" altLang="ko-KR" dirty="0"/>
              <a:t>?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effectLst/>
              </a:rPr>
              <a:t>  e</a:t>
            </a:r>
            <a:r>
              <a:rPr lang="en-US" altLang="ko-KR" dirty="0"/>
              <a:t>x) (2,4) ,(10,2) : 2</a:t>
            </a:r>
            <a:r>
              <a:rPr lang="ko-KR" altLang="en-US" dirty="0"/>
              <a:t>번 위치부터 </a:t>
            </a:r>
            <a:r>
              <a:rPr lang="en-US" altLang="ko-KR" dirty="0"/>
              <a:t>2,3,4,5 //   10</a:t>
            </a:r>
            <a:r>
              <a:rPr lang="ko-KR" altLang="en-US" dirty="0"/>
              <a:t>번 위치부터 </a:t>
            </a:r>
            <a:r>
              <a:rPr lang="en-US" altLang="ko-KR" dirty="0"/>
              <a:t>10,11 </a:t>
            </a:r>
            <a:r>
              <a:rPr lang="ko-KR" altLang="en-US" dirty="0"/>
              <a:t>에 구름이 존재함을  </a:t>
            </a: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 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 3. </a:t>
            </a:r>
            <a:r>
              <a:rPr lang="ko-KR" altLang="en-US" dirty="0"/>
              <a:t>만약 </a:t>
            </a:r>
            <a:r>
              <a:rPr lang="en-US" altLang="ko-KR" dirty="0"/>
              <a:t>binary mask(1:</a:t>
            </a:r>
            <a:r>
              <a:rPr lang="ko-KR" altLang="en-US" dirty="0"/>
              <a:t>구름 있음</a:t>
            </a:r>
            <a:r>
              <a:rPr lang="en-US" altLang="ko-KR" dirty="0"/>
              <a:t>,0:</a:t>
            </a:r>
            <a:r>
              <a:rPr lang="ko-KR" altLang="en-US" dirty="0"/>
              <a:t>구름 없음</a:t>
            </a:r>
            <a:r>
              <a:rPr lang="en-US" altLang="ko-KR" dirty="0"/>
              <a:t>) </a:t>
            </a:r>
            <a:r>
              <a:rPr lang="ko-KR" altLang="en-US" dirty="0"/>
              <a:t>로 </a:t>
            </a:r>
            <a:r>
              <a:rPr lang="en-US" altLang="ko-KR" dirty="0"/>
              <a:t>ground truth</a:t>
            </a:r>
            <a:r>
              <a:rPr lang="ko-KR" altLang="en-US" dirty="0"/>
              <a:t>를 표현</a:t>
            </a: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메모리 용량 </a:t>
            </a:r>
            <a:r>
              <a:rPr lang="ko-KR" altLang="en-US" dirty="0">
                <a:solidFill>
                  <a:schemeClr val="accent1"/>
                </a:solidFill>
              </a:rPr>
              <a:t>문제   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해결책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: RLE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 인코딩</a:t>
            </a:r>
            <a:endParaRPr lang="ko-KR" altLang="en-US" b="0" dirty="0">
              <a:solidFill>
                <a:schemeClr val="accent1"/>
              </a:solidFill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39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E373B-07B0-4128-9A91-519C7E6F369B}"/>
              </a:ext>
            </a:extLst>
          </p:cNvPr>
          <p:cNvSpPr txBox="1"/>
          <p:nvPr/>
        </p:nvSpPr>
        <p:spPr>
          <a:xfrm>
            <a:off x="890548" y="123380"/>
            <a:ext cx="5011839" cy="6953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63BDA-B365-4247-895B-D27214D57DE3}"/>
              </a:ext>
            </a:extLst>
          </p:cNvPr>
          <p:cNvSpPr txBox="1"/>
          <p:nvPr/>
        </p:nvSpPr>
        <p:spPr>
          <a:xfrm>
            <a:off x="-92599" y="208344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150" dirty="0">
                <a:solidFill>
                  <a:schemeClr val="bg1"/>
                </a:solidFill>
              </a:rPr>
              <a:t>02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7A621-30A0-4BC4-AF0E-FAD45EF9990C}"/>
              </a:ext>
            </a:extLst>
          </p:cNvPr>
          <p:cNvSpPr txBox="1"/>
          <p:nvPr/>
        </p:nvSpPr>
        <p:spPr>
          <a:xfrm>
            <a:off x="6161590" y="2233914"/>
            <a:ext cx="1049242" cy="111116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</a:t>
            </a:r>
            <a:endParaRPr lang="ko-KR" altLang="en-US" sz="5400" spc="-15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9EFBCB-0BF1-4AA0-84C7-F5D45F5FF8BE}"/>
              </a:ext>
            </a:extLst>
          </p:cNvPr>
          <p:cNvSpPr txBox="1"/>
          <p:nvPr/>
        </p:nvSpPr>
        <p:spPr>
          <a:xfrm>
            <a:off x="6161590" y="3479348"/>
            <a:ext cx="1049242" cy="111116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</a:t>
            </a:r>
            <a:endParaRPr lang="ko-KR" altLang="en-US" sz="5400" spc="-15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6130C0-32A5-4030-A54D-D13F58653220}"/>
              </a:ext>
            </a:extLst>
          </p:cNvPr>
          <p:cNvSpPr txBox="1"/>
          <p:nvPr/>
        </p:nvSpPr>
        <p:spPr>
          <a:xfrm>
            <a:off x="4996208" y="3479348"/>
            <a:ext cx="1049242" cy="111116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</a:t>
            </a:r>
            <a:endParaRPr lang="ko-KR" altLang="en-US" sz="5400" spc="-15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91AEF1-898C-49E1-9CF4-C26B9860CFCC}"/>
              </a:ext>
            </a:extLst>
          </p:cNvPr>
          <p:cNvSpPr txBox="1"/>
          <p:nvPr/>
        </p:nvSpPr>
        <p:spPr>
          <a:xfrm>
            <a:off x="1103060" y="2152890"/>
            <a:ext cx="2539210" cy="127321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r">
              <a:lnSpc>
                <a:spcPct val="120000"/>
              </a:lnSpc>
            </a:pPr>
            <a:endParaRPr lang="ko-KR" altLang="en-US" sz="16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0D7402-D777-4998-B80C-719CDBAAB6BA}"/>
              </a:ext>
            </a:extLst>
          </p:cNvPr>
          <p:cNvSpPr txBox="1"/>
          <p:nvPr/>
        </p:nvSpPr>
        <p:spPr>
          <a:xfrm>
            <a:off x="1103060" y="4675326"/>
            <a:ext cx="2539210" cy="127321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sz="16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CED505-105A-4BEA-9A42-6E09B47966B0}"/>
              </a:ext>
            </a:extLst>
          </p:cNvPr>
          <p:cNvSpPr txBox="1"/>
          <p:nvPr/>
        </p:nvSpPr>
        <p:spPr>
          <a:xfrm>
            <a:off x="8299045" y="2152890"/>
            <a:ext cx="2539210" cy="127321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20000"/>
              </a:lnSpc>
            </a:pPr>
            <a:endParaRPr lang="ko-KR" altLang="en-US" sz="16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E597C8-80F8-4843-9241-D5F801EB04E0}"/>
              </a:ext>
            </a:extLst>
          </p:cNvPr>
          <p:cNvSpPr txBox="1"/>
          <p:nvPr/>
        </p:nvSpPr>
        <p:spPr>
          <a:xfrm>
            <a:off x="8299045" y="4675326"/>
            <a:ext cx="2539210" cy="127321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600" spc="-15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5C56521-C64E-4460-BE27-C5D3556E6E9A}"/>
              </a:ext>
            </a:extLst>
          </p:cNvPr>
          <p:cNvGrpSpPr/>
          <p:nvPr/>
        </p:nvGrpSpPr>
        <p:grpSpPr>
          <a:xfrm>
            <a:off x="1570402" y="1685257"/>
            <a:ext cx="2071868" cy="548657"/>
            <a:chOff x="1570402" y="1685257"/>
            <a:chExt cx="2071868" cy="54865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D8AFD6-4B42-481B-BE87-AAEDF048163F}"/>
                </a:ext>
              </a:extLst>
            </p:cNvPr>
            <p:cNvSpPr txBox="1"/>
            <p:nvPr/>
          </p:nvSpPr>
          <p:spPr>
            <a:xfrm>
              <a:off x="1570402" y="1685257"/>
              <a:ext cx="2071868" cy="548657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2400" spc="-15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Sugar</a:t>
              </a:r>
              <a:endParaRPr lang="ko-KR" altLang="en-US" sz="2400" spc="-15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9508B30-9252-4B0C-B2B8-D0BB610B4DF3}"/>
                </a:ext>
              </a:extLst>
            </p:cNvPr>
            <p:cNvCxnSpPr>
              <a:cxnSpLocks/>
            </p:cNvCxnSpPr>
            <p:nvPr/>
          </p:nvCxnSpPr>
          <p:spPr>
            <a:xfrm>
              <a:off x="2722032" y="2233914"/>
              <a:ext cx="83342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2EF755-7D9F-4292-8B45-66D8743A8B97}"/>
              </a:ext>
            </a:extLst>
          </p:cNvPr>
          <p:cNvGrpSpPr/>
          <p:nvPr/>
        </p:nvGrpSpPr>
        <p:grpSpPr>
          <a:xfrm>
            <a:off x="1421064" y="4231688"/>
            <a:ext cx="2134395" cy="548657"/>
            <a:chOff x="1421064" y="1685257"/>
            <a:chExt cx="2134395" cy="5486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964FA4-5EDB-4486-8593-E0E068637F20}"/>
                </a:ext>
              </a:extLst>
            </p:cNvPr>
            <p:cNvSpPr txBox="1"/>
            <p:nvPr/>
          </p:nvSpPr>
          <p:spPr>
            <a:xfrm>
              <a:off x="1421064" y="1685257"/>
              <a:ext cx="2071868" cy="548657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ko-KR" sz="2400" spc="-15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Fish</a:t>
              </a:r>
              <a:endParaRPr lang="ko-KR" altLang="en-US" sz="2400" spc="-15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A46E5F5-89BE-4F1B-8606-952EEE8074AB}"/>
                </a:ext>
              </a:extLst>
            </p:cNvPr>
            <p:cNvCxnSpPr>
              <a:cxnSpLocks/>
            </p:cNvCxnSpPr>
            <p:nvPr/>
          </p:nvCxnSpPr>
          <p:spPr>
            <a:xfrm>
              <a:off x="2722032" y="2233914"/>
              <a:ext cx="83342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1C9BC78-EC7D-4274-8317-09E336C6647A}"/>
              </a:ext>
            </a:extLst>
          </p:cNvPr>
          <p:cNvGrpSpPr/>
          <p:nvPr/>
        </p:nvGrpSpPr>
        <p:grpSpPr>
          <a:xfrm>
            <a:off x="8299045" y="1685257"/>
            <a:ext cx="2071868" cy="548657"/>
            <a:chOff x="1473350" y="1685257"/>
            <a:chExt cx="2071868" cy="5486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258393-E051-4676-A7A1-A3519F144C1F}"/>
                </a:ext>
              </a:extLst>
            </p:cNvPr>
            <p:cNvSpPr txBox="1"/>
            <p:nvPr/>
          </p:nvSpPr>
          <p:spPr>
            <a:xfrm>
              <a:off x="1473350" y="1685257"/>
              <a:ext cx="2071868" cy="548657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spc="-15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Flower</a:t>
              </a:r>
              <a:endParaRPr lang="ko-KR" altLang="en-US" sz="2400" spc="-15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8068ACB-7B11-4D39-8953-61905740729A}"/>
                </a:ext>
              </a:extLst>
            </p:cNvPr>
            <p:cNvCxnSpPr>
              <a:cxnSpLocks/>
            </p:cNvCxnSpPr>
            <p:nvPr/>
          </p:nvCxnSpPr>
          <p:spPr>
            <a:xfrm>
              <a:off x="1570402" y="2233914"/>
              <a:ext cx="83342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4543D3B-C04B-49F9-BA35-D64D2D9FA267}"/>
              </a:ext>
            </a:extLst>
          </p:cNvPr>
          <p:cNvGrpSpPr/>
          <p:nvPr/>
        </p:nvGrpSpPr>
        <p:grpSpPr>
          <a:xfrm>
            <a:off x="8299045" y="4231688"/>
            <a:ext cx="2071868" cy="548657"/>
            <a:chOff x="1473350" y="1685257"/>
            <a:chExt cx="2071868" cy="5486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641ACC-3A89-44FC-B71D-2529687B084C}"/>
                </a:ext>
              </a:extLst>
            </p:cNvPr>
            <p:cNvSpPr txBox="1"/>
            <p:nvPr/>
          </p:nvSpPr>
          <p:spPr>
            <a:xfrm>
              <a:off x="1473350" y="1685257"/>
              <a:ext cx="2071868" cy="548657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2400" spc="-15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Gravel</a:t>
              </a:r>
              <a:endParaRPr lang="ko-KR" altLang="en-US" sz="2400" spc="-150" dirty="0">
                <a:solidFill>
                  <a:schemeClr val="accent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BE253EF-2A25-40EA-B836-80594A15120F}"/>
                </a:ext>
              </a:extLst>
            </p:cNvPr>
            <p:cNvCxnSpPr>
              <a:cxnSpLocks/>
            </p:cNvCxnSpPr>
            <p:nvPr/>
          </p:nvCxnSpPr>
          <p:spPr>
            <a:xfrm>
              <a:off x="1570402" y="2233914"/>
              <a:ext cx="83342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10">
            <a:extLst>
              <a:ext uri="{FF2B5EF4-FFF2-40B4-BE49-F238E27FC236}">
                <a16:creationId xmlns:a16="http://schemas.microsoft.com/office/drawing/2014/main" id="{23F716CD-CBD0-400D-AE55-9B7B3D368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603" y="1495070"/>
            <a:ext cx="2166784" cy="2248573"/>
          </a:xfrm>
          <a:prstGeom prst="rect">
            <a:avLst/>
          </a:prstGeom>
          <a:noFill/>
          <a:ln>
            <a:gradFill>
              <a:gsLst>
                <a:gs pos="39467">
                  <a:schemeClr val="accent1">
                    <a:lumMod val="75000"/>
                  </a:schemeClr>
                </a:gs>
                <a:gs pos="65342">
                  <a:srgbClr val="B4C7E7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id="{6BCA433D-365A-4A76-94CA-0063F46E3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720" y="1495069"/>
            <a:ext cx="2303325" cy="2222349"/>
          </a:xfrm>
          <a:prstGeom prst="rect">
            <a:avLst/>
          </a:prstGeom>
          <a:noFill/>
          <a:ln>
            <a:gradFill>
              <a:gsLst>
                <a:gs pos="39467">
                  <a:schemeClr val="accent1">
                    <a:lumMod val="75000"/>
                  </a:schemeClr>
                </a:gs>
                <a:gs pos="65342">
                  <a:srgbClr val="B4C7E7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8F822271-837A-443E-89F9-E8397F2A9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410" y="3850986"/>
            <a:ext cx="2143977" cy="2248573"/>
          </a:xfrm>
          <a:prstGeom prst="rect">
            <a:avLst/>
          </a:prstGeom>
          <a:noFill/>
          <a:ln>
            <a:gradFill>
              <a:gsLst>
                <a:gs pos="39467">
                  <a:schemeClr val="accent1">
                    <a:lumMod val="75000"/>
                  </a:schemeClr>
                </a:gs>
                <a:gs pos="65342">
                  <a:srgbClr val="B4C7E7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89CC716C-E4DF-4DD5-BC30-171097048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450" y="3850986"/>
            <a:ext cx="2253595" cy="2248573"/>
          </a:xfrm>
          <a:prstGeom prst="rect">
            <a:avLst/>
          </a:prstGeom>
          <a:noFill/>
          <a:ln>
            <a:gradFill>
              <a:gsLst>
                <a:gs pos="39467">
                  <a:schemeClr val="accent1">
                    <a:lumMod val="75000"/>
                  </a:schemeClr>
                </a:gs>
                <a:gs pos="65342">
                  <a:srgbClr val="B4C7E7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66840-2630-4178-A4F1-98227B26C53A}"/>
              </a:ext>
            </a:extLst>
          </p:cNvPr>
          <p:cNvSpPr txBox="1"/>
          <p:nvPr/>
        </p:nvSpPr>
        <p:spPr>
          <a:xfrm>
            <a:off x="493776" y="960700"/>
            <a:ext cx="7991856" cy="40010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62500" lnSpcReduction="20000"/>
          </a:bodyPr>
          <a:lstStyle/>
          <a:p>
            <a:pPr algn="l">
              <a:lnSpc>
                <a:spcPct val="120000"/>
              </a:lnSpc>
            </a:pPr>
            <a:r>
              <a:rPr lang="ko-KR" altLang="en-US" sz="32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구름 모양에 따라 대회 주최 측에서 </a:t>
            </a:r>
            <a:r>
              <a:rPr lang="en-US" altLang="ko-KR" sz="32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32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가지 별칭을 붙였다</a:t>
            </a:r>
            <a:r>
              <a:rPr lang="en-US" altLang="ko-KR" sz="32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3200" spc="-15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71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D1AA8B-D78B-4DFB-B11F-55E79BAF6767}"/>
              </a:ext>
            </a:extLst>
          </p:cNvPr>
          <p:cNvSpPr txBox="1"/>
          <p:nvPr/>
        </p:nvSpPr>
        <p:spPr>
          <a:xfrm>
            <a:off x="-1645920" y="306937"/>
            <a:ext cx="6096000" cy="55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      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구성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BC238-8DE0-4E5A-B726-AF3007EEBF39}"/>
              </a:ext>
            </a:extLst>
          </p:cNvPr>
          <p:cNvSpPr txBox="1"/>
          <p:nvPr/>
        </p:nvSpPr>
        <p:spPr>
          <a:xfrm>
            <a:off x="904240" y="1605280"/>
            <a:ext cx="8503920" cy="24282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endParaRPr lang="ko-KR" altLang="en-US" sz="3200" spc="-15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5E21D-1B9B-41A4-952A-3AA278D4968E}"/>
              </a:ext>
            </a:extLst>
          </p:cNvPr>
          <p:cNvSpPr txBox="1"/>
          <p:nvPr/>
        </p:nvSpPr>
        <p:spPr>
          <a:xfrm>
            <a:off x="431074" y="1036320"/>
            <a:ext cx="11154374" cy="299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altLang="ko-KR" sz="3200" spc="-150" dirty="0" err="1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DenseNet</a:t>
            </a:r>
            <a:r>
              <a:rPr lang="ko-KR" altLang="en-US" sz="32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32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semantic segmentation </a:t>
            </a:r>
            <a:r>
              <a:rPr lang="ko-KR" altLang="en-US" sz="32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활용했을 때 높은 성능이 나온다고 </a:t>
            </a:r>
            <a:endParaRPr lang="en-US" altLang="ko-KR" sz="3200" spc="-15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32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2600" dirty="0"/>
              <a:t>Fully Convolutional </a:t>
            </a:r>
            <a:r>
              <a:rPr lang="en-US" altLang="ko-KR" sz="2600" dirty="0" err="1"/>
              <a:t>DenseNets</a:t>
            </a:r>
            <a:r>
              <a:rPr lang="en-US" altLang="ko-KR" sz="2600" dirty="0"/>
              <a:t> for Semantic Segmentation]</a:t>
            </a:r>
          </a:p>
          <a:p>
            <a:pPr algn="l">
              <a:lnSpc>
                <a:spcPct val="120000"/>
              </a:lnSpc>
            </a:pPr>
            <a:r>
              <a:rPr lang="en-US" altLang="ko-KR" sz="3200" b="0" i="0" u="none" strike="noStrike" dirty="0">
                <a:effectLst/>
                <a:latin typeface="medium-content-serif-font"/>
                <a:hlinkClick r:id="rId2"/>
              </a:rPr>
              <a:t>https://arxiv.org/pdf/1611.09326v2.pdf</a:t>
            </a:r>
            <a:r>
              <a:rPr lang="en-US" altLang="ko-KR" sz="3200" b="0" i="0" u="none" strike="noStrike" dirty="0">
                <a:effectLst/>
                <a:latin typeface="medium-content-serif-font"/>
              </a:rPr>
              <a:t> </a:t>
            </a:r>
            <a:r>
              <a:rPr lang="ko-KR" altLang="en-US" sz="3200" b="0" i="0" u="none" strike="noStrike" dirty="0">
                <a:effectLst/>
                <a:latin typeface="medium-content-serif-font"/>
              </a:rPr>
              <a:t>에 나왔습니다</a:t>
            </a:r>
            <a:r>
              <a:rPr lang="en-US" altLang="ko-KR" sz="3200" b="0" i="0" u="none" strike="noStrike" dirty="0">
                <a:effectLst/>
                <a:latin typeface="medium-content-serif-font"/>
              </a:rPr>
              <a:t>.</a:t>
            </a:r>
          </a:p>
          <a:p>
            <a:pPr algn="l">
              <a:lnSpc>
                <a:spcPct val="120000"/>
              </a:lnSpc>
            </a:pPr>
            <a:endParaRPr lang="en-US" altLang="ko-KR" sz="3200" b="0" i="0" u="none" strike="noStrike" dirty="0">
              <a:effectLst/>
              <a:latin typeface="medium-content-serif-font"/>
            </a:endParaRPr>
          </a:p>
          <a:p>
            <a:pPr algn="l">
              <a:lnSpc>
                <a:spcPct val="120000"/>
              </a:lnSpc>
            </a:pPr>
            <a:r>
              <a:rPr lang="en-US" altLang="ko-KR" sz="3200" b="0" i="0" u="none" strike="noStrike" dirty="0" err="1">
                <a:effectLst/>
                <a:latin typeface="medium-content-serif-font"/>
              </a:rPr>
              <a:t>DenseNet</a:t>
            </a:r>
            <a:r>
              <a:rPr lang="ko-KR" altLang="en-US" sz="3200" b="0" i="0" u="none" strike="noStrike" dirty="0">
                <a:effectLst/>
                <a:latin typeface="medium-content-serif-font"/>
              </a:rPr>
              <a:t>의 이점</a:t>
            </a:r>
            <a:endParaRPr lang="en-US" altLang="ko-KR" sz="3200" b="0" i="0" u="none" strike="noStrike" dirty="0">
              <a:effectLst/>
              <a:latin typeface="medium-content-serif-font"/>
            </a:endParaRPr>
          </a:p>
          <a:p>
            <a:pPr algn="l">
              <a:lnSpc>
                <a:spcPct val="120000"/>
              </a:lnSpc>
            </a:pPr>
            <a:r>
              <a:rPr lang="en-US" altLang="ko-KR" sz="3200" b="0" i="0" u="none" strike="noStrike" dirty="0">
                <a:effectLst/>
                <a:latin typeface="medium-content-serif-font"/>
              </a:rPr>
              <a:t>-&gt; </a:t>
            </a:r>
            <a:r>
              <a:rPr lang="ko-KR" altLang="en-US" sz="3200" b="0" i="0" u="none" strike="noStrike" dirty="0">
                <a:effectLst/>
                <a:latin typeface="medium-content-serif-font"/>
              </a:rPr>
              <a:t>각 </a:t>
            </a:r>
            <a:r>
              <a:rPr lang="en-US" altLang="ko-KR" sz="3200" b="0" i="0" u="none" strike="noStrike" dirty="0">
                <a:effectLst/>
                <a:latin typeface="medium-content-serif-font"/>
              </a:rPr>
              <a:t>layer</a:t>
            </a:r>
            <a:r>
              <a:rPr lang="ko-KR" altLang="en-US" sz="3200" b="0" i="0" u="none" strike="noStrike" dirty="0">
                <a:effectLst/>
                <a:latin typeface="medium-content-serif-font"/>
              </a:rPr>
              <a:t>를 </a:t>
            </a:r>
            <a:r>
              <a:rPr lang="ko-KR" altLang="en-US" sz="3200" dirty="0">
                <a:latin typeface="medium-content-serif-font"/>
              </a:rPr>
              <a:t>뒤 쪽 </a:t>
            </a:r>
            <a:r>
              <a:rPr lang="ko-KR" altLang="en-US" sz="3200" b="0" i="0" u="none" strike="noStrike" dirty="0">
                <a:effectLst/>
                <a:latin typeface="medium-content-serif-font"/>
              </a:rPr>
              <a:t>모든 </a:t>
            </a:r>
            <a:r>
              <a:rPr lang="en-US" altLang="ko-KR" sz="3200" b="0" i="0" u="none" strike="noStrike" dirty="0">
                <a:effectLst/>
                <a:latin typeface="medium-content-serif-font"/>
              </a:rPr>
              <a:t>layer</a:t>
            </a:r>
            <a:r>
              <a:rPr lang="ko-KR" altLang="en-US" sz="3200" b="0" i="0" u="none" strike="noStrike" dirty="0">
                <a:effectLst/>
                <a:latin typeface="medium-content-serif-font"/>
              </a:rPr>
              <a:t>에 </a:t>
            </a:r>
            <a:r>
              <a:rPr lang="en-US" altLang="ko-KR" sz="3200" b="0" i="0" u="none" strike="noStrike" dirty="0">
                <a:effectLst/>
                <a:latin typeface="medium-content-serif-font"/>
              </a:rPr>
              <a:t>feed-forward</a:t>
            </a:r>
            <a:r>
              <a:rPr lang="ko-KR" altLang="en-US" sz="3200" b="0" i="0" u="none" strike="noStrike" dirty="0">
                <a:effectLst/>
                <a:latin typeface="medium-content-serif-font"/>
              </a:rPr>
              <a:t>에 </a:t>
            </a:r>
            <a:r>
              <a:rPr lang="en-US" altLang="ko-KR" sz="3200" b="0" i="0" u="none" strike="noStrike" dirty="0">
                <a:effectLst/>
                <a:latin typeface="medium-content-serif-font"/>
              </a:rPr>
              <a:t>fully connect </a:t>
            </a:r>
            <a:r>
              <a:rPr lang="ko-KR" altLang="en-US" sz="3200" b="0" i="0" u="none" strike="noStrike" dirty="0">
                <a:effectLst/>
                <a:latin typeface="medium-content-serif-font"/>
              </a:rPr>
              <a:t>한다</a:t>
            </a:r>
            <a:r>
              <a:rPr lang="en-US" altLang="ko-KR" sz="3200" b="0" i="0" u="none" strike="noStrike" dirty="0">
                <a:effectLst/>
                <a:latin typeface="medium-content-serif-font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altLang="ko-KR" sz="3200" b="0" i="0" u="none" strike="noStrike" dirty="0">
                <a:effectLst/>
                <a:latin typeface="medium-content-serif-font"/>
              </a:rPr>
              <a:t>-&gt; </a:t>
            </a:r>
            <a:r>
              <a:rPr lang="ko-KR" altLang="en-US" sz="3200" b="0" i="0" u="none" strike="noStrike" dirty="0">
                <a:effectLst/>
                <a:latin typeface="medium-content-serif-font"/>
              </a:rPr>
              <a:t>파라미터 수 감소</a:t>
            </a:r>
            <a:r>
              <a:rPr lang="en-US" altLang="ko-KR" sz="3200" b="0" i="0" u="none" strike="noStrike" dirty="0">
                <a:effectLst/>
                <a:latin typeface="medium-content-serif-font"/>
              </a:rPr>
              <a:t>,vanishing gradient </a:t>
            </a:r>
            <a:r>
              <a:rPr lang="ko-KR" altLang="en-US" sz="3200" b="0" i="0" u="none" strike="noStrike" dirty="0">
                <a:effectLst/>
                <a:latin typeface="medium-content-serif-font"/>
              </a:rPr>
              <a:t>문제 해결</a:t>
            </a:r>
            <a:endParaRPr lang="en-US" altLang="ko-KR" sz="3200" b="0" i="0" u="none" strike="noStrike" dirty="0">
              <a:effectLst/>
              <a:latin typeface="medium-content-serif-font"/>
            </a:endParaRPr>
          </a:p>
          <a:p>
            <a:pPr algn="l">
              <a:lnSpc>
                <a:spcPct val="120000"/>
              </a:lnSpc>
            </a:pPr>
            <a:r>
              <a:rPr lang="en-US" altLang="ko-KR" sz="3200" b="0" i="0" u="none" strike="noStrike" dirty="0">
                <a:effectLst/>
                <a:latin typeface="medium-content-serif-font"/>
              </a:rPr>
              <a:t> </a:t>
            </a:r>
          </a:p>
          <a:p>
            <a:pPr algn="l">
              <a:lnSpc>
                <a:spcPct val="120000"/>
              </a:lnSpc>
            </a:pPr>
            <a:endParaRPr lang="ko-KR" altLang="en-US" sz="3200" spc="-15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4055F5-98BA-48B1-95D3-550762A4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406" y="3495675"/>
            <a:ext cx="45434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5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AC2B7C-7A32-480F-8C81-23DA81E15E94}"/>
              </a:ext>
            </a:extLst>
          </p:cNvPr>
          <p:cNvSpPr txBox="1"/>
          <p:nvPr/>
        </p:nvSpPr>
        <p:spPr>
          <a:xfrm>
            <a:off x="614506" y="1192829"/>
            <a:ext cx="589282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292929"/>
                </a:solidFill>
                <a:effectLst/>
                <a:latin typeface="medium-content-sans-serif-font"/>
              </a:rPr>
              <a:t>『 Weakly- and Semi-Supervised Learning of a Deep Convolutional Network for Semantic Image Segmentation』 (ICCV, 2015)</a:t>
            </a:r>
          </a:p>
          <a:p>
            <a:pPr algn="l"/>
            <a:r>
              <a:rPr lang="en-US" altLang="ko-KR" sz="1500" b="1" dirty="0">
                <a:solidFill>
                  <a:srgbClr val="292929"/>
                </a:solidFill>
                <a:latin typeface="medium-content-sans-serif-font"/>
              </a:rPr>
              <a:t>-&gt; </a:t>
            </a:r>
            <a:r>
              <a:rPr lang="ko-KR" altLang="en-US" sz="1500" b="1" dirty="0">
                <a:solidFill>
                  <a:srgbClr val="292929"/>
                </a:solidFill>
                <a:latin typeface="medium-content-sans-serif-font"/>
              </a:rPr>
              <a:t>이미지에</a:t>
            </a:r>
            <a:r>
              <a:rPr lang="en-US" altLang="ko-KR" sz="1500" b="1" dirty="0">
                <a:solidFill>
                  <a:srgbClr val="292929"/>
                </a:solidFill>
                <a:latin typeface="medium-content-sans-serif-font"/>
              </a:rPr>
              <a:t> </a:t>
            </a:r>
            <a:r>
              <a:rPr lang="ko-KR" altLang="en-US" sz="1500" b="1" dirty="0">
                <a:solidFill>
                  <a:srgbClr val="292929"/>
                </a:solidFill>
                <a:latin typeface="medium-content-sans-serif-font"/>
              </a:rPr>
              <a:t>대한 </a:t>
            </a:r>
            <a:r>
              <a:rPr lang="en-US" altLang="ko-KR" sz="1500" b="1" dirty="0">
                <a:solidFill>
                  <a:srgbClr val="292929"/>
                </a:solidFill>
                <a:latin typeface="medium-content-sans-serif-font"/>
              </a:rPr>
              <a:t>label annotation</a:t>
            </a:r>
            <a:r>
              <a:rPr lang="ko-KR" altLang="en-US" sz="1500" b="1" dirty="0">
                <a:solidFill>
                  <a:srgbClr val="292929"/>
                </a:solidFill>
                <a:latin typeface="medium-content-sans-serif-font"/>
              </a:rPr>
              <a:t>정보가 부족한 경우에 대한 대처를 다룹니다</a:t>
            </a:r>
            <a:endParaRPr lang="en-US" altLang="ko-KR" sz="1500" b="1" i="0" dirty="0">
              <a:solidFill>
                <a:srgbClr val="292929"/>
              </a:solidFill>
              <a:effectLst/>
              <a:latin typeface="medium-content-sans-serif-fon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DCE89-84ED-45FA-8E82-0AF57E2D73F4}"/>
              </a:ext>
            </a:extLst>
          </p:cNvPr>
          <p:cNvSpPr txBox="1"/>
          <p:nvPr/>
        </p:nvSpPr>
        <p:spPr>
          <a:xfrm>
            <a:off x="614506" y="4330506"/>
            <a:ext cx="5481494" cy="20313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4000" b="1" i="0" dirty="0">
                <a:solidFill>
                  <a:srgbClr val="292929"/>
                </a:solidFill>
                <a:effectLst/>
                <a:latin typeface="medium-content-sans-serif-font"/>
              </a:rPr>
              <a:t>『</a:t>
            </a:r>
            <a:r>
              <a:rPr lang="en-US" altLang="ko-KR" sz="3800" b="1" i="0" dirty="0">
                <a:solidFill>
                  <a:srgbClr val="292929"/>
                </a:solidFill>
                <a:effectLst/>
                <a:latin typeface="medium-content-sans-serif-font"/>
              </a:rPr>
              <a:t>Fully Convolutional Networks for Semantic Segmentation </a:t>
            </a:r>
            <a:r>
              <a:rPr lang="en-US" altLang="ko-KR" sz="4000" b="1" i="0" dirty="0">
                <a:solidFill>
                  <a:srgbClr val="292929"/>
                </a:solidFill>
                <a:effectLst/>
                <a:latin typeface="medium-content-sans-serif-font"/>
              </a:rPr>
              <a:t>』</a:t>
            </a:r>
          </a:p>
          <a:p>
            <a:pPr>
              <a:lnSpc>
                <a:spcPct val="120000"/>
              </a:lnSpc>
            </a:pPr>
            <a:r>
              <a:rPr lang="en-US" altLang="ko-KR" sz="3800" b="1" i="0" dirty="0">
                <a:solidFill>
                  <a:srgbClr val="292929"/>
                </a:solidFill>
                <a:effectLst/>
                <a:latin typeface="medium-content-sans-serif-font"/>
              </a:rPr>
              <a:t>(PAMI, 2016)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rgbClr val="292929"/>
                </a:solidFill>
                <a:latin typeface="medium-content-sans-serif-font"/>
              </a:rPr>
              <a:t>-</a:t>
            </a:r>
            <a:r>
              <a:rPr lang="en-US" altLang="ko-KR" sz="2400" b="1" dirty="0" err="1">
                <a:solidFill>
                  <a:srgbClr val="292929"/>
                </a:solidFill>
                <a:latin typeface="medium-content-sans-serif-font"/>
              </a:rPr>
              <a:t>AlextNet,GoogleNet,VGGnet</a:t>
            </a:r>
            <a:r>
              <a:rPr lang="en-US" altLang="ko-KR" sz="2400" b="1" dirty="0">
                <a:solidFill>
                  <a:srgbClr val="292929"/>
                </a:solidFill>
                <a:latin typeface="medium-content-sans-serif-font"/>
              </a:rPr>
              <a:t> </a:t>
            </a:r>
            <a:r>
              <a:rPr lang="ko-KR" altLang="en-US" sz="2400" b="1" dirty="0">
                <a:solidFill>
                  <a:srgbClr val="292929"/>
                </a:solidFill>
                <a:latin typeface="medium-content-sans-serif-font"/>
              </a:rPr>
              <a:t>당시의 분류문제에 대해 </a:t>
            </a:r>
            <a:r>
              <a:rPr lang="en-US" altLang="ko-KR" sz="2400" b="1" dirty="0" err="1">
                <a:solidFill>
                  <a:srgbClr val="292929"/>
                </a:solidFill>
                <a:latin typeface="medium-content-sans-serif-font"/>
              </a:rPr>
              <a:t>sota</a:t>
            </a:r>
            <a:r>
              <a:rPr lang="ko-KR" altLang="en-US" sz="2400" b="1" dirty="0">
                <a:solidFill>
                  <a:srgbClr val="292929"/>
                </a:solidFill>
                <a:latin typeface="medium-content-sans-serif-font"/>
              </a:rPr>
              <a:t>였던 네트워크를 </a:t>
            </a:r>
            <a:r>
              <a:rPr lang="en-US" altLang="ko-KR" sz="2400" b="1" dirty="0">
                <a:solidFill>
                  <a:srgbClr val="292929"/>
                </a:solidFill>
                <a:latin typeface="medium-content-sans-serif-font"/>
              </a:rPr>
              <a:t>fully convolutional network</a:t>
            </a:r>
            <a:r>
              <a:rPr lang="ko-KR" altLang="en-US" sz="2400" b="1" dirty="0">
                <a:solidFill>
                  <a:srgbClr val="292929"/>
                </a:solidFill>
                <a:latin typeface="medium-content-sans-serif-font"/>
              </a:rPr>
              <a:t>에 </a:t>
            </a:r>
            <a:r>
              <a:rPr lang="en-US" altLang="ko-KR" sz="2400" b="1" dirty="0">
                <a:solidFill>
                  <a:srgbClr val="292929"/>
                </a:solidFill>
                <a:latin typeface="medium-content-sans-serif-font"/>
              </a:rPr>
              <a:t>adapt</a:t>
            </a:r>
            <a:r>
              <a:rPr lang="ko-KR" altLang="en-US" sz="2400" b="1" dirty="0">
                <a:solidFill>
                  <a:srgbClr val="292929"/>
                </a:solidFill>
                <a:latin typeface="medium-content-sans-serif-font"/>
              </a:rPr>
              <a:t>시키고 학습된 가중치를 </a:t>
            </a:r>
            <a:r>
              <a:rPr lang="en-US" altLang="ko-KR" sz="2400" b="1" dirty="0">
                <a:solidFill>
                  <a:srgbClr val="292929"/>
                </a:solidFill>
                <a:latin typeface="medium-content-sans-serif-font"/>
              </a:rPr>
              <a:t>load</a:t>
            </a:r>
            <a:r>
              <a:rPr lang="ko-KR" altLang="en-US" sz="2400" b="1" dirty="0">
                <a:solidFill>
                  <a:srgbClr val="292929"/>
                </a:solidFill>
                <a:latin typeface="medium-content-sans-serif-font"/>
              </a:rPr>
              <a:t>하여 </a:t>
            </a:r>
            <a:r>
              <a:rPr lang="en-US" altLang="ko-KR" sz="2400" b="1" dirty="0">
                <a:solidFill>
                  <a:srgbClr val="292929"/>
                </a:solidFill>
                <a:latin typeface="medium-content-sans-serif-font"/>
              </a:rPr>
              <a:t>segmentation task</a:t>
            </a:r>
            <a:r>
              <a:rPr lang="ko-KR" altLang="en-US" sz="2400" b="1" dirty="0">
                <a:solidFill>
                  <a:srgbClr val="292929"/>
                </a:solidFill>
                <a:latin typeface="medium-content-sans-serif-font"/>
              </a:rPr>
              <a:t>에 </a:t>
            </a:r>
            <a:r>
              <a:rPr lang="en-US" altLang="ko-KR" sz="2400" b="1" dirty="0">
                <a:solidFill>
                  <a:srgbClr val="292929"/>
                </a:solidFill>
                <a:latin typeface="medium-content-sans-serif-font"/>
              </a:rPr>
              <a:t>fine-tune</a:t>
            </a:r>
            <a:endParaRPr lang="en-US" altLang="ko-KR" sz="2400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pPr>
              <a:lnSpc>
                <a:spcPct val="120000"/>
              </a:lnSpc>
            </a:pPr>
            <a:endParaRPr lang="en-US" altLang="ko-KR" sz="2400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pPr algn="l">
              <a:lnSpc>
                <a:spcPct val="120000"/>
              </a:lnSpc>
            </a:pPr>
            <a:endParaRPr lang="ko-KR" altLang="en-US" sz="2400" spc="-15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F1400-87A6-4AFD-8A8F-CFC66A9C0254}"/>
              </a:ext>
            </a:extLst>
          </p:cNvPr>
          <p:cNvSpPr txBox="1"/>
          <p:nvPr/>
        </p:nvSpPr>
        <p:spPr>
          <a:xfrm>
            <a:off x="7495711" y="2953688"/>
            <a:ext cx="4014188" cy="2279698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4400" b="1" i="0" dirty="0">
                <a:solidFill>
                  <a:srgbClr val="292929"/>
                </a:solidFill>
                <a:effectLst/>
                <a:latin typeface="medium-content-sans-serif-font"/>
              </a:rPr>
              <a:t>『U-Net: Convolutional Networks for Biomedical Image Segmentation』</a:t>
            </a:r>
          </a:p>
          <a:p>
            <a:pPr>
              <a:lnSpc>
                <a:spcPct val="120000"/>
              </a:lnSpc>
            </a:pPr>
            <a:r>
              <a:rPr lang="en-US" altLang="ko-KR" sz="3200" b="1" i="0" dirty="0">
                <a:solidFill>
                  <a:srgbClr val="292929"/>
                </a:solidFill>
                <a:effectLst/>
                <a:latin typeface="medium-content-sans-serif-font"/>
              </a:rPr>
              <a:t> (MICCAI, 2015)</a:t>
            </a:r>
          </a:p>
          <a:p>
            <a:pPr>
              <a:lnSpc>
                <a:spcPct val="120000"/>
              </a:lnSpc>
            </a:pPr>
            <a:r>
              <a:rPr lang="en-US" altLang="ko-KR" sz="3200" b="1" i="0" dirty="0">
                <a:solidFill>
                  <a:srgbClr val="292929"/>
                </a:solidFill>
                <a:effectLst/>
                <a:latin typeface="medium-content-sans-serif-font"/>
              </a:rPr>
              <a:t>-&gt;data </a:t>
            </a:r>
            <a:r>
              <a:rPr lang="en-US" altLang="ko-KR" sz="3200" b="1" i="0" dirty="0" err="1">
                <a:solidFill>
                  <a:srgbClr val="292929"/>
                </a:solidFill>
                <a:effectLst/>
                <a:latin typeface="medium-content-sans-serif-font"/>
              </a:rPr>
              <a:t>augmentatino</a:t>
            </a:r>
            <a:r>
              <a:rPr lang="ko-KR" altLang="en-US" sz="3200" b="1" i="0" dirty="0">
                <a:solidFill>
                  <a:srgbClr val="292929"/>
                </a:solidFill>
                <a:effectLst/>
                <a:latin typeface="medium-content-sans-serif-font"/>
              </a:rPr>
              <a:t>과 </a:t>
            </a:r>
            <a:r>
              <a:rPr lang="en-US" altLang="ko-KR" sz="3200" b="1" dirty="0">
                <a:solidFill>
                  <a:srgbClr val="292929"/>
                </a:solidFill>
                <a:latin typeface="medium-content-sans-serif-font"/>
              </a:rPr>
              <a:t>U-net</a:t>
            </a:r>
            <a:r>
              <a:rPr lang="ko-KR" altLang="en-US" sz="3200" b="1" dirty="0">
                <a:solidFill>
                  <a:srgbClr val="292929"/>
                </a:solidFill>
                <a:latin typeface="medium-content-sans-serif-font"/>
              </a:rPr>
              <a:t>의 접목 </a:t>
            </a:r>
            <a:endParaRPr lang="en-US" altLang="ko-KR" sz="3200" b="1" dirty="0">
              <a:solidFill>
                <a:srgbClr val="292929"/>
              </a:solidFill>
              <a:latin typeface="medium-content-sans-serif-font"/>
            </a:endParaRPr>
          </a:p>
          <a:p>
            <a:pPr>
              <a:lnSpc>
                <a:spcPct val="120000"/>
              </a:lnSpc>
            </a:pPr>
            <a:r>
              <a:rPr lang="en-US" altLang="ko-KR" sz="3200" b="1" i="0" dirty="0">
                <a:solidFill>
                  <a:srgbClr val="292929"/>
                </a:solidFill>
                <a:effectLst/>
                <a:latin typeface="medium-content-sans-serif-font"/>
              </a:rPr>
              <a:t>- Cloud understanding </a:t>
            </a:r>
            <a:r>
              <a:rPr lang="ko-KR" altLang="en-US" sz="3200" b="1" i="0" dirty="0">
                <a:solidFill>
                  <a:srgbClr val="292929"/>
                </a:solidFill>
                <a:effectLst/>
                <a:latin typeface="medium-content-sans-serif-font"/>
              </a:rPr>
              <a:t>대회 </a:t>
            </a:r>
            <a:r>
              <a:rPr lang="ko-KR" altLang="en-US" sz="3200" b="1" i="0" dirty="0" err="1">
                <a:solidFill>
                  <a:srgbClr val="292929"/>
                </a:solidFill>
                <a:effectLst/>
                <a:latin typeface="medium-content-sans-serif-font"/>
              </a:rPr>
              <a:t>케글</a:t>
            </a:r>
            <a:r>
              <a:rPr lang="ko-KR" altLang="en-US" sz="3200" b="1" i="0" dirty="0">
                <a:solidFill>
                  <a:srgbClr val="292929"/>
                </a:solidFill>
                <a:effectLst/>
                <a:latin typeface="medium-content-sans-serif-font"/>
              </a:rPr>
              <a:t> 상위 커널이 많이 이용한 방식</a:t>
            </a:r>
            <a:endParaRPr lang="en-US" altLang="ko-KR" sz="3200" b="1" i="0" dirty="0">
              <a:solidFill>
                <a:srgbClr val="292929"/>
              </a:solidFill>
              <a:effectLst/>
              <a:latin typeface="medium-content-sans-serif-font"/>
            </a:endParaRPr>
          </a:p>
          <a:p>
            <a:pPr algn="l">
              <a:lnSpc>
                <a:spcPct val="120000"/>
              </a:lnSpc>
            </a:pPr>
            <a:endParaRPr lang="ko-KR" altLang="en-US" sz="3200" spc="-15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4A266-5BF0-4B09-8BB4-96F7C3252D37}"/>
              </a:ext>
            </a:extLst>
          </p:cNvPr>
          <p:cNvSpPr txBox="1"/>
          <p:nvPr/>
        </p:nvSpPr>
        <p:spPr>
          <a:xfrm>
            <a:off x="985421" y="266330"/>
            <a:ext cx="9658905" cy="72796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28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Segmentation</a:t>
            </a:r>
            <a:r>
              <a:rPr lang="ko-KR" altLang="en-US" sz="2800" spc="-15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문제를 풀기 위한 컴퓨터 비전 분야에서 다양한 시도 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F195A14-BA75-46F1-B4C0-82D7E18FF1CC}"/>
              </a:ext>
            </a:extLst>
          </p:cNvPr>
          <p:cNvSpPr/>
          <p:nvPr/>
        </p:nvSpPr>
        <p:spPr>
          <a:xfrm>
            <a:off x="5927326" y="3026435"/>
            <a:ext cx="1296140" cy="65601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EE07286-09C9-4CE1-98E2-CA7655494625}"/>
              </a:ext>
            </a:extLst>
          </p:cNvPr>
          <p:cNvSpPr/>
          <p:nvPr/>
        </p:nvSpPr>
        <p:spPr>
          <a:xfrm>
            <a:off x="2334827" y="3428999"/>
            <a:ext cx="852256" cy="882973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727CC-468D-4891-A832-650893F96E04}"/>
              </a:ext>
            </a:extLst>
          </p:cNvPr>
          <p:cNvSpPr txBox="1"/>
          <p:nvPr/>
        </p:nvSpPr>
        <p:spPr>
          <a:xfrm>
            <a:off x="-92599" y="208344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150" dirty="0">
                <a:solidFill>
                  <a:schemeClr val="bg1"/>
                </a:solidFill>
              </a:rPr>
              <a:t>04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2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308A18-1AE6-411E-913A-E6AC5BC2BA73}"/>
              </a:ext>
            </a:extLst>
          </p:cNvPr>
          <p:cNvSpPr txBox="1"/>
          <p:nvPr/>
        </p:nvSpPr>
        <p:spPr>
          <a:xfrm>
            <a:off x="100520" y="4267669"/>
            <a:ext cx="9006193" cy="244473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ImageNet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데이터베이스에서 사전에 학습된 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DenseNet169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마지막 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layer(top layer)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가져오지 않음</a:t>
            </a:r>
            <a:endParaRPr lang="en-US" altLang="ko-KR" sz="2000" spc="-15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2000" spc="-150" dirty="0">
              <a:highlight>
                <a:srgbClr val="FFFF00"/>
              </a:highligh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 spc="-150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en-US" altLang="ko-KR" sz="2000" spc="-150" dirty="0" err="1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Model.add</a:t>
            </a:r>
            <a:r>
              <a:rPr lang="en-US" altLang="ko-KR" sz="2000" spc="-150" dirty="0">
                <a:highlight>
                  <a:srgbClr val="FFFF00"/>
                </a:highligh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(4,activation=‘sigmoid’)(x)</a:t>
            </a:r>
          </a:p>
          <a:p>
            <a:pPr>
              <a:lnSpc>
                <a:spcPct val="120000"/>
              </a:lnSpc>
            </a:pPr>
            <a:endParaRPr lang="en-US" altLang="ko-KR" sz="2000" spc="-15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추가한 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dense layer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는 분류용으로 구름 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label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개이기에 </a:t>
            </a:r>
            <a:r>
              <a:rPr lang="en-US" altLang="ko-KR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spc="-15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뉴런으로 구성됨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8E0C02-1037-4B3A-B710-F94F38D08D06}"/>
              </a:ext>
            </a:extLst>
          </p:cNvPr>
          <p:cNvSpPr txBox="1"/>
          <p:nvPr/>
        </p:nvSpPr>
        <p:spPr>
          <a:xfrm>
            <a:off x="821801" y="208344"/>
            <a:ext cx="7425554" cy="6953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전이학습 </a:t>
            </a:r>
            <a:r>
              <a:rPr lang="en-US" altLang="ko-KR" sz="3200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Step 1.train</a:t>
            </a:r>
            <a:r>
              <a:rPr lang="ko-KR" altLang="en-US" sz="3200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3200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top</a:t>
            </a:r>
            <a:r>
              <a:rPr lang="ko-KR" altLang="en-US" sz="3200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3200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layer</a:t>
            </a:r>
            <a:endParaRPr lang="ko-KR" altLang="en-US" sz="3200" spc="-15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6A0E64-152F-48F9-B101-D9DDD580A14A}"/>
              </a:ext>
            </a:extLst>
          </p:cNvPr>
          <p:cNvSpPr txBox="1"/>
          <p:nvPr/>
        </p:nvSpPr>
        <p:spPr>
          <a:xfrm>
            <a:off x="-92599" y="208344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150" dirty="0">
                <a:solidFill>
                  <a:srgbClr val="2F5597"/>
                </a:solidFill>
              </a:rPr>
              <a:t>05</a:t>
            </a:r>
            <a:endParaRPr lang="ko-KR" altLang="en-US" sz="3200" spc="-150" dirty="0">
              <a:solidFill>
                <a:srgbClr val="2F5597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A202F3-C35E-4EEB-8ABC-7641A92C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1412214"/>
            <a:ext cx="6281229" cy="23430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7CDF08-7770-471B-BAEB-2C25DD87D21E}"/>
              </a:ext>
            </a:extLst>
          </p:cNvPr>
          <p:cNvSpPr txBox="1"/>
          <p:nvPr/>
        </p:nvSpPr>
        <p:spPr>
          <a:xfrm>
            <a:off x="8646850" y="903669"/>
            <a:ext cx="3231472" cy="2975873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endParaRPr lang="ko-KR" altLang="en-US" sz="3200" spc="-15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4AD6B-893C-4A1D-B5A0-91534981FE4A}"/>
              </a:ext>
            </a:extLst>
          </p:cNvPr>
          <p:cNvSpPr txBox="1"/>
          <p:nvPr/>
        </p:nvSpPr>
        <p:spPr>
          <a:xfrm>
            <a:off x="7350711" y="1122744"/>
            <a:ext cx="4654518" cy="252533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분류기를 학습시키기 전에</a:t>
            </a:r>
            <a:endParaRPr lang="en-US" altLang="ko-KR" sz="20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lang="en-US" altLang="ko-KR" sz="20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 </a:t>
            </a:r>
            <a:r>
              <a:rPr lang="en-US" altLang="ko-KR" sz="20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one hot encoding</a:t>
            </a:r>
          </a:p>
          <a:p>
            <a:pPr algn="l">
              <a:lnSpc>
                <a:spcPct val="120000"/>
              </a:lnSpc>
            </a:pPr>
            <a:r>
              <a:rPr lang="ko-KR" altLang="en-US" sz="20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이미지에 여러 클래스의 구름이 있기에</a:t>
            </a:r>
            <a:endParaRPr lang="en-US" altLang="ko-KR" sz="20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 class classification</a:t>
            </a:r>
            <a:r>
              <a:rPr lang="ko-KR" altLang="en-US" sz="2000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아닌 </a:t>
            </a:r>
            <a:endParaRPr lang="en-US" altLang="ko-KR" sz="2000" spc="-1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sz="2000" spc="-150" dirty="0">
                <a:solidFill>
                  <a:schemeClr val="bg1"/>
                </a:solidFill>
                <a:highlight>
                  <a:srgbClr val="C5D8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multi-label binary classification</a:t>
            </a:r>
            <a:endParaRPr lang="ko-KR" altLang="en-US" sz="2000" spc="-150" dirty="0">
              <a:solidFill>
                <a:schemeClr val="bg1"/>
              </a:solidFill>
              <a:highlight>
                <a:srgbClr val="C5D8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F28BFA74-9CBC-4EC4-9098-38E7F698F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386" y="4204926"/>
            <a:ext cx="2585936" cy="257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39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E308A18-1AE6-411E-913A-E6AC5BC2BA73}"/>
              </a:ext>
            </a:extLst>
          </p:cNvPr>
          <p:cNvSpPr txBox="1"/>
          <p:nvPr/>
        </p:nvSpPr>
        <p:spPr>
          <a:xfrm>
            <a:off x="372863" y="4689333"/>
            <a:ext cx="10042154" cy="1980428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25000" lnSpcReduction="20000"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br>
              <a:rPr lang="ko-KR" altLang="en-US" sz="6200" dirty="0"/>
            </a:br>
            <a:r>
              <a:rPr lang="en-US" altLang="ko-KR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initial tuning</a:t>
            </a:r>
            <a:r>
              <a:rPr lang="ko-KR" altLang="en-US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에서는 </a:t>
            </a:r>
            <a:r>
              <a:rPr lang="en-US" altLang="ko-KR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learning rated</a:t>
            </a:r>
            <a:r>
              <a:rPr lang="ko-KR" altLang="en-US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을 크게 하고 </a:t>
            </a:r>
            <a:r>
              <a:rPr lang="en-US" altLang="ko-KR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epoch=1</a:t>
            </a:r>
            <a:r>
              <a:rPr lang="ko-KR" altLang="en-US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로 하여 손실함수에서 대략적인 최소지점으로 이동</a:t>
            </a:r>
            <a:endParaRPr lang="ko-KR" altLang="en-US" sz="6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altLang="ko-KR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Fine tuning</a:t>
            </a:r>
            <a:r>
              <a:rPr lang="ko-KR" altLang="en-US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에서는 </a:t>
            </a:r>
            <a:r>
              <a:rPr lang="en-US" altLang="ko-KR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learning rate</a:t>
            </a:r>
            <a:r>
              <a:rPr lang="ko-KR" altLang="en-US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을 이전의 </a:t>
            </a:r>
            <a:r>
              <a:rPr lang="en-US" altLang="ko-KR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1/10</a:t>
            </a:r>
            <a:r>
              <a:rPr lang="ko-KR" altLang="en-US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로 하고 </a:t>
            </a:r>
            <a:r>
              <a:rPr lang="en-US" altLang="ko-KR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epoch=20</a:t>
            </a:r>
            <a:r>
              <a:rPr lang="ko-KR" altLang="en-US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으로 늘려 손실함수 </a:t>
            </a:r>
            <a:r>
              <a:rPr lang="en-US" altLang="ko-KR" sz="6200" b="0" i="0" u="none" strike="noStrike" dirty="0" err="1">
                <a:solidFill>
                  <a:srgbClr val="FF0000"/>
                </a:solidFill>
                <a:effectLst/>
                <a:latin typeface="Lato"/>
              </a:rPr>
              <a:t>bce_dice_loss</a:t>
            </a:r>
            <a:r>
              <a:rPr lang="ko-KR" altLang="en-US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에서 정확한 </a:t>
            </a:r>
            <a:r>
              <a:rPr lang="en-US" altLang="ko-KR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minimum</a:t>
            </a:r>
            <a:r>
              <a:rPr lang="ko-KR" altLang="en-US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지점을 찾아가게 한다</a:t>
            </a:r>
            <a:r>
              <a:rPr lang="en-US" altLang="ko-KR" sz="6200" b="0" i="0" u="none" strike="noStrike" dirty="0">
                <a:solidFill>
                  <a:srgbClr val="595959"/>
                </a:solidFill>
                <a:effectLst/>
                <a:latin typeface="Lato"/>
              </a:rPr>
              <a:t>.  </a:t>
            </a: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altLang="ko-KR" sz="6200" b="0" dirty="0">
                <a:effectLst/>
              </a:rPr>
              <a:t>*</a:t>
            </a:r>
            <a:r>
              <a:rPr lang="ko-KR" altLang="en-US" sz="6200" b="0" dirty="0">
                <a:effectLst/>
              </a:rPr>
              <a:t>손실함수 </a:t>
            </a:r>
            <a:r>
              <a:rPr lang="en-US" altLang="ko-KR" sz="6200" b="0" dirty="0" err="1">
                <a:effectLst/>
              </a:rPr>
              <a:t>bce_dice_loss</a:t>
            </a:r>
            <a:r>
              <a:rPr lang="ko-KR" altLang="en-US" sz="6200" b="0" dirty="0">
                <a:effectLst/>
              </a:rPr>
              <a:t>는 </a:t>
            </a:r>
          </a:p>
          <a:p>
            <a:pPr>
              <a:lnSpc>
                <a:spcPct val="120000"/>
              </a:lnSpc>
            </a:pPr>
            <a:endParaRPr lang="ko-KR" altLang="en-US" sz="2800" spc="-15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8E0C02-1037-4B3A-B710-F94F38D08D06}"/>
              </a:ext>
            </a:extLst>
          </p:cNvPr>
          <p:cNvSpPr txBox="1"/>
          <p:nvPr/>
        </p:nvSpPr>
        <p:spPr>
          <a:xfrm>
            <a:off x="821801" y="208344"/>
            <a:ext cx="5011839" cy="69532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전이학습 </a:t>
            </a:r>
            <a:r>
              <a:rPr lang="en-US" altLang="ko-KR" sz="3200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Step 2. fine tuning</a:t>
            </a:r>
            <a:endParaRPr lang="ko-KR" altLang="en-US" sz="3200" spc="-15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6A0E64-152F-48F9-B101-D9DDD580A14A}"/>
              </a:ext>
            </a:extLst>
          </p:cNvPr>
          <p:cNvSpPr txBox="1"/>
          <p:nvPr/>
        </p:nvSpPr>
        <p:spPr>
          <a:xfrm>
            <a:off x="-92599" y="208344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spc="-150" dirty="0">
                <a:solidFill>
                  <a:srgbClr val="2F5597"/>
                </a:solidFill>
              </a:rPr>
              <a:t>05</a:t>
            </a:r>
            <a:endParaRPr lang="ko-KR" altLang="en-US" sz="3200" spc="-150" dirty="0">
              <a:solidFill>
                <a:srgbClr val="2F5597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F391E8-1708-4D26-9B51-8AE929315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7" y="1178453"/>
            <a:ext cx="7981950" cy="28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7A02A-CDBC-44B3-9EFF-34339920B23F}"/>
              </a:ext>
            </a:extLst>
          </p:cNvPr>
          <p:cNvSpPr txBox="1"/>
          <p:nvPr/>
        </p:nvSpPr>
        <p:spPr>
          <a:xfrm>
            <a:off x="8668248" y="825500"/>
            <a:ext cx="3102879" cy="313639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논문요약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: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컴퓨터 비전</a:t>
            </a:r>
            <a:r>
              <a:rPr lang="ko-KR" altLang="en-US" dirty="0">
                <a:solidFill>
                  <a:schemeClr val="bg1"/>
                </a:solidFill>
                <a:latin typeface="Lato"/>
              </a:rPr>
              <a:t>에서 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전이학습을 </a:t>
            </a:r>
            <a:r>
              <a:rPr lang="ko-KR" altLang="en-US" sz="1800" b="0" i="0" u="none" strike="noStrike" dirty="0" err="1">
                <a:solidFill>
                  <a:schemeClr val="bg1"/>
                </a:solidFill>
                <a:effectLst/>
                <a:latin typeface="Lato"/>
              </a:rPr>
              <a:t>하는데에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 있어서 </a:t>
            </a:r>
            <a:r>
              <a:rPr lang="en-US" altLang="ko-KR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fine tuning</a:t>
            </a:r>
            <a:r>
              <a:rPr lang="ko-KR" altLang="en-US" sz="1800" b="0" i="0" u="none" strike="noStrike" dirty="0">
                <a:solidFill>
                  <a:schemeClr val="bg1"/>
                </a:solidFill>
                <a:effectLst/>
                <a:latin typeface="Lato"/>
              </a:rPr>
              <a:t>의 적용이 일반적</a:t>
            </a:r>
            <a:endParaRPr lang="ko-KR" altLang="en-US" sz="1600" b="0" dirty="0">
              <a:solidFill>
                <a:schemeClr val="bg1"/>
              </a:solidFill>
              <a:effectLst/>
            </a:endParaRPr>
          </a:p>
          <a:p>
            <a:br>
              <a:rPr lang="ko-KR" altLang="en-US" sz="1600" dirty="0"/>
            </a:br>
            <a:endParaRPr lang="ko-KR" altLang="en-US" sz="1600" spc="-150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5C7E40-EF11-4D29-8D45-89C0108B7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83" y="6375491"/>
            <a:ext cx="10440139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7B00"/>
                </a:solidFill>
                <a:effectLst/>
                <a:latin typeface="Arial Unicode MS"/>
                <a:ea typeface="Roboto Mono"/>
              </a:rPr>
              <a:t>def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bce_dice_loss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y_true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y_pred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):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7B00"/>
                </a:solidFill>
                <a:effectLst/>
                <a:latin typeface="Arial Unicode MS"/>
                <a:ea typeface="Roboto Mono"/>
              </a:rPr>
              <a:t>return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binary_crossentropy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y_true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y_pred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)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55BE0"/>
                </a:solidFill>
                <a:effectLst/>
                <a:latin typeface="맑은 고딕" panose="020B0503020000020004" pitchFamily="50" charset="-127"/>
              </a:rPr>
              <a:t>+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dice_loss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y_true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y_pred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007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ctr" anchorCtr="0">
        <a:normAutofit/>
      </a:bodyPr>
      <a:lstStyle>
        <a:defPPr algn="l">
          <a:lnSpc>
            <a:spcPct val="120000"/>
          </a:lnSpc>
          <a:defRPr sz="3200" spc="-150" smtClean="0">
            <a:solidFill>
              <a:schemeClr val="accent1">
                <a:lumMod val="75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814</Words>
  <Application>Microsoft Office PowerPoint</Application>
  <PresentationFormat>와이드스크린</PresentationFormat>
  <Paragraphs>127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Inter</vt:lpstr>
      <vt:lpstr>Arial Unicode MS</vt:lpstr>
      <vt:lpstr>나눔고딕</vt:lpstr>
      <vt:lpstr>Lato</vt:lpstr>
      <vt:lpstr>Raleway</vt:lpstr>
      <vt:lpstr>나눔고딕 ExtraBold</vt:lpstr>
      <vt:lpstr>맑은 고딕</vt:lpstr>
      <vt:lpstr>나눔스퀘어</vt:lpstr>
      <vt:lpstr>Arial</vt:lpstr>
      <vt:lpstr>Office 테마</vt:lpstr>
      <vt:lpstr>Understanding Clouds from Satellite  Images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제이 PPT 템플릿</dc:title>
  <dc:creator>홍정인</dc:creator>
  <cp:lastModifiedBy>Shin JaeHyun</cp:lastModifiedBy>
  <cp:revision>24</cp:revision>
  <dcterms:created xsi:type="dcterms:W3CDTF">2020-08-04T12:44:57Z</dcterms:created>
  <dcterms:modified xsi:type="dcterms:W3CDTF">2020-08-06T08:21:41Z</dcterms:modified>
</cp:coreProperties>
</file>