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57" r:id="rId4"/>
    <p:sldId id="265" r:id="rId5"/>
    <p:sldId id="258" r:id="rId6"/>
    <p:sldId id="266" r:id="rId7"/>
    <p:sldId id="267" r:id="rId8"/>
    <p:sldId id="268" r:id="rId9"/>
    <p:sldId id="260" r:id="rId10"/>
    <p:sldId id="269" r:id="rId11"/>
    <p:sldId id="261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E01"/>
    <a:srgbClr val="FFA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9A2A2-D1E7-4952-90EE-3D78F714247C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AF34C-1013-4435-9621-2188179AC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665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CB80B-C895-4406-A806-DBB95F581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EDFDD8-B191-42EB-8278-8D1EA9140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B069C1-93C5-4068-B858-485BF312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32D3-0CA3-4BC6-94A1-75F7371B580F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58943C-077F-47BC-8B37-B6B76655C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8D72E6-1F28-44FD-8BDE-DDFA17D2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2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735D1-E5DC-48DB-AFCE-E39DB62C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C6A5BF-4EFC-45F7-A025-C68485E97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EA95CE-57E9-4578-A9D8-4DFEA799A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32D3-0CA3-4BC6-94A1-75F7371B580F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D1C886-700C-4A4B-BE2C-3276F5A9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24238-C7F8-4AD5-9390-A0D0A624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95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DAF62E-DB0C-4B35-98B0-16DC2AF77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6EC3E7-2C8F-4F46-829B-2DC44C10B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42470F-BDC7-485F-80DE-28CB361B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32D3-0CA3-4BC6-94A1-75F7371B580F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0CA970-5A22-4A61-9003-CE4A6A77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B6AD6-AC93-495D-BD68-9F973A72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78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12549-0D4E-4AB6-91FF-5EA2DC8E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8EF455-708E-491B-8B8F-08307AB67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D00FB5-176F-4865-A114-59C94CA0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32D3-0CA3-4BC6-94A1-75F7371B580F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9B231D-1F37-4C0E-A6E3-1C879CE0C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8B4CCA-D510-4AEC-AC9D-C21F6DAB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95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3C736-2805-4F65-BC00-2F0CFD6ED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830BE-07BE-418D-95CA-B8D205B4E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201F2B-F396-4FBC-ADD6-0CCEC478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32D3-0CA3-4BC6-94A1-75F7371B580F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E324E0-BD1A-44C3-A5C8-1CCD2135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362E45-B374-492C-8293-D9DE9C02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99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06D01-8134-43F0-862E-F6094BB2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46BCA-F031-466E-9F1E-C1B2D02D6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4D3D60-1AA9-4666-BA61-F2483C971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98D3CF-49FF-43C2-81D0-7E30AFD6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32D3-0CA3-4BC6-94A1-75F7371B580F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25FF04-F7A4-4BE3-AA64-68864DF3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87EC67-8915-401D-B50A-3A1B6C0C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3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9EF6F-9772-4877-9161-4A7617A6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5D7C50-050A-4FE9-B8C5-20B84F922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F969CB-9E88-4100-861F-1723C5A9A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5E6B07-1F9B-453E-BC45-D038B4157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4376D7-AD38-4D05-BEAE-FA1C3EECA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C8AAFC-47A3-4E09-AA8B-C17E58AB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32D3-0CA3-4BC6-94A1-75F7371B580F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568208-DCA8-4477-B39B-8600C1CB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202B45-CED1-4376-A2AD-A5E4E641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10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201D3-A929-467D-A795-3666EC165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10684C-9435-4AC4-893A-2E1F4330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32D3-0CA3-4BC6-94A1-75F7371B580F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91E210-0046-4C44-B932-8A160034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266BD1-106A-48D1-B974-5FEEB548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05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22E58A-6621-4848-9499-E26D2FCD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32D3-0CA3-4BC6-94A1-75F7371B580F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B81D1D-105B-4436-9414-B58A30FB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7EEFA3-4660-48AE-99E2-18B917B8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3EBDF5-2D08-43F4-A246-A9954208E4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1"/>
            <a:ext cx="1595240" cy="100289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F2C98A2-D1D0-4BBC-BFF1-9E6E00F25ACC}"/>
              </a:ext>
            </a:extLst>
          </p:cNvPr>
          <p:cNvSpPr/>
          <p:nvPr userDrawn="1"/>
        </p:nvSpPr>
        <p:spPr>
          <a:xfrm>
            <a:off x="11541760" y="0"/>
            <a:ext cx="325120" cy="6268720"/>
          </a:xfrm>
          <a:prstGeom prst="rect">
            <a:avLst/>
          </a:prstGeom>
          <a:solidFill>
            <a:srgbClr val="FFC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FE095C-AC82-4119-BAFF-BD4839B95100}"/>
              </a:ext>
            </a:extLst>
          </p:cNvPr>
          <p:cNvSpPr/>
          <p:nvPr userDrawn="1"/>
        </p:nvSpPr>
        <p:spPr>
          <a:xfrm rot="19908339">
            <a:off x="11720299" y="6138341"/>
            <a:ext cx="301926" cy="831600"/>
          </a:xfrm>
          <a:prstGeom prst="rect">
            <a:avLst/>
          </a:prstGeom>
          <a:solidFill>
            <a:srgbClr val="FFC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23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AE16B-3D58-4195-BD00-D32D1FFDF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47B4E-01AA-468C-8A61-0813CF828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0AF186-3373-40A6-A267-AEC16F31F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F05177-F4E3-4153-AF60-0AF79A5B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32D3-0CA3-4BC6-94A1-75F7371B580F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6216C2-B815-4BD7-AEB0-DDB145EC8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EFFB8B-FF04-4AA6-9129-4FF7F1EA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09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28347-6922-4DF2-8C57-9F0B45B6B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FAD037-4601-41DC-81D7-243CE9DF6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D4622E-6FEF-4E50-9FD5-96169059A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F40532-BA2C-441B-8E9E-217D807CE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32D3-0CA3-4BC6-94A1-75F7371B580F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8E0A64-6C97-4344-8731-311E68CE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658914-E752-45A5-84B8-2DBEB584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4BBA3-C485-4FEB-B920-F5D7EE8B2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78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8CD172-DA73-4376-8450-52FD3A666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1EF911-7FBC-4341-A05A-47F4391B9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F820BF-F1D2-4593-81DA-98ABBE79C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832D3-0CA3-4BC6-94A1-75F7371B580F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6CAF00-823E-4DAF-AF15-93428554D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A99177-0386-443A-8CD6-2C8990605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4BBA3-C485-4FEB-B920-F5D7EE8B2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07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54028;&#49100;&#47532;_PythonBreakers_Tutorial.ppt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오락실 게임기 png에 대한 이미지 검색결과">
            <a:extLst>
              <a:ext uri="{FF2B5EF4-FFF2-40B4-BE49-F238E27FC236}">
                <a16:creationId xmlns:a16="http://schemas.microsoft.com/office/drawing/2014/main" id="{5874496F-596E-417E-82D6-8801815C23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87" b="14048"/>
          <a:stretch/>
        </p:blipFill>
        <p:spPr bwMode="auto">
          <a:xfrm>
            <a:off x="759142" y="0"/>
            <a:ext cx="106606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8F9885B-7B1F-483C-AC36-CCBF1AD28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895" b="92398" l="9743" r="92096">
                        <a14:foregroundMark x1="58456" y1="15205" x2="64890" y2="8480"/>
                        <a14:foregroundMark x1="64890" y1="8480" x2="73713" y2="7895"/>
                        <a14:foregroundMark x1="73713" y1="7895" x2="81250" y2="9942"/>
                        <a14:foregroundMark x1="81250" y1="9942" x2="86949" y2="17836"/>
                        <a14:foregroundMark x1="86949" y1="17836" x2="89706" y2="30409"/>
                        <a14:foregroundMark x1="89706" y1="30409" x2="86213" y2="40936"/>
                        <a14:foregroundMark x1="86213" y1="40936" x2="78125" y2="54678"/>
                        <a14:foregroundMark x1="85846" y1="25146" x2="79963" y2="37427"/>
                        <a14:foregroundMark x1="79963" y1="37427" x2="79596" y2="37719"/>
                        <a14:foregroundMark x1="90441" y1="18421" x2="92463" y2="30117"/>
                        <a14:foregroundMark x1="92463" y1="30117" x2="92463" y2="30117"/>
                        <a14:foregroundMark x1="38000" y1="73009" x2="35846" y2="70760"/>
                        <a14:foregroundMark x1="80506" y1="59749" x2="78676" y2="60234"/>
                        <a14:foregroundMark x1="78860" y1="63158" x2="78551" y2="63519"/>
                        <a14:foregroundMark x1="15257" y1="80409" x2="22048" y2="90420"/>
                        <a14:foregroundMark x1="23028" y1="91448" x2="70404" y2="76901"/>
                        <a14:foregroundMark x1="70404" y1="76901" x2="74081" y2="66667"/>
                        <a14:foregroundMark x1="68934" y1="69883" x2="58272" y2="75146"/>
                        <a14:foregroundMark x1="58272" y1="75146" x2="51838" y2="67836"/>
                        <a14:foregroundMark x1="45588" y1="77778" x2="24081" y2="82164"/>
                        <a14:foregroundMark x1="52022" y1="76023" x2="47978" y2="80702"/>
                        <a14:foregroundMark x1="51654" y1="73977" x2="57169" y2="77778"/>
                        <a14:foregroundMark x1="71140" y1="70175" x2="70404" y2="73977"/>
                        <a14:foregroundMark x1="46507" y1="74269" x2="44485" y2="78947"/>
                        <a14:foregroundMark x1="22610" y1="82164" x2="27941" y2="88012"/>
                        <a14:foregroundMark x1="29228" y1="56140" x2="20772" y2="52339"/>
                        <a14:foregroundMark x1="65809" y1="30409" x2="59743" y2="47368"/>
                        <a14:foregroundMark x1="48529" y1="30702" x2="48529" y2="30702"/>
                        <a14:foregroundMark x1="22794" y1="82456" x2="21507" y2="83041"/>
                        <a14:foregroundMark x1="13603" y1="79532" x2="21777" y2="91151"/>
                        <a14:foregroundMark x1="12316" y1="80409" x2="20956" y2="92398"/>
                        <a14:foregroundMark x1="73713" y1="69883" x2="72426" y2="76901"/>
                        <a14:foregroundMark x1="74816" y1="68421" x2="72794" y2="76023"/>
                        <a14:backgroundMark x1="22770" y1="81919" x2="22556" y2="81966"/>
                        <a14:backgroundMark x1="77941" y1="69883" x2="77324" y2="70018"/>
                        <a14:backgroundMark x1="79044" y1="64327" x2="77206" y2="66082"/>
                        <a14:backgroundMark x1="77390" y1="65497" x2="76654" y2="67251"/>
                        <a14:backgroundMark x1="79044" y1="63743" x2="85294" y2="62281"/>
                        <a14:backgroundMark x1="20772" y1="93860" x2="22243" y2="93567"/>
                        <a14:backgroundMark x1="21507" y1="92690" x2="21507" y2="92690"/>
                        <a14:backgroundMark x1="20956" y1="92690" x2="20956" y2="92690"/>
                        <a14:backgroundMark x1="20404" y1="93275" x2="20404" y2="93275"/>
                        <a14:backgroundMark x1="20588" y1="92398" x2="20588" y2="92398"/>
                      </a14:backgroundRemoval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880" y="599274"/>
            <a:ext cx="6593119" cy="4144940"/>
          </a:xfrm>
          <a:prstGeom prst="rect">
            <a:avLst/>
          </a:prstGeom>
        </p:spPr>
      </p:pic>
      <p:pic>
        <p:nvPicPr>
          <p:cNvPr id="1026" name="Picture 2" descr="관련 이미지">
            <a:extLst>
              <a:ext uri="{FF2B5EF4-FFF2-40B4-BE49-F238E27FC236}">
                <a16:creationId xmlns:a16="http://schemas.microsoft.com/office/drawing/2014/main" id="{B5E323B7-530D-44D7-A4DD-CEE0EED35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695" y="4395031"/>
            <a:ext cx="1291590" cy="96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950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파오리 PNG에 대한 이미지 검색결과">
            <a:extLst>
              <a:ext uri="{FF2B5EF4-FFF2-40B4-BE49-F238E27FC236}">
                <a16:creationId xmlns:a16="http://schemas.microsoft.com/office/drawing/2014/main" id="{F54F1BC8-362C-4C66-8F89-46C9D162E3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0" b="35737"/>
          <a:stretch/>
        </p:blipFill>
        <p:spPr bwMode="auto">
          <a:xfrm>
            <a:off x="0" y="5743964"/>
            <a:ext cx="1090710" cy="111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7A05D9F4-5BCF-40E2-8621-176FD81AD1EB}"/>
              </a:ext>
            </a:extLst>
          </p:cNvPr>
          <p:cNvSpPr/>
          <p:nvPr/>
        </p:nvSpPr>
        <p:spPr>
          <a:xfrm>
            <a:off x="1474237" y="5365102"/>
            <a:ext cx="1884783" cy="839755"/>
          </a:xfrm>
          <a:prstGeom prst="wedgeEllipseCallout">
            <a:avLst>
              <a:gd name="adj1" fmla="val -63407"/>
              <a:gd name="adj2" fmla="val 66944"/>
            </a:avLst>
          </a:prstGeom>
          <a:solidFill>
            <a:schemeClr val="bg1"/>
          </a:solidFill>
          <a:ln w="38100">
            <a:solidFill>
              <a:srgbClr val="FFCE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주의점</a:t>
            </a:r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719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8" descr="관련 이미지">
            <a:extLst>
              <a:ext uri="{FF2B5EF4-FFF2-40B4-BE49-F238E27FC236}">
                <a16:creationId xmlns:a16="http://schemas.microsoft.com/office/drawing/2014/main" id="{01197A87-96DA-481B-B198-BF829A7732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42" t="44980" r="-7301" b="45376"/>
          <a:stretch/>
        </p:blipFill>
        <p:spPr bwMode="auto">
          <a:xfrm>
            <a:off x="5191436" y="3362630"/>
            <a:ext cx="1536220" cy="17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파오리 PNG에 대한 이미지 검색결과">
            <a:extLst>
              <a:ext uri="{FF2B5EF4-FFF2-40B4-BE49-F238E27FC236}">
                <a16:creationId xmlns:a16="http://schemas.microsoft.com/office/drawing/2014/main" id="{F54F1BC8-362C-4C66-8F89-46C9D162E3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0" b="35737"/>
          <a:stretch/>
        </p:blipFill>
        <p:spPr bwMode="auto">
          <a:xfrm>
            <a:off x="0" y="5743964"/>
            <a:ext cx="1090710" cy="111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7A05D9F4-5BCF-40E2-8621-176FD81AD1EB}"/>
              </a:ext>
            </a:extLst>
          </p:cNvPr>
          <p:cNvSpPr/>
          <p:nvPr/>
        </p:nvSpPr>
        <p:spPr>
          <a:xfrm>
            <a:off x="1474237" y="5365102"/>
            <a:ext cx="1884783" cy="839755"/>
          </a:xfrm>
          <a:prstGeom prst="wedgeEllipseCallout">
            <a:avLst>
              <a:gd name="adj1" fmla="val -63407"/>
              <a:gd name="adj2" fmla="val 66944"/>
            </a:avLst>
          </a:prstGeom>
          <a:solidFill>
            <a:schemeClr val="bg1"/>
          </a:solidFill>
          <a:ln w="38100">
            <a:solidFill>
              <a:srgbClr val="FFCE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주의점</a:t>
            </a:r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098" name="Picture 2" descr="running png에 대한 이미지 검색결과">
            <a:extLst>
              <a:ext uri="{FF2B5EF4-FFF2-40B4-BE49-F238E27FC236}">
                <a16:creationId xmlns:a16="http://schemas.microsoft.com/office/drawing/2014/main" id="{4FE42653-88BC-4C79-AD59-B3D1E1A5E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454" y="1928049"/>
            <a:ext cx="5690360" cy="379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큰따옴표 png에 대한 이미지 검색결과">
            <a:extLst>
              <a:ext uri="{FF2B5EF4-FFF2-40B4-BE49-F238E27FC236}">
                <a16:creationId xmlns:a16="http://schemas.microsoft.com/office/drawing/2014/main" id="{5964193B-DE2E-46C8-AC16-FC82F89DE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24524" y="1010262"/>
            <a:ext cx="501445" cy="50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큰따옴표 png에 대한 이미지 검색결과">
            <a:extLst>
              <a:ext uri="{FF2B5EF4-FFF2-40B4-BE49-F238E27FC236}">
                <a16:creationId xmlns:a16="http://schemas.microsoft.com/office/drawing/2014/main" id="{5DD7F0DF-2B30-4168-B85B-BDE598E97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7236544" y="1010261"/>
            <a:ext cx="501445" cy="50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5AF126-CA71-4A5B-ADE8-EB3E33F8C8CF}"/>
              </a:ext>
            </a:extLst>
          </p:cNvPr>
          <p:cNvSpPr txBox="1"/>
          <p:nvPr/>
        </p:nvSpPr>
        <p:spPr>
          <a:xfrm>
            <a:off x="5191436" y="1010261"/>
            <a:ext cx="1917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바쁨</a:t>
            </a:r>
          </a:p>
        </p:txBody>
      </p:sp>
      <p:pic>
        <p:nvPicPr>
          <p:cNvPr id="4104" name="Picture 8" descr="관련 이미지">
            <a:extLst>
              <a:ext uri="{FF2B5EF4-FFF2-40B4-BE49-F238E27FC236}">
                <a16:creationId xmlns:a16="http://schemas.microsoft.com/office/drawing/2014/main" id="{3E1862DD-E9B2-4995-9C84-9AED9C7532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99" b="45376"/>
          <a:stretch/>
        </p:blipFill>
        <p:spPr bwMode="auto">
          <a:xfrm rot="426351">
            <a:off x="6434976" y="3371659"/>
            <a:ext cx="3358532" cy="37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관련 이미지">
            <a:extLst>
              <a:ext uri="{FF2B5EF4-FFF2-40B4-BE49-F238E27FC236}">
                <a16:creationId xmlns:a16="http://schemas.microsoft.com/office/drawing/2014/main" id="{8C3B6E73-0445-4B05-BC1F-086346AAD8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99" b="45376"/>
          <a:stretch/>
        </p:blipFill>
        <p:spPr bwMode="auto">
          <a:xfrm rot="426351">
            <a:off x="6434974" y="3539531"/>
            <a:ext cx="3358532" cy="37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FDF7B4D-1F8E-4BAF-8977-DCFB3AFE9128}"/>
              </a:ext>
            </a:extLst>
          </p:cNvPr>
          <p:cNvSpPr/>
          <p:nvPr/>
        </p:nvSpPr>
        <p:spPr>
          <a:xfrm>
            <a:off x="1985963" y="2383479"/>
            <a:ext cx="3319982" cy="2444994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2567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관련 이미지">
            <a:extLst>
              <a:ext uri="{FF2B5EF4-FFF2-40B4-BE49-F238E27FC236}">
                <a16:creationId xmlns:a16="http://schemas.microsoft.com/office/drawing/2014/main" id="{E1AFA6D3-BE0F-43A7-B665-E6A1D3BEE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686" y="-23265"/>
            <a:ext cx="5322628" cy="399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game button retro png에 대한 이미지 검색결과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EB98A5FD-1AD6-412F-BABB-296DA6F91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5" y="3805928"/>
            <a:ext cx="337185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301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파오리 PNG에 대한 이미지 검색결과">
            <a:extLst>
              <a:ext uri="{FF2B5EF4-FFF2-40B4-BE49-F238E27FC236}">
                <a16:creationId xmlns:a16="http://schemas.microsoft.com/office/drawing/2014/main" id="{87B5E77A-4B05-469B-A72E-73928A5C5D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0" b="35737"/>
          <a:stretch/>
        </p:blipFill>
        <p:spPr bwMode="auto">
          <a:xfrm>
            <a:off x="0" y="5743964"/>
            <a:ext cx="1090710" cy="111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745BE9EB-8F6A-4ED3-8708-B760503E18AC}"/>
              </a:ext>
            </a:extLst>
          </p:cNvPr>
          <p:cNvSpPr/>
          <p:nvPr/>
        </p:nvSpPr>
        <p:spPr>
          <a:xfrm>
            <a:off x="1474237" y="5365102"/>
            <a:ext cx="1884783" cy="839755"/>
          </a:xfrm>
          <a:prstGeom prst="wedgeEllipseCallout">
            <a:avLst>
              <a:gd name="adj1" fmla="val -63407"/>
              <a:gd name="adj2" fmla="val 66944"/>
            </a:avLst>
          </a:prstGeom>
          <a:solidFill>
            <a:schemeClr val="bg1"/>
          </a:solidFill>
          <a:ln w="38100">
            <a:solidFill>
              <a:srgbClr val="FFCE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파뿌리는 뭐하는 곳</a:t>
            </a:r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928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59E731A-8620-420F-8E32-286E261F2B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1" t="10651" r="10565" b="10029"/>
          <a:stretch/>
        </p:blipFill>
        <p:spPr>
          <a:xfrm>
            <a:off x="1017036" y="909731"/>
            <a:ext cx="9741159" cy="5397966"/>
          </a:xfrm>
          <a:prstGeom prst="rect">
            <a:avLst/>
          </a:prstGeom>
        </p:spPr>
      </p:pic>
      <p:pic>
        <p:nvPicPr>
          <p:cNvPr id="1026" name="Picture 2" descr="파오리 PNG에 대한 이미지 검색결과">
            <a:extLst>
              <a:ext uri="{FF2B5EF4-FFF2-40B4-BE49-F238E27FC236}">
                <a16:creationId xmlns:a16="http://schemas.microsoft.com/office/drawing/2014/main" id="{87B5E77A-4B05-469B-A72E-73928A5C5D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0" b="35737"/>
          <a:stretch/>
        </p:blipFill>
        <p:spPr bwMode="auto">
          <a:xfrm>
            <a:off x="0" y="5743964"/>
            <a:ext cx="1090710" cy="111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745BE9EB-8F6A-4ED3-8708-B760503E18AC}"/>
              </a:ext>
            </a:extLst>
          </p:cNvPr>
          <p:cNvSpPr/>
          <p:nvPr/>
        </p:nvSpPr>
        <p:spPr>
          <a:xfrm>
            <a:off x="1474237" y="5365102"/>
            <a:ext cx="1884783" cy="839755"/>
          </a:xfrm>
          <a:prstGeom prst="wedgeEllipseCallout">
            <a:avLst>
              <a:gd name="adj1" fmla="val -63407"/>
              <a:gd name="adj2" fmla="val 66944"/>
            </a:avLst>
          </a:prstGeom>
          <a:solidFill>
            <a:schemeClr val="bg1"/>
          </a:solidFill>
          <a:ln w="38100">
            <a:solidFill>
              <a:srgbClr val="FFCE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파뿌리는 뭐하는 곳</a:t>
            </a:r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5126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8D253F-AD46-4F52-97C4-EB1C74E68617}"/>
              </a:ext>
            </a:extLst>
          </p:cNvPr>
          <p:cNvSpPr/>
          <p:nvPr/>
        </p:nvSpPr>
        <p:spPr>
          <a:xfrm>
            <a:off x="1744617" y="0"/>
            <a:ext cx="149497" cy="2108718"/>
          </a:xfrm>
          <a:prstGeom prst="rect">
            <a:avLst/>
          </a:prstGeom>
          <a:solidFill>
            <a:srgbClr val="FFC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0D6CEE7-FE0C-475D-949A-F3AFACF9B0B0}"/>
              </a:ext>
            </a:extLst>
          </p:cNvPr>
          <p:cNvSpPr/>
          <p:nvPr/>
        </p:nvSpPr>
        <p:spPr>
          <a:xfrm>
            <a:off x="1679302" y="2155370"/>
            <a:ext cx="280126" cy="2892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5FDB1D-AE11-4D48-93B7-3901B75B718C}"/>
              </a:ext>
            </a:extLst>
          </p:cNvPr>
          <p:cNvSpPr/>
          <p:nvPr/>
        </p:nvSpPr>
        <p:spPr>
          <a:xfrm>
            <a:off x="1744612" y="2491272"/>
            <a:ext cx="149502" cy="1117692"/>
          </a:xfrm>
          <a:prstGeom prst="rect">
            <a:avLst/>
          </a:prstGeom>
          <a:solidFill>
            <a:srgbClr val="FFC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044AD8-809B-4732-B4D0-82FED6F29E93}"/>
              </a:ext>
            </a:extLst>
          </p:cNvPr>
          <p:cNvSpPr/>
          <p:nvPr/>
        </p:nvSpPr>
        <p:spPr>
          <a:xfrm rot="19807377">
            <a:off x="2029784" y="3485814"/>
            <a:ext cx="154386" cy="1184703"/>
          </a:xfrm>
          <a:prstGeom prst="rect">
            <a:avLst/>
          </a:prstGeom>
          <a:solidFill>
            <a:srgbClr val="FFC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E24E9EE-E34D-4D3A-B2A0-2EC8B55B433F}"/>
              </a:ext>
            </a:extLst>
          </p:cNvPr>
          <p:cNvSpPr/>
          <p:nvPr/>
        </p:nvSpPr>
        <p:spPr>
          <a:xfrm>
            <a:off x="2366347" y="4616101"/>
            <a:ext cx="280126" cy="2892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6D7079-9A11-4B37-B41D-3CF1D8A70C59}"/>
              </a:ext>
            </a:extLst>
          </p:cNvPr>
          <p:cNvSpPr/>
          <p:nvPr/>
        </p:nvSpPr>
        <p:spPr>
          <a:xfrm>
            <a:off x="2431661" y="4950020"/>
            <a:ext cx="149497" cy="2108718"/>
          </a:xfrm>
          <a:prstGeom prst="rect">
            <a:avLst/>
          </a:prstGeom>
          <a:solidFill>
            <a:srgbClr val="FFC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15142CC3-3986-4FEC-9951-925FA6A8722A}"/>
              </a:ext>
            </a:extLst>
          </p:cNvPr>
          <p:cNvSpPr/>
          <p:nvPr/>
        </p:nvSpPr>
        <p:spPr>
          <a:xfrm>
            <a:off x="2468986" y="735556"/>
            <a:ext cx="7934648" cy="2278231"/>
          </a:xfrm>
          <a:prstGeom prst="wedgeRoundRectCallout">
            <a:avLst>
              <a:gd name="adj1" fmla="val -54700"/>
              <a:gd name="adj2" fmla="val 18442"/>
              <a:gd name="adj3" fmla="val 16667"/>
            </a:avLst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 1 </a:t>
            </a:r>
            <a:r>
              <a:rPr lang="ko-KR" altLang="en-US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 차 </a:t>
            </a:r>
            <a:r>
              <a:rPr lang="en-US" altLang="ko-KR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</a:t>
            </a:r>
            <a:r>
              <a:rPr lang="ko-KR" altLang="en-US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파이썬</a:t>
            </a:r>
            <a:r>
              <a:rPr lang="en-US" altLang="ko-KR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_</a:t>
            </a:r>
            <a:r>
              <a:rPr lang="ko-KR" altLang="en-US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기초</a:t>
            </a:r>
            <a:r>
              <a:rPr lang="en-US" altLang="ko-KR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_</a:t>
            </a:r>
            <a:r>
              <a:rPr lang="ko-KR" altLang="en-US" sz="2800" b="1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뿌시기</a:t>
            </a:r>
            <a:endParaRPr lang="en-US" altLang="ko-KR" sz="24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파이썬 기본문법 익힘</a:t>
            </a:r>
            <a:endParaRPr lang="en-US" altLang="ko-KR" sz="24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 algn="ctr">
              <a:buFontTx/>
              <a:buChar char="-"/>
            </a:pPr>
            <a:r>
              <a:rPr lang="en-US" altLang="ko-KR" sz="24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cmd</a:t>
            </a:r>
            <a:r>
              <a:rPr lang="en-US" altLang="ko-KR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+</a:t>
            </a:r>
            <a:r>
              <a:rPr lang="ko-KR" altLang="en-US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Sublime</a:t>
            </a:r>
            <a:r>
              <a:rPr lang="ko-KR" altLang="en-US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편집기 사용</a:t>
            </a:r>
            <a:endParaRPr lang="en-US" altLang="ko-KR" sz="24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 algn="ctr">
              <a:buFontTx/>
              <a:buChar char="-"/>
            </a:pPr>
            <a:endParaRPr lang="ko-KR" altLang="en-US" sz="24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074" name="Picture 2" descr="start retro png에 대한 이미지 검색결과">
            <a:extLst>
              <a:ext uri="{FF2B5EF4-FFF2-40B4-BE49-F238E27FC236}">
                <a16:creationId xmlns:a16="http://schemas.microsoft.com/office/drawing/2014/main" id="{43D35E0A-45AC-4A5D-BCDD-00041AED13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50" b="31872"/>
          <a:stretch/>
        </p:blipFill>
        <p:spPr bwMode="auto">
          <a:xfrm rot="5400000">
            <a:off x="1069449" y="721923"/>
            <a:ext cx="1817278" cy="28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38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8D253F-AD46-4F52-97C4-EB1C74E68617}"/>
              </a:ext>
            </a:extLst>
          </p:cNvPr>
          <p:cNvSpPr/>
          <p:nvPr/>
        </p:nvSpPr>
        <p:spPr>
          <a:xfrm>
            <a:off x="1744617" y="0"/>
            <a:ext cx="149497" cy="2108718"/>
          </a:xfrm>
          <a:prstGeom prst="rect">
            <a:avLst/>
          </a:prstGeom>
          <a:solidFill>
            <a:srgbClr val="FFC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0D6CEE7-FE0C-475D-949A-F3AFACF9B0B0}"/>
              </a:ext>
            </a:extLst>
          </p:cNvPr>
          <p:cNvSpPr/>
          <p:nvPr/>
        </p:nvSpPr>
        <p:spPr>
          <a:xfrm>
            <a:off x="1679302" y="2155370"/>
            <a:ext cx="280126" cy="2892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5FDB1D-AE11-4D48-93B7-3901B75B718C}"/>
              </a:ext>
            </a:extLst>
          </p:cNvPr>
          <p:cNvSpPr/>
          <p:nvPr/>
        </p:nvSpPr>
        <p:spPr>
          <a:xfrm>
            <a:off x="1744612" y="2491272"/>
            <a:ext cx="149502" cy="1117692"/>
          </a:xfrm>
          <a:prstGeom prst="rect">
            <a:avLst/>
          </a:prstGeom>
          <a:solidFill>
            <a:srgbClr val="FFC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044AD8-809B-4732-B4D0-82FED6F29E93}"/>
              </a:ext>
            </a:extLst>
          </p:cNvPr>
          <p:cNvSpPr/>
          <p:nvPr/>
        </p:nvSpPr>
        <p:spPr>
          <a:xfrm rot="19807377">
            <a:off x="2029784" y="3485814"/>
            <a:ext cx="154386" cy="1184703"/>
          </a:xfrm>
          <a:prstGeom prst="rect">
            <a:avLst/>
          </a:prstGeom>
          <a:solidFill>
            <a:srgbClr val="FFC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E24E9EE-E34D-4D3A-B2A0-2EC8B55B433F}"/>
              </a:ext>
            </a:extLst>
          </p:cNvPr>
          <p:cNvSpPr/>
          <p:nvPr/>
        </p:nvSpPr>
        <p:spPr>
          <a:xfrm>
            <a:off x="2366347" y="4616101"/>
            <a:ext cx="280126" cy="2892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6D7079-9A11-4B37-B41D-3CF1D8A70C59}"/>
              </a:ext>
            </a:extLst>
          </p:cNvPr>
          <p:cNvSpPr/>
          <p:nvPr/>
        </p:nvSpPr>
        <p:spPr>
          <a:xfrm>
            <a:off x="2431661" y="4950020"/>
            <a:ext cx="149497" cy="2108718"/>
          </a:xfrm>
          <a:prstGeom prst="rect">
            <a:avLst/>
          </a:prstGeom>
          <a:solidFill>
            <a:srgbClr val="FFC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15142CC3-3986-4FEC-9951-925FA6A8722A}"/>
              </a:ext>
            </a:extLst>
          </p:cNvPr>
          <p:cNvSpPr/>
          <p:nvPr/>
        </p:nvSpPr>
        <p:spPr>
          <a:xfrm>
            <a:off x="2468986" y="735556"/>
            <a:ext cx="7934648" cy="2278231"/>
          </a:xfrm>
          <a:prstGeom prst="wedgeRoundRectCallout">
            <a:avLst>
              <a:gd name="adj1" fmla="val -54700"/>
              <a:gd name="adj2" fmla="val 18442"/>
              <a:gd name="adj3" fmla="val 16667"/>
            </a:avLst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 1 </a:t>
            </a:r>
            <a:r>
              <a:rPr lang="ko-KR" altLang="en-US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 차 </a:t>
            </a:r>
            <a:r>
              <a:rPr lang="en-US" altLang="ko-KR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</a:t>
            </a:r>
            <a:r>
              <a:rPr lang="ko-KR" altLang="en-US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파이썬</a:t>
            </a:r>
            <a:r>
              <a:rPr lang="en-US" altLang="ko-KR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_</a:t>
            </a:r>
            <a:r>
              <a:rPr lang="ko-KR" altLang="en-US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기초</a:t>
            </a:r>
            <a:r>
              <a:rPr lang="en-US" altLang="ko-KR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_</a:t>
            </a:r>
            <a:r>
              <a:rPr lang="ko-KR" altLang="en-US" sz="2800" b="1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뿌시기</a:t>
            </a:r>
            <a:endParaRPr lang="en-US" altLang="ko-KR" sz="24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파이썬 기본문법 익힘</a:t>
            </a:r>
            <a:endParaRPr lang="en-US" altLang="ko-KR" sz="24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 algn="ctr">
              <a:buFontTx/>
              <a:buChar char="-"/>
            </a:pPr>
            <a:r>
              <a:rPr lang="en-US" altLang="ko-KR" sz="24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cmd</a:t>
            </a:r>
            <a:r>
              <a:rPr lang="en-US" altLang="ko-KR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+</a:t>
            </a:r>
            <a:r>
              <a:rPr lang="ko-KR" altLang="en-US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Sublime</a:t>
            </a:r>
            <a:r>
              <a:rPr lang="ko-KR" altLang="en-US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편집기 사용</a:t>
            </a:r>
            <a:endParaRPr lang="en-US" altLang="ko-KR" sz="24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 algn="ctr">
              <a:buFontTx/>
              <a:buChar char="-"/>
            </a:pPr>
            <a:endParaRPr lang="ko-KR" altLang="en-US" sz="24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B55F1DDA-AC2F-4D05-B38E-13BFDA7F2C23}"/>
              </a:ext>
            </a:extLst>
          </p:cNvPr>
          <p:cNvSpPr/>
          <p:nvPr/>
        </p:nvSpPr>
        <p:spPr>
          <a:xfrm>
            <a:off x="3090365" y="3659162"/>
            <a:ext cx="7934648" cy="2789854"/>
          </a:xfrm>
          <a:prstGeom prst="wedgeRoundRectCallout">
            <a:avLst>
              <a:gd name="adj1" fmla="val -53524"/>
              <a:gd name="adj2" fmla="val -11993"/>
              <a:gd name="adj3" fmla="val 16667"/>
            </a:avLst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 2 </a:t>
            </a:r>
            <a:r>
              <a:rPr lang="ko-KR" altLang="en-US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 차 </a:t>
            </a:r>
            <a:r>
              <a:rPr lang="en-US" altLang="ko-KR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</a:t>
            </a:r>
            <a:r>
              <a:rPr lang="ko-KR" altLang="en-US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자료구조</a:t>
            </a:r>
            <a:r>
              <a:rPr lang="en-US" altLang="ko-KR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_</a:t>
            </a:r>
            <a:r>
              <a:rPr lang="ko-KR" altLang="en-US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및</a:t>
            </a:r>
            <a:r>
              <a:rPr lang="en-US" altLang="ko-KR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_</a:t>
            </a:r>
            <a:r>
              <a:rPr lang="ko-KR" altLang="en-US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종합프로그래밍</a:t>
            </a:r>
            <a:endParaRPr lang="en-US" altLang="ko-KR" sz="28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기본 자료구조</a:t>
            </a:r>
            <a:r>
              <a:rPr lang="en-US" altLang="ko-KR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리스트</a:t>
            </a:r>
            <a:r>
              <a:rPr lang="en-US" altLang="ko-KR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4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튜플</a:t>
            </a:r>
            <a:r>
              <a:rPr lang="en-US" altLang="ko-KR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집합</a:t>
            </a:r>
            <a:r>
              <a:rPr lang="en-US" altLang="ko-KR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4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딕셔너리</a:t>
            </a:r>
            <a:r>
              <a:rPr lang="en-US" altLang="ko-KR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 marL="342900" indent="-342900" algn="ctr">
              <a:buFontTx/>
              <a:buChar char="-"/>
            </a:pPr>
            <a:r>
              <a:rPr lang="ko-KR" altLang="en-US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응용 자료구조</a:t>
            </a:r>
            <a:r>
              <a:rPr lang="en-US" altLang="ko-KR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큐</a:t>
            </a:r>
            <a:r>
              <a:rPr lang="en-US" altLang="ko-KR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스택</a:t>
            </a:r>
            <a:r>
              <a:rPr lang="en-US" altLang="ko-KR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</a:t>
            </a:r>
            <a:r>
              <a:rPr lang="en-US" altLang="ko-KR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트리</a:t>
            </a:r>
            <a:r>
              <a:rPr lang="en-US" altLang="ko-KR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그래프</a:t>
            </a:r>
            <a:r>
              <a:rPr lang="en-US" altLang="ko-KR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 marL="342900" indent="-342900" algn="ctr">
              <a:buFontTx/>
              <a:buChar char="-"/>
            </a:pPr>
            <a:r>
              <a:rPr lang="ko-KR" altLang="en-US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종합 프로그램 만들기</a:t>
            </a:r>
            <a:r>
              <a:rPr lang="en-US" altLang="ko-KR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개인</a:t>
            </a:r>
            <a:r>
              <a:rPr lang="en-US" altLang="ko-KR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 </a:t>
            </a:r>
            <a:endParaRPr lang="ko-KR" altLang="en-US" sz="24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074" name="Picture 2" descr="start retro png에 대한 이미지 검색결과">
            <a:extLst>
              <a:ext uri="{FF2B5EF4-FFF2-40B4-BE49-F238E27FC236}">
                <a16:creationId xmlns:a16="http://schemas.microsoft.com/office/drawing/2014/main" id="{43D35E0A-45AC-4A5D-BCDD-00041AED13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50" b="31872"/>
          <a:stretch/>
        </p:blipFill>
        <p:spPr bwMode="auto">
          <a:xfrm rot="5400000">
            <a:off x="1069449" y="721923"/>
            <a:ext cx="1817278" cy="28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61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59D6852-4E1F-4561-8047-4412E9138607}"/>
              </a:ext>
            </a:extLst>
          </p:cNvPr>
          <p:cNvSpPr/>
          <p:nvPr/>
        </p:nvSpPr>
        <p:spPr>
          <a:xfrm>
            <a:off x="2431661" y="-23196"/>
            <a:ext cx="149497" cy="2108718"/>
          </a:xfrm>
          <a:prstGeom prst="rect">
            <a:avLst/>
          </a:prstGeom>
          <a:solidFill>
            <a:srgbClr val="FFC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356D177-0DEA-47CB-B16D-F7570F33E349}"/>
              </a:ext>
            </a:extLst>
          </p:cNvPr>
          <p:cNvSpPr/>
          <p:nvPr/>
        </p:nvSpPr>
        <p:spPr>
          <a:xfrm>
            <a:off x="2366347" y="2124819"/>
            <a:ext cx="280126" cy="2892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BDBE98-1CBF-4869-AE0E-9CD0C8DFE3A4}"/>
              </a:ext>
            </a:extLst>
          </p:cNvPr>
          <p:cNvSpPr/>
          <p:nvPr/>
        </p:nvSpPr>
        <p:spPr>
          <a:xfrm>
            <a:off x="2431661" y="2453365"/>
            <a:ext cx="149502" cy="1117692"/>
          </a:xfrm>
          <a:prstGeom prst="rect">
            <a:avLst/>
          </a:prstGeom>
          <a:solidFill>
            <a:srgbClr val="FFC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5E97FF-6B22-4044-A1F5-B9C7FB53090A}"/>
              </a:ext>
            </a:extLst>
          </p:cNvPr>
          <p:cNvSpPr/>
          <p:nvPr/>
        </p:nvSpPr>
        <p:spPr>
          <a:xfrm rot="2120076">
            <a:off x="2107735" y="3411181"/>
            <a:ext cx="154386" cy="1184703"/>
          </a:xfrm>
          <a:prstGeom prst="rect">
            <a:avLst/>
          </a:prstGeom>
          <a:solidFill>
            <a:srgbClr val="FFC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2854B5A-0CE1-4393-B3B7-2BCB7AA689D3}"/>
              </a:ext>
            </a:extLst>
          </p:cNvPr>
          <p:cNvSpPr/>
          <p:nvPr/>
        </p:nvSpPr>
        <p:spPr>
          <a:xfrm>
            <a:off x="1591906" y="4494802"/>
            <a:ext cx="280126" cy="2892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8B151D-2980-4D99-A1C5-CA9ABC2B4717}"/>
              </a:ext>
            </a:extLst>
          </p:cNvPr>
          <p:cNvSpPr/>
          <p:nvPr/>
        </p:nvSpPr>
        <p:spPr>
          <a:xfrm>
            <a:off x="1660639" y="4833262"/>
            <a:ext cx="149497" cy="1440000"/>
          </a:xfrm>
          <a:prstGeom prst="rect">
            <a:avLst/>
          </a:prstGeom>
          <a:solidFill>
            <a:srgbClr val="FFC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D3ED3BF1-CF47-4923-94E9-597F3BBC842C}"/>
              </a:ext>
            </a:extLst>
          </p:cNvPr>
          <p:cNvSpPr/>
          <p:nvPr/>
        </p:nvSpPr>
        <p:spPr>
          <a:xfrm>
            <a:off x="3233451" y="390324"/>
            <a:ext cx="7934648" cy="2789854"/>
          </a:xfrm>
          <a:prstGeom prst="wedgeRoundRectCallout">
            <a:avLst>
              <a:gd name="adj1" fmla="val -54700"/>
              <a:gd name="adj2" fmla="val 18442"/>
              <a:gd name="adj3" fmla="val 16667"/>
            </a:avLst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 3-4 </a:t>
            </a:r>
            <a:r>
              <a:rPr lang="ko-KR" altLang="en-US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 차 </a:t>
            </a:r>
            <a:r>
              <a:rPr lang="en-US" altLang="ko-KR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</a:t>
            </a:r>
            <a:r>
              <a:rPr lang="ko-KR" altLang="en-US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데이터처리</a:t>
            </a:r>
            <a:r>
              <a:rPr lang="en-US" altLang="ko-KR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_</a:t>
            </a:r>
            <a:r>
              <a:rPr lang="ko-KR" altLang="en-US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및</a:t>
            </a:r>
            <a:r>
              <a:rPr lang="en-US" altLang="ko-KR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_</a:t>
            </a:r>
            <a:r>
              <a:rPr lang="ko-KR" altLang="en-US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시각화</a:t>
            </a:r>
            <a:endParaRPr lang="en-US" altLang="ko-KR" sz="28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 algn="ctr">
              <a:buFontTx/>
              <a:buChar char="-"/>
            </a:pPr>
            <a:r>
              <a:rPr lang="en-US" altLang="ko-KR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Pandas</a:t>
            </a:r>
            <a:r>
              <a:rPr lang="ko-KR" altLang="en-US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 각종 라이브러리를 이용</a:t>
            </a:r>
            <a:endParaRPr lang="en-US" altLang="ko-KR" sz="24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통계 및 수학적 지식 ▲</a:t>
            </a:r>
            <a:endParaRPr lang="en-US" altLang="ko-KR" sz="24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실제로 해보는 데이터처리 프로그래밍</a:t>
            </a:r>
            <a:endParaRPr lang="en-US" altLang="ko-KR" sz="24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 algn="ctr">
              <a:buFontTx/>
              <a:buChar char="-"/>
            </a:pPr>
            <a:endParaRPr lang="ko-KR" altLang="en-US" sz="24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28" name="Picture 4" descr="gameover retro png에 대한 이미지 검색결과">
            <a:extLst>
              <a:ext uri="{FF2B5EF4-FFF2-40B4-BE49-F238E27FC236}">
                <a16:creationId xmlns:a16="http://schemas.microsoft.com/office/drawing/2014/main" id="{2242C28E-4BE4-4CD9-AACF-25C2C3C8EF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0" b="15068"/>
          <a:stretch/>
        </p:blipFill>
        <p:spPr bwMode="auto">
          <a:xfrm>
            <a:off x="1158743" y="6041004"/>
            <a:ext cx="1166602" cy="81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3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59D6852-4E1F-4561-8047-4412E9138607}"/>
              </a:ext>
            </a:extLst>
          </p:cNvPr>
          <p:cNvSpPr/>
          <p:nvPr/>
        </p:nvSpPr>
        <p:spPr>
          <a:xfrm>
            <a:off x="2431661" y="-23196"/>
            <a:ext cx="149497" cy="2108718"/>
          </a:xfrm>
          <a:prstGeom prst="rect">
            <a:avLst/>
          </a:prstGeom>
          <a:solidFill>
            <a:srgbClr val="FFC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356D177-0DEA-47CB-B16D-F7570F33E349}"/>
              </a:ext>
            </a:extLst>
          </p:cNvPr>
          <p:cNvSpPr/>
          <p:nvPr/>
        </p:nvSpPr>
        <p:spPr>
          <a:xfrm>
            <a:off x="2366347" y="2124819"/>
            <a:ext cx="280126" cy="2892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BDBE98-1CBF-4869-AE0E-9CD0C8DFE3A4}"/>
              </a:ext>
            </a:extLst>
          </p:cNvPr>
          <p:cNvSpPr/>
          <p:nvPr/>
        </p:nvSpPr>
        <p:spPr>
          <a:xfrm>
            <a:off x="2431661" y="2453365"/>
            <a:ext cx="149502" cy="1117692"/>
          </a:xfrm>
          <a:prstGeom prst="rect">
            <a:avLst/>
          </a:prstGeom>
          <a:solidFill>
            <a:srgbClr val="FFC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5E97FF-6B22-4044-A1F5-B9C7FB53090A}"/>
              </a:ext>
            </a:extLst>
          </p:cNvPr>
          <p:cNvSpPr/>
          <p:nvPr/>
        </p:nvSpPr>
        <p:spPr>
          <a:xfrm rot="2120076">
            <a:off x="2107735" y="3411181"/>
            <a:ext cx="154386" cy="1184703"/>
          </a:xfrm>
          <a:prstGeom prst="rect">
            <a:avLst/>
          </a:prstGeom>
          <a:solidFill>
            <a:srgbClr val="FFC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2854B5A-0CE1-4393-B3B7-2BCB7AA689D3}"/>
              </a:ext>
            </a:extLst>
          </p:cNvPr>
          <p:cNvSpPr/>
          <p:nvPr/>
        </p:nvSpPr>
        <p:spPr>
          <a:xfrm>
            <a:off x="1591906" y="4494802"/>
            <a:ext cx="280126" cy="2892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8B151D-2980-4D99-A1C5-CA9ABC2B4717}"/>
              </a:ext>
            </a:extLst>
          </p:cNvPr>
          <p:cNvSpPr/>
          <p:nvPr/>
        </p:nvSpPr>
        <p:spPr>
          <a:xfrm>
            <a:off x="1660639" y="4833262"/>
            <a:ext cx="149497" cy="1440000"/>
          </a:xfrm>
          <a:prstGeom prst="rect">
            <a:avLst/>
          </a:prstGeom>
          <a:solidFill>
            <a:srgbClr val="FFC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D3ED3BF1-CF47-4923-94E9-597F3BBC842C}"/>
              </a:ext>
            </a:extLst>
          </p:cNvPr>
          <p:cNvSpPr/>
          <p:nvPr/>
        </p:nvSpPr>
        <p:spPr>
          <a:xfrm>
            <a:off x="3233451" y="390324"/>
            <a:ext cx="7934648" cy="2789854"/>
          </a:xfrm>
          <a:prstGeom prst="wedgeRoundRectCallout">
            <a:avLst>
              <a:gd name="adj1" fmla="val -54700"/>
              <a:gd name="adj2" fmla="val 18442"/>
              <a:gd name="adj3" fmla="val 16667"/>
            </a:avLst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 3-4 </a:t>
            </a:r>
            <a:r>
              <a:rPr lang="ko-KR" altLang="en-US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 차 </a:t>
            </a:r>
            <a:r>
              <a:rPr lang="en-US" altLang="ko-KR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</a:t>
            </a:r>
            <a:r>
              <a:rPr lang="ko-KR" altLang="en-US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데이터처리</a:t>
            </a:r>
            <a:r>
              <a:rPr lang="en-US" altLang="ko-KR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_</a:t>
            </a:r>
            <a:r>
              <a:rPr lang="ko-KR" altLang="en-US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및</a:t>
            </a:r>
            <a:r>
              <a:rPr lang="en-US" altLang="ko-KR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_</a:t>
            </a:r>
            <a:r>
              <a:rPr lang="ko-KR" altLang="en-US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시각화</a:t>
            </a:r>
            <a:endParaRPr lang="en-US" altLang="ko-KR" sz="28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 algn="ctr">
              <a:buFontTx/>
              <a:buChar char="-"/>
            </a:pPr>
            <a:r>
              <a:rPr lang="en-US" altLang="ko-KR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Pandas</a:t>
            </a:r>
            <a:r>
              <a:rPr lang="ko-KR" altLang="en-US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 각종 라이브러리를 이용</a:t>
            </a:r>
            <a:endParaRPr lang="en-US" altLang="ko-KR" sz="24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통계 및 수학적 지식 ▲</a:t>
            </a:r>
            <a:endParaRPr lang="en-US" altLang="ko-KR" sz="24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실제로 해보는 데이터처리 프로그래밍</a:t>
            </a:r>
            <a:endParaRPr lang="en-US" altLang="ko-KR" sz="24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 algn="ctr">
              <a:buFontTx/>
              <a:buChar char="-"/>
            </a:pPr>
            <a:endParaRPr lang="ko-KR" altLang="en-US" sz="24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27AA5A76-E9DE-4066-AB6F-4220A3624C45}"/>
              </a:ext>
            </a:extLst>
          </p:cNvPr>
          <p:cNvSpPr/>
          <p:nvPr/>
        </p:nvSpPr>
        <p:spPr>
          <a:xfrm>
            <a:off x="2777950" y="3662269"/>
            <a:ext cx="7934648" cy="2378735"/>
          </a:xfrm>
          <a:prstGeom prst="wedgeRoundRectCallout">
            <a:avLst>
              <a:gd name="adj1" fmla="val -58377"/>
              <a:gd name="adj2" fmla="val -9377"/>
              <a:gd name="adj3" fmla="val 16667"/>
            </a:avLst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 +n </a:t>
            </a:r>
            <a:r>
              <a:rPr lang="ko-KR" altLang="en-US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 차 </a:t>
            </a:r>
            <a:r>
              <a:rPr lang="en-US" altLang="ko-KR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#</a:t>
            </a:r>
            <a:r>
              <a:rPr lang="ko-KR" altLang="en-US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딥러닝</a:t>
            </a:r>
            <a:r>
              <a:rPr lang="en-US" altLang="ko-KR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_</a:t>
            </a:r>
            <a:r>
              <a:rPr lang="ko-KR" altLang="en-US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및</a:t>
            </a:r>
            <a:r>
              <a:rPr lang="en-US" altLang="ko-KR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_</a:t>
            </a:r>
            <a:r>
              <a:rPr lang="en-US" altLang="ko-KR" sz="2800" b="1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en-US" altLang="ko-KR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_</a:t>
            </a:r>
            <a:r>
              <a:rPr lang="ko-KR" altLang="en-US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프리뷰</a:t>
            </a:r>
            <a:endParaRPr lang="en-US" altLang="ko-KR" sz="28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 algn="ctr">
              <a:buFontTx/>
              <a:buChar char="-"/>
            </a:pPr>
            <a:r>
              <a:rPr lang="en-US" altLang="ko-KR" sz="24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Tensorflow</a:t>
            </a:r>
            <a:r>
              <a:rPr lang="ko-KR" altLang="en-US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활용한 </a:t>
            </a:r>
            <a:r>
              <a:rPr lang="ko-KR" altLang="en-US" sz="24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머신러닝</a:t>
            </a:r>
            <a:r>
              <a:rPr lang="ko-KR" altLang="en-US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프리뷰</a:t>
            </a:r>
            <a:endParaRPr lang="en-US" altLang="ko-KR" sz="24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요즘 대세 </a:t>
            </a:r>
            <a:r>
              <a:rPr lang="en-US" altLang="ko-KR" sz="24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ko-KR" altLang="en-US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통한 포트폴리오 만들기</a:t>
            </a:r>
            <a:r>
              <a:rPr lang="en-US" altLang="ko-KR" sz="2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</a:t>
            </a:r>
            <a:endParaRPr lang="ko-KR" altLang="en-US" sz="24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28" name="Picture 4" descr="gameover retro png에 대한 이미지 검색결과">
            <a:extLst>
              <a:ext uri="{FF2B5EF4-FFF2-40B4-BE49-F238E27FC236}">
                <a16:creationId xmlns:a16="http://schemas.microsoft.com/office/drawing/2014/main" id="{2242C28E-4BE4-4CD9-AACF-25C2C3C8EF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0" b="15068"/>
          <a:stretch/>
        </p:blipFill>
        <p:spPr bwMode="auto">
          <a:xfrm>
            <a:off x="1158743" y="6041004"/>
            <a:ext cx="1166602" cy="81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909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4120663-A8A0-4EC6-B3C6-5343BC846041}"/>
              </a:ext>
            </a:extLst>
          </p:cNvPr>
          <p:cNvSpPr txBox="1"/>
          <p:nvPr/>
        </p:nvSpPr>
        <p:spPr>
          <a:xfrm>
            <a:off x="649122" y="2875002"/>
            <a:ext cx="41492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import …</a:t>
            </a:r>
            <a:endParaRPr lang="ko-KR" altLang="en-US" sz="66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2110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점프 투 파이썬에 대한 이미지 검색결과">
            <a:extLst>
              <a:ext uri="{FF2B5EF4-FFF2-40B4-BE49-F238E27FC236}">
                <a16:creationId xmlns:a16="http://schemas.microsoft.com/office/drawing/2014/main" id="{BDB1B4BE-7B65-4CC3-990B-C92C58568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265" y="1963269"/>
            <a:ext cx="2282890" cy="311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파이썬 자료구조에 대한 이미지 검색결과">
            <a:extLst>
              <a:ext uri="{FF2B5EF4-FFF2-40B4-BE49-F238E27FC236}">
                <a16:creationId xmlns:a16="http://schemas.microsoft.com/office/drawing/2014/main" id="{568B2C04-7BD8-4E94-B80C-0710C68A0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043" y="2402268"/>
            <a:ext cx="2137941" cy="312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파이썬 판다스 책에 대한 이미지 검색결과">
            <a:extLst>
              <a:ext uri="{FF2B5EF4-FFF2-40B4-BE49-F238E27FC236}">
                <a16:creationId xmlns:a16="http://schemas.microsoft.com/office/drawing/2014/main" id="{8AB63D1F-4A72-468C-9F89-C4EA2801B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780" y="2108406"/>
            <a:ext cx="2480032" cy="311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120663-A8A0-4EC6-B3C6-5343BC846041}"/>
              </a:ext>
            </a:extLst>
          </p:cNvPr>
          <p:cNvSpPr txBox="1"/>
          <p:nvPr/>
        </p:nvSpPr>
        <p:spPr>
          <a:xfrm>
            <a:off x="649122" y="2875002"/>
            <a:ext cx="41492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import …</a:t>
            </a:r>
            <a:endParaRPr lang="ko-KR" altLang="en-US" sz="66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661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173</Words>
  <Application>Microsoft Office PowerPoint</Application>
  <PresentationFormat>와이드스크린</PresentationFormat>
  <Paragraphs>40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배달의민족 도현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광종 고</dc:creator>
  <cp:lastModifiedBy>고 광종</cp:lastModifiedBy>
  <cp:revision>25</cp:revision>
  <dcterms:created xsi:type="dcterms:W3CDTF">2020-01-03T05:02:20Z</dcterms:created>
  <dcterms:modified xsi:type="dcterms:W3CDTF">2020-01-15T14:44:15Z</dcterms:modified>
</cp:coreProperties>
</file>