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459" r:id="rId2"/>
    <p:sldId id="514" r:id="rId3"/>
    <p:sldId id="509" r:id="rId4"/>
    <p:sldId id="510" r:id="rId5"/>
    <p:sldId id="512" r:id="rId6"/>
    <p:sldId id="513" r:id="rId7"/>
    <p:sldId id="445" r:id="rId8"/>
    <p:sldId id="500" r:id="rId9"/>
    <p:sldId id="479" r:id="rId10"/>
    <p:sldId id="521" r:id="rId11"/>
    <p:sldId id="446" r:id="rId12"/>
    <p:sldId id="480" r:id="rId13"/>
    <p:sldId id="481" r:id="rId14"/>
    <p:sldId id="482" r:id="rId15"/>
    <p:sldId id="501" r:id="rId16"/>
    <p:sldId id="517" r:id="rId17"/>
    <p:sldId id="518" r:id="rId18"/>
    <p:sldId id="352" r:id="rId19"/>
    <p:sldId id="519" r:id="rId20"/>
    <p:sldId id="520" r:id="rId21"/>
    <p:sldId id="522" r:id="rId22"/>
    <p:sldId id="526" r:id="rId23"/>
    <p:sldId id="528" r:id="rId24"/>
    <p:sldId id="504" r:id="rId25"/>
    <p:sldId id="527" r:id="rId26"/>
    <p:sldId id="505" r:id="rId27"/>
    <p:sldId id="530" r:id="rId28"/>
    <p:sldId id="532" r:id="rId29"/>
    <p:sldId id="419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1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51C3-6EEA-4547-818D-1DA3293C2F9A}" type="datetimeFigureOut">
              <a:rPr lang="ko-KR" altLang="en-US" smtClean="0"/>
              <a:pPr/>
              <a:t>2021-03-07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F1EE2-9876-4E55-824B-88BBC1B0A7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83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A3C5E-2B08-46A0-9C38-67F8BC19A4E5}" type="datetimeFigureOut">
              <a:rPr lang="ko-KR" altLang="en-US" smtClean="0"/>
              <a:pPr/>
              <a:t>2021-03-07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C9B0B-249D-456B-B735-3DD074CBA1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83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5BA3C-DA23-49EC-9B6B-FA5869968D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137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5BA3C-DA23-49EC-9B6B-FA5869968D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27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5BA3C-DA23-49EC-9B6B-FA5869968D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27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5BA3C-DA23-49EC-9B6B-FA5869968D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525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5BA3C-DA23-49EC-9B6B-FA5869968D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46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D459576-E9B0-4713-B802-A9C6AD060F5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KU-IAI </a:t>
            </a:r>
            <a:r>
              <a:rPr lang="ko-KR" altLang="en-US" dirty="0" smtClean="0"/>
              <a:t>전문가 세미나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51521" y="613165"/>
            <a:ext cx="8496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1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ECD1-E827-4527-9328-D6B8391910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33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BBCF-E011-4ACC-901C-3496EC14BAE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01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43478"/>
            <a:ext cx="8229600" cy="41805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655769"/>
            <a:ext cx="86409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2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61C4-1055-42BD-92AA-D746706EF14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93A6-5BDD-42B4-9423-5A9165E1AA3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9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56FC-1327-43C3-84F5-5FB5E2EDC0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5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511D-C060-4F76-BAEA-6E8AC3BC1F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2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72CE-7688-4CEF-94AB-4CC89469BA6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1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8E36-5D8F-445A-974E-FBB8D20EC22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1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C959-91C5-4224-A718-BFC97564333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30B30-7869-4682-8303-19145E49745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‹#›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24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t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 smtClean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 smtClean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r>
              <a:rPr lang="en-US" altLang="ko-KR" sz="2800" kern="0" dirty="0" smtClean="0">
                <a:solidFill>
                  <a:srgbClr val="FFFFFF">
                    <a:lumMod val="95000"/>
                  </a:srgbClr>
                </a:solidFill>
                <a:latin typeface="Arial"/>
              </a:rPr>
              <a:t>Online Lecture</a:t>
            </a:r>
          </a:p>
          <a:p>
            <a:pPr algn="ctr">
              <a:defRPr/>
            </a:pPr>
            <a:endParaRPr lang="en-US" altLang="ko-KR" sz="280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r>
              <a:rPr lang="en-US" altLang="ko-KR" sz="2800" kern="0" dirty="0" err="1" smtClean="0">
                <a:solidFill>
                  <a:srgbClr val="FFFFFF">
                    <a:lumMod val="95000"/>
                  </a:srgbClr>
                </a:solidFill>
                <a:latin typeface="Arial"/>
              </a:rPr>
              <a:t>Ch</a:t>
            </a:r>
            <a:r>
              <a:rPr lang="en-US" altLang="ko-KR" sz="2800" kern="0" dirty="0" smtClean="0">
                <a:solidFill>
                  <a:srgbClr val="FFFFFF">
                    <a:lumMod val="95000"/>
                  </a:srgbClr>
                </a:solidFill>
                <a:latin typeface="Arial"/>
              </a:rPr>
              <a:t> 6. Optimization &amp; Applications (1)</a:t>
            </a:r>
          </a:p>
          <a:p>
            <a:pPr algn="ctr">
              <a:defRPr/>
            </a:pPr>
            <a:endParaRPr lang="en-US" altLang="ko-KR" sz="2800" kern="0" dirty="0" smtClean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2800" kern="0" dirty="0" smtClean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r>
              <a:rPr lang="en-US" altLang="ko-KR" sz="2800" kern="0" dirty="0" smtClean="0">
                <a:solidFill>
                  <a:srgbClr val="FFFFFF">
                    <a:lumMod val="95000"/>
                  </a:srgbClr>
                </a:solidFill>
                <a:latin typeface="Arial"/>
              </a:rPr>
              <a:t>KPU</a:t>
            </a:r>
          </a:p>
          <a:p>
            <a:pPr algn="ctr">
              <a:defRPr/>
            </a:pPr>
            <a:endParaRPr lang="en-US" altLang="ko-KR" sz="2800" kern="0" dirty="0" smtClean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r>
              <a:rPr lang="en-US" altLang="ko-KR" sz="2800" kern="0" dirty="0" err="1" smtClean="0">
                <a:solidFill>
                  <a:srgbClr val="FFFFFF">
                    <a:lumMod val="95000"/>
                  </a:srgbClr>
                </a:solidFill>
                <a:latin typeface="Arial"/>
              </a:rPr>
              <a:t>Jihoon</a:t>
            </a:r>
            <a:r>
              <a:rPr lang="en-US" altLang="ko-KR" sz="2800" kern="0" dirty="0" smtClean="0">
                <a:solidFill>
                  <a:srgbClr val="FFFFFF">
                    <a:lumMod val="95000"/>
                  </a:srgbClr>
                </a:solidFill>
                <a:latin typeface="Arial"/>
              </a:rPr>
              <a:t> Kang</a:t>
            </a:r>
            <a:endParaRPr lang="en-US" altLang="ko-KR" sz="280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9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최대화와 최소화</a:t>
            </a:r>
            <a:endParaRPr lang="ko-KR" altLang="en-US" dirty="0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490662" y="3397250"/>
            <a:ext cx="67818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rot="-5400000">
            <a:off x="-954088" y="3390900"/>
            <a:ext cx="48895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011362" y="1376363"/>
            <a:ext cx="5638800" cy="1905000"/>
            <a:chOff x="1200" y="1135"/>
            <a:chExt cx="3552" cy="1200"/>
          </a:xfrm>
        </p:grpSpPr>
        <p:sp>
          <p:nvSpPr>
            <p:cNvPr id="18" name="Arc 6"/>
            <p:cNvSpPr>
              <a:spLocks/>
            </p:cNvSpPr>
            <p:nvPr/>
          </p:nvSpPr>
          <p:spPr bwMode="auto">
            <a:xfrm>
              <a:off x="2964" y="1135"/>
              <a:ext cx="1788" cy="1200"/>
            </a:xfrm>
            <a:custGeom>
              <a:avLst/>
              <a:gdLst>
                <a:gd name="G0" fmla="+- 151 0 0"/>
                <a:gd name="G1" fmla="+- 21600 0 0"/>
                <a:gd name="G2" fmla="+- 21600 0 0"/>
                <a:gd name="T0" fmla="*/ 0 w 21749"/>
                <a:gd name="T1" fmla="*/ 1 h 21600"/>
                <a:gd name="T2" fmla="*/ 21749 w 21749"/>
                <a:gd name="T3" fmla="*/ 21319 h 21600"/>
                <a:gd name="T4" fmla="*/ 151 w 217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49" h="21600" fill="none" extrusionOk="0">
                  <a:moveTo>
                    <a:pt x="-1" y="0"/>
                  </a:moveTo>
                  <a:cubicBezTo>
                    <a:pt x="50" y="0"/>
                    <a:pt x="100" y="-1"/>
                    <a:pt x="151" y="-1"/>
                  </a:cubicBezTo>
                  <a:cubicBezTo>
                    <a:pt x="11970" y="-1"/>
                    <a:pt x="21595" y="9500"/>
                    <a:pt x="21749" y="21318"/>
                  </a:cubicBezTo>
                </a:path>
                <a:path w="21749" h="21600" stroke="0" extrusionOk="0">
                  <a:moveTo>
                    <a:pt x="-1" y="0"/>
                  </a:moveTo>
                  <a:cubicBezTo>
                    <a:pt x="50" y="0"/>
                    <a:pt x="100" y="-1"/>
                    <a:pt x="151" y="-1"/>
                  </a:cubicBezTo>
                  <a:cubicBezTo>
                    <a:pt x="11970" y="-1"/>
                    <a:pt x="21595" y="9500"/>
                    <a:pt x="21749" y="21318"/>
                  </a:cubicBezTo>
                  <a:lnTo>
                    <a:pt x="151" y="21600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Arc 7"/>
            <p:cNvSpPr>
              <a:spLocks/>
            </p:cNvSpPr>
            <p:nvPr/>
          </p:nvSpPr>
          <p:spPr bwMode="auto">
            <a:xfrm flipH="1">
              <a:off x="1200" y="1135"/>
              <a:ext cx="1788" cy="1200"/>
            </a:xfrm>
            <a:custGeom>
              <a:avLst/>
              <a:gdLst>
                <a:gd name="G0" fmla="+- 151 0 0"/>
                <a:gd name="G1" fmla="+- 21600 0 0"/>
                <a:gd name="G2" fmla="+- 21600 0 0"/>
                <a:gd name="T0" fmla="*/ 0 w 21749"/>
                <a:gd name="T1" fmla="*/ 1 h 21600"/>
                <a:gd name="T2" fmla="*/ 21749 w 21749"/>
                <a:gd name="T3" fmla="*/ 21319 h 21600"/>
                <a:gd name="T4" fmla="*/ 151 w 217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49" h="21600" fill="none" extrusionOk="0">
                  <a:moveTo>
                    <a:pt x="-1" y="0"/>
                  </a:moveTo>
                  <a:cubicBezTo>
                    <a:pt x="50" y="0"/>
                    <a:pt x="100" y="-1"/>
                    <a:pt x="151" y="-1"/>
                  </a:cubicBezTo>
                  <a:cubicBezTo>
                    <a:pt x="11970" y="-1"/>
                    <a:pt x="21595" y="9500"/>
                    <a:pt x="21749" y="21318"/>
                  </a:cubicBezTo>
                </a:path>
                <a:path w="21749" h="21600" stroke="0" extrusionOk="0">
                  <a:moveTo>
                    <a:pt x="-1" y="0"/>
                  </a:moveTo>
                  <a:cubicBezTo>
                    <a:pt x="50" y="0"/>
                    <a:pt x="100" y="-1"/>
                    <a:pt x="151" y="-1"/>
                  </a:cubicBezTo>
                  <a:cubicBezTo>
                    <a:pt x="11970" y="-1"/>
                    <a:pt x="21595" y="9500"/>
                    <a:pt x="21749" y="21318"/>
                  </a:cubicBezTo>
                  <a:lnTo>
                    <a:pt x="151" y="21600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8104187" y="34575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r>
              <a:rPr lang="en-GB"/>
              <a:t>x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697662" y="126365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r>
              <a:rPr lang="en-GB"/>
              <a:t>f(x)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843462" y="1403350"/>
            <a:ext cx="0" cy="41021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849812" y="338455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r>
              <a:rPr lang="en-GB"/>
              <a:t>x</a:t>
            </a:r>
            <a:r>
              <a:rPr lang="en-GB" baseline="30000"/>
              <a:t>*</a:t>
            </a:r>
            <a:endParaRPr lang="en-GB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04862" y="113665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r>
              <a:rPr lang="en-GB"/>
              <a:t>f(x</a:t>
            </a:r>
            <a:r>
              <a:rPr lang="en-GB" baseline="30000"/>
              <a:t>*</a:t>
            </a:r>
            <a:r>
              <a:rPr lang="en-GB"/>
              <a:t>)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1490662" y="137795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 flipV="1">
            <a:off x="2011362" y="3573463"/>
            <a:ext cx="5638800" cy="1905000"/>
            <a:chOff x="1200" y="1135"/>
            <a:chExt cx="3552" cy="1200"/>
          </a:xfrm>
        </p:grpSpPr>
        <p:sp>
          <p:nvSpPr>
            <p:cNvPr id="16" name="Arc 16"/>
            <p:cNvSpPr>
              <a:spLocks/>
            </p:cNvSpPr>
            <p:nvPr/>
          </p:nvSpPr>
          <p:spPr bwMode="auto">
            <a:xfrm>
              <a:off x="2964" y="1135"/>
              <a:ext cx="1788" cy="1200"/>
            </a:xfrm>
            <a:custGeom>
              <a:avLst/>
              <a:gdLst>
                <a:gd name="G0" fmla="+- 151 0 0"/>
                <a:gd name="G1" fmla="+- 21600 0 0"/>
                <a:gd name="G2" fmla="+- 21600 0 0"/>
                <a:gd name="T0" fmla="*/ 0 w 21749"/>
                <a:gd name="T1" fmla="*/ 1 h 21600"/>
                <a:gd name="T2" fmla="*/ 21749 w 21749"/>
                <a:gd name="T3" fmla="*/ 21319 h 21600"/>
                <a:gd name="T4" fmla="*/ 151 w 217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49" h="21600" fill="none" extrusionOk="0">
                  <a:moveTo>
                    <a:pt x="-1" y="0"/>
                  </a:moveTo>
                  <a:cubicBezTo>
                    <a:pt x="50" y="0"/>
                    <a:pt x="100" y="-1"/>
                    <a:pt x="151" y="-1"/>
                  </a:cubicBezTo>
                  <a:cubicBezTo>
                    <a:pt x="11970" y="-1"/>
                    <a:pt x="21595" y="9500"/>
                    <a:pt x="21749" y="21318"/>
                  </a:cubicBezTo>
                </a:path>
                <a:path w="21749" h="21600" stroke="0" extrusionOk="0">
                  <a:moveTo>
                    <a:pt x="-1" y="0"/>
                  </a:moveTo>
                  <a:cubicBezTo>
                    <a:pt x="50" y="0"/>
                    <a:pt x="100" y="-1"/>
                    <a:pt x="151" y="-1"/>
                  </a:cubicBezTo>
                  <a:cubicBezTo>
                    <a:pt x="11970" y="-1"/>
                    <a:pt x="21595" y="9500"/>
                    <a:pt x="21749" y="21318"/>
                  </a:cubicBezTo>
                  <a:lnTo>
                    <a:pt x="151" y="21600"/>
                  </a:lnTo>
                  <a:close/>
                </a:path>
              </a:pathLst>
            </a:custGeom>
            <a:noFill/>
            <a:ln w="2857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Arc 17"/>
            <p:cNvSpPr>
              <a:spLocks/>
            </p:cNvSpPr>
            <p:nvPr/>
          </p:nvSpPr>
          <p:spPr bwMode="auto">
            <a:xfrm flipH="1">
              <a:off x="1200" y="1135"/>
              <a:ext cx="1788" cy="1200"/>
            </a:xfrm>
            <a:custGeom>
              <a:avLst/>
              <a:gdLst>
                <a:gd name="G0" fmla="+- 151 0 0"/>
                <a:gd name="G1" fmla="+- 21600 0 0"/>
                <a:gd name="G2" fmla="+- 21600 0 0"/>
                <a:gd name="T0" fmla="*/ 0 w 21749"/>
                <a:gd name="T1" fmla="*/ 1 h 21600"/>
                <a:gd name="T2" fmla="*/ 21749 w 21749"/>
                <a:gd name="T3" fmla="*/ 21319 h 21600"/>
                <a:gd name="T4" fmla="*/ 151 w 217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49" h="21600" fill="none" extrusionOk="0">
                  <a:moveTo>
                    <a:pt x="-1" y="0"/>
                  </a:moveTo>
                  <a:cubicBezTo>
                    <a:pt x="50" y="0"/>
                    <a:pt x="100" y="-1"/>
                    <a:pt x="151" y="-1"/>
                  </a:cubicBezTo>
                  <a:cubicBezTo>
                    <a:pt x="11970" y="-1"/>
                    <a:pt x="21595" y="9500"/>
                    <a:pt x="21749" y="21318"/>
                  </a:cubicBezTo>
                </a:path>
                <a:path w="21749" h="21600" stroke="0" extrusionOk="0">
                  <a:moveTo>
                    <a:pt x="-1" y="0"/>
                  </a:moveTo>
                  <a:cubicBezTo>
                    <a:pt x="50" y="0"/>
                    <a:pt x="100" y="-1"/>
                    <a:pt x="151" y="-1"/>
                  </a:cubicBezTo>
                  <a:cubicBezTo>
                    <a:pt x="11970" y="-1"/>
                    <a:pt x="21595" y="9500"/>
                    <a:pt x="21749" y="21318"/>
                  </a:cubicBezTo>
                  <a:lnTo>
                    <a:pt x="151" y="21600"/>
                  </a:lnTo>
                  <a:close/>
                </a:path>
              </a:pathLst>
            </a:custGeom>
            <a:noFill/>
            <a:ln w="2857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7040562" y="488315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r>
              <a:rPr lang="en-GB"/>
              <a:t>-f(x)</a:t>
            </a: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 flipH="1">
            <a:off x="1490662" y="549275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703262" y="526415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r>
              <a:rPr lang="en-GB"/>
              <a:t>-f(x</a:t>
            </a:r>
            <a:r>
              <a:rPr lang="en-GB" baseline="30000"/>
              <a:t>*</a:t>
            </a:r>
            <a:r>
              <a:rPr lang="en-GB"/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89281" y="6048299"/>
            <a:ext cx="427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X*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는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f(x)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를 최대화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= -f(x)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를 최소화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2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Ex. </a:t>
            </a:r>
            <a:r>
              <a:rPr lang="ko-KR" altLang="en-US" dirty="0" smtClean="0"/>
              <a:t>용돈을 최대화 해보기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56532" y="1363287"/>
            <a:ext cx="7624588" cy="5453150"/>
            <a:chOff x="856532" y="1363287"/>
            <a:chExt cx="7624588" cy="5453150"/>
          </a:xfrm>
        </p:grpSpPr>
        <p:grpSp>
          <p:nvGrpSpPr>
            <p:cNvPr id="10" name="그룹 9"/>
            <p:cNvGrpSpPr/>
            <p:nvPr/>
          </p:nvGrpSpPr>
          <p:grpSpPr>
            <a:xfrm>
              <a:off x="1379913" y="1363287"/>
              <a:ext cx="6251171" cy="5453150"/>
              <a:chOff x="1371600" y="2086494"/>
              <a:chExt cx="6251171" cy="545315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2136371" y="3931919"/>
                <a:ext cx="3815542" cy="972590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371600" y="4921135"/>
                <a:ext cx="5378335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그룹 18"/>
              <p:cNvGrpSpPr/>
              <p:nvPr/>
            </p:nvGrpSpPr>
            <p:grpSpPr>
              <a:xfrm>
                <a:off x="1620983" y="2791693"/>
                <a:ext cx="4878185" cy="4747951"/>
                <a:chOff x="1620983" y="2791693"/>
                <a:chExt cx="4878185" cy="4747951"/>
              </a:xfrm>
            </p:grpSpPr>
            <p:sp>
              <p:nvSpPr>
                <p:cNvPr id="23" name="원호 22"/>
                <p:cNvSpPr/>
                <p:nvPr/>
              </p:nvSpPr>
              <p:spPr>
                <a:xfrm>
                  <a:off x="1620983" y="2793077"/>
                  <a:ext cx="4688378" cy="4746567"/>
                </a:xfrm>
                <a:prstGeom prst="arc">
                  <a:avLst>
                    <a:gd name="adj1" fmla="val 16220861"/>
                    <a:gd name="adj2" fmla="val 21242431"/>
                  </a:avLst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원호 23"/>
                <p:cNvSpPr/>
                <p:nvPr/>
              </p:nvSpPr>
              <p:spPr>
                <a:xfrm rot="16367734">
                  <a:off x="1781696" y="2762598"/>
                  <a:ext cx="4688378" cy="4746567"/>
                </a:xfrm>
                <a:prstGeom prst="arc">
                  <a:avLst>
                    <a:gd name="adj1" fmla="val 16379081"/>
                    <a:gd name="adj2" fmla="val 21242431"/>
                  </a:avLst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5639830" y="2930822"/>
                <a:ext cx="1172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Y = 4-x</a:t>
                </a:r>
                <a:r>
                  <a:rPr lang="en-US" altLang="ko-KR" baseline="30000" dirty="0" smtClean="0"/>
                  <a:t>2</a:t>
                </a:r>
                <a:endParaRPr lang="ko-KR" altLang="en-US" baseline="300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229736" y="5695238"/>
                <a:ext cx="2393035" cy="472805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rgbClr val="FF0000"/>
                    </a:solidFill>
                  </a:rPr>
                  <a:t>내 용돈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023361" y="2086494"/>
                <a:ext cx="0" cy="3466407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자유형 10"/>
            <p:cNvSpPr/>
            <p:nvPr/>
          </p:nvSpPr>
          <p:spPr>
            <a:xfrm>
              <a:off x="5336059" y="5753043"/>
              <a:ext cx="312084" cy="251729"/>
            </a:xfrm>
            <a:custGeom>
              <a:avLst/>
              <a:gdLst>
                <a:gd name="connsiteX0" fmla="*/ 0 w 1169380"/>
                <a:gd name="connsiteY0" fmla="*/ 524016 h 533109"/>
                <a:gd name="connsiteX1" fmla="*/ 74814 w 1169380"/>
                <a:gd name="connsiteY1" fmla="*/ 357761 h 533109"/>
                <a:gd name="connsiteX2" fmla="*/ 199505 w 1169380"/>
                <a:gd name="connsiteY2" fmla="*/ 199820 h 533109"/>
                <a:gd name="connsiteX3" fmla="*/ 307571 w 1169380"/>
                <a:gd name="connsiteY3" fmla="*/ 91754 h 533109"/>
                <a:gd name="connsiteX4" fmla="*/ 465512 w 1169380"/>
                <a:gd name="connsiteY4" fmla="*/ 16940 h 533109"/>
                <a:gd name="connsiteX5" fmla="*/ 590203 w 1169380"/>
                <a:gd name="connsiteY5" fmla="*/ 314 h 533109"/>
                <a:gd name="connsiteX6" fmla="*/ 814647 w 1169380"/>
                <a:gd name="connsiteY6" fmla="*/ 25252 h 533109"/>
                <a:gd name="connsiteX7" fmla="*/ 980901 w 1169380"/>
                <a:gd name="connsiteY7" fmla="*/ 183194 h 533109"/>
                <a:gd name="connsiteX8" fmla="*/ 1105592 w 1169380"/>
                <a:gd name="connsiteY8" fmla="*/ 366074 h 533109"/>
                <a:gd name="connsiteX9" fmla="*/ 1163781 w 1169380"/>
                <a:gd name="connsiteY9" fmla="*/ 515703 h 533109"/>
                <a:gd name="connsiteX10" fmla="*/ 1163781 w 1169380"/>
                <a:gd name="connsiteY10" fmla="*/ 524016 h 53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380" h="533109">
                  <a:moveTo>
                    <a:pt x="0" y="524016"/>
                  </a:moveTo>
                  <a:cubicBezTo>
                    <a:pt x="20781" y="467905"/>
                    <a:pt x="41563" y="411794"/>
                    <a:pt x="74814" y="357761"/>
                  </a:cubicBezTo>
                  <a:cubicBezTo>
                    <a:pt x="108065" y="303728"/>
                    <a:pt x="160712" y="244154"/>
                    <a:pt x="199505" y="199820"/>
                  </a:cubicBezTo>
                  <a:cubicBezTo>
                    <a:pt x="238298" y="155486"/>
                    <a:pt x="263237" y="122234"/>
                    <a:pt x="307571" y="91754"/>
                  </a:cubicBezTo>
                  <a:cubicBezTo>
                    <a:pt x="351905" y="61274"/>
                    <a:pt x="418407" y="32180"/>
                    <a:pt x="465512" y="16940"/>
                  </a:cubicBezTo>
                  <a:cubicBezTo>
                    <a:pt x="512617" y="1700"/>
                    <a:pt x="532014" y="-1071"/>
                    <a:pt x="590203" y="314"/>
                  </a:cubicBezTo>
                  <a:cubicBezTo>
                    <a:pt x="648392" y="1699"/>
                    <a:pt x="749531" y="-5228"/>
                    <a:pt x="814647" y="25252"/>
                  </a:cubicBezTo>
                  <a:cubicBezTo>
                    <a:pt x="879763" y="55732"/>
                    <a:pt x="932410" y="126390"/>
                    <a:pt x="980901" y="183194"/>
                  </a:cubicBezTo>
                  <a:cubicBezTo>
                    <a:pt x="1029392" y="239998"/>
                    <a:pt x="1075112" y="310656"/>
                    <a:pt x="1105592" y="366074"/>
                  </a:cubicBezTo>
                  <a:cubicBezTo>
                    <a:pt x="1136072" y="421492"/>
                    <a:pt x="1163781" y="515703"/>
                    <a:pt x="1163781" y="515703"/>
                  </a:cubicBezTo>
                  <a:cubicBezTo>
                    <a:pt x="1173479" y="542027"/>
                    <a:pt x="1168630" y="533021"/>
                    <a:pt x="1163781" y="52401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43848" y="5706263"/>
              <a:ext cx="263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와이프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부모님의 제약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532" y="5052599"/>
              <a:ext cx="3673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/>
                <a:t>결정해야 할 것은 밑변의 길이</a:t>
              </a:r>
              <a:endParaRPr lang="ko-KR" altLang="en-US" sz="16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42947" y="4202483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59031" y="4181303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33120" y="2354042"/>
              <a:ext cx="1992283" cy="1822707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613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수리계획법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54225" y="1055120"/>
            <a:ext cx="84932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수리계획법</a:t>
            </a:r>
            <a:r>
              <a:rPr lang="en-US" altLang="ko-KR" dirty="0" smtClean="0"/>
              <a:t>(mathematical programming) : </a:t>
            </a:r>
            <a:r>
              <a:rPr lang="ko-KR" altLang="en-US" dirty="0" smtClean="0"/>
              <a:t>현실에서 부딪히는 의사결정 상황을 </a:t>
            </a:r>
            <a:r>
              <a:rPr lang="ko-KR" altLang="en-US" dirty="0" smtClean="0">
                <a:solidFill>
                  <a:srgbClr val="C00000"/>
                </a:solidFill>
              </a:rPr>
              <a:t>수학적 모형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수리계획모형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작성하여 그 해를 구함으로써 </a:t>
            </a:r>
            <a:r>
              <a:rPr lang="ko-KR" altLang="en-US" dirty="0" smtClean="0">
                <a:solidFill>
                  <a:srgbClr val="C00000"/>
                </a:solidFill>
              </a:rPr>
              <a:t>최적의 의사결정</a:t>
            </a:r>
            <a:r>
              <a:rPr lang="ko-KR" altLang="en-US" dirty="0" smtClean="0"/>
              <a:t>을</a:t>
            </a:r>
            <a:br>
              <a:rPr lang="ko-KR" altLang="en-US" dirty="0" smtClean="0"/>
            </a:br>
            <a:r>
              <a:rPr lang="ko-KR" altLang="en-US" dirty="0" smtClean="0"/>
              <a:t>도모하는 방법 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수리계획모형의 세가지 구성요소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 </a:t>
            </a:r>
            <a:r>
              <a:rPr lang="ko-KR" altLang="en-US" dirty="0" smtClean="0"/>
              <a:t>의사결정변수</a:t>
            </a:r>
            <a:r>
              <a:rPr lang="en-US" altLang="ko-KR" dirty="0" smtClean="0"/>
              <a:t>(decision variable) : </a:t>
            </a:r>
            <a:r>
              <a:rPr lang="ko-KR" altLang="en-US" dirty="0" smtClean="0"/>
              <a:t>의사결정의 대상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통제가능한</a:t>
            </a:r>
            <a:r>
              <a:rPr lang="ko-KR" altLang="en-US" dirty="0" smtClean="0"/>
              <a:t> 변수 </a:t>
            </a:r>
          </a:p>
          <a:p>
            <a:pPr lvl="1"/>
            <a:r>
              <a:rPr lang="en-US" altLang="ko-KR" dirty="0" smtClean="0"/>
              <a:t>- </a:t>
            </a:r>
            <a:r>
              <a:rPr lang="ko-KR" altLang="en-US" dirty="0" smtClean="0"/>
              <a:t>목적함수</a:t>
            </a:r>
            <a:r>
              <a:rPr lang="en-US" altLang="ko-KR" dirty="0" smtClean="0"/>
              <a:t>(objective function) : </a:t>
            </a:r>
            <a:r>
              <a:rPr lang="ko-KR" altLang="en-US" dirty="0" smtClean="0"/>
              <a:t>의사결정의 목표 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 제약조건</a:t>
            </a:r>
            <a:r>
              <a:rPr lang="en-US" altLang="ko-KR" dirty="0" smtClean="0"/>
              <a:t>(constraints) :</a:t>
            </a:r>
            <a:r>
              <a:rPr lang="ko-KR" altLang="en-US" dirty="0" smtClean="0"/>
              <a:t> 목표를 성취하는 과정에서 제한되는 한계 </a:t>
            </a:r>
            <a:endParaRPr lang="en-US" altLang="ko-KR" dirty="0" smtClean="0"/>
          </a:p>
          <a:p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수리계획모형 종류 </a:t>
            </a:r>
            <a:r>
              <a:rPr lang="en-US" altLang="ko-KR" dirty="0" smtClean="0"/>
              <a:t>:</a:t>
            </a:r>
            <a:r>
              <a:rPr lang="ko-KR" altLang="en-US" dirty="0" smtClean="0"/>
              <a:t>선형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비선형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동적 계획법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1"/>
            <a:endParaRPr lang="ko-KR" altLang="en-US" dirty="0" smtClean="0"/>
          </a:p>
        </p:txBody>
      </p:sp>
      <p:pic>
        <p:nvPicPr>
          <p:cNvPr id="4" name="Picture 2" descr="선형계획 vs 비선형계획법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895" y="4818537"/>
            <a:ext cx="1706245" cy="1279685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1318403" y="6120987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비선형해탐색</a:t>
            </a:r>
            <a:endParaRPr lang="ko-KR" altLang="en-US" sz="1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3243" y="4724399"/>
            <a:ext cx="1715245" cy="1449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551063" y="6159087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정수계획법</a:t>
            </a:r>
            <a:endParaRPr lang="ko-KR" altLang="en-US" sz="1200" dirty="0"/>
          </a:p>
        </p:txBody>
      </p:sp>
      <p:pic>
        <p:nvPicPr>
          <p:cNvPr id="8" name="Picture 5" descr="관련 이미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9395" y="4784932"/>
            <a:ext cx="3237865" cy="1297733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6568583" y="6159087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동적계획법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566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최적화 </a:t>
            </a:r>
            <a:r>
              <a:rPr lang="en-US" altLang="ko-KR" dirty="0" smtClean="0"/>
              <a:t>: Formulation + Solver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7732" y="1613647"/>
            <a:ext cx="619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Formulation : </a:t>
            </a:r>
            <a:r>
              <a:rPr lang="ko-KR" altLang="en-US" dirty="0" smtClean="0"/>
              <a:t>식을 정립하는 과정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9524" y="3885304"/>
            <a:ext cx="750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Solver : </a:t>
            </a:r>
            <a:r>
              <a:rPr lang="ko-KR" altLang="en-US" dirty="0" smtClean="0"/>
              <a:t>식을 풀어 최대값과 최대값을 달성하는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구하는 방법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1179" y="4399657"/>
            <a:ext cx="2555221" cy="220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629" y="2359175"/>
            <a:ext cx="5253748" cy="85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36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43478"/>
            <a:ext cx="8537478" cy="418058"/>
          </a:xfrm>
        </p:spPr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알고리즘이 활용하는 </a:t>
            </a:r>
            <a:r>
              <a:rPr lang="en-US" altLang="ko-KR" dirty="0" smtClean="0"/>
              <a:t>formulation/solver </a:t>
            </a:r>
            <a:r>
              <a:rPr lang="ko-KR" altLang="en-US" dirty="0" smtClean="0"/>
              <a:t>알아보자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16082"/>
              </p:ext>
            </p:extLst>
          </p:nvPr>
        </p:nvGraphicFramePr>
        <p:xfrm>
          <a:off x="443084" y="2018581"/>
          <a:ext cx="8264989" cy="355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809">
                  <a:extLst>
                    <a:ext uri="{9D8B030D-6E8A-4147-A177-3AD203B41FA5}">
                      <a16:colId xmlns:a16="http://schemas.microsoft.com/office/drawing/2014/main" val="2032779824"/>
                    </a:ext>
                  </a:extLst>
                </a:gridCol>
                <a:gridCol w="3292116">
                  <a:extLst>
                    <a:ext uri="{9D8B030D-6E8A-4147-A177-3AD203B41FA5}">
                      <a16:colId xmlns:a16="http://schemas.microsoft.com/office/drawing/2014/main" val="597831799"/>
                    </a:ext>
                  </a:extLst>
                </a:gridCol>
                <a:gridCol w="3286064">
                  <a:extLst>
                    <a:ext uri="{9D8B030D-6E8A-4147-A177-3AD203B41FA5}">
                      <a16:colId xmlns:a16="http://schemas.microsoft.com/office/drawing/2014/main" val="1480131023"/>
                    </a:ext>
                  </a:extLst>
                </a:gridCol>
              </a:tblGrid>
              <a:tr h="40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Algorithms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Formulation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Solver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67431"/>
                  </a:ext>
                </a:extLst>
              </a:tr>
              <a:tr h="40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Linear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Least Square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Partial Derivation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312136"/>
                  </a:ext>
                </a:extLst>
              </a:tr>
              <a:tr h="40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Maximum</a:t>
                      </a:r>
                      <a:r>
                        <a:rPr lang="en-US" altLang="ko-KR" baseline="0" dirty="0"/>
                        <a:t> Likelihood Estimation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Gradient</a:t>
                      </a:r>
                      <a:r>
                        <a:rPr lang="en-US" altLang="ko-KR" baseline="0" dirty="0"/>
                        <a:t> Descent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00663"/>
                  </a:ext>
                </a:extLst>
              </a:tr>
              <a:tr h="40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Decision</a:t>
                      </a:r>
                      <a:r>
                        <a:rPr lang="en-US" altLang="ko-KR" baseline="0" dirty="0"/>
                        <a:t> 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Max</a:t>
                      </a:r>
                      <a:r>
                        <a:rPr lang="en-US" altLang="ko-KR" baseline="0" dirty="0"/>
                        <a:t>imize Information Gain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Binary Partitioning Search (Greedy)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8926"/>
                  </a:ext>
                </a:extLst>
              </a:tr>
              <a:tr h="40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Loss Function (y-f(x))/Cross</a:t>
                      </a:r>
                      <a:r>
                        <a:rPr lang="en-US" altLang="ko-KR" baseline="0" dirty="0"/>
                        <a:t> entropy)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Gradient Descent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207356"/>
                  </a:ext>
                </a:extLst>
              </a:tr>
              <a:tr h="325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Maximize Margin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Partial Derivation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32082"/>
                  </a:ext>
                </a:extLst>
              </a:tr>
              <a:tr h="325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Minimum Test Error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Full Search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32064"/>
                  </a:ext>
                </a:extLst>
              </a:tr>
              <a:tr h="550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k-means &amp; Gaussian Mixture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Expectation Maximization of Membership Function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Gradient</a:t>
                      </a:r>
                      <a:r>
                        <a:rPr lang="en-US" altLang="ko-KR" baseline="0" dirty="0"/>
                        <a:t> Descent/Annealing Methods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83423"/>
                  </a:ext>
                </a:extLst>
              </a:tr>
              <a:tr h="325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PCA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Maximize</a:t>
                      </a:r>
                      <a:r>
                        <a:rPr lang="en-US" altLang="ko-KR" baseline="0" dirty="0"/>
                        <a:t> Variance of PC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Partial Derivation with Lagrange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98345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rot="5400000">
            <a:off x="4505601" y="5807428"/>
            <a:ext cx="601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1773367" y="1514710"/>
            <a:ext cx="6024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ko-KR" altLang="en-US" sz="1600" dirty="0" err="1">
                <a:latin typeface="Noto Sans CJK JP Regular"/>
                <a:cs typeface="Noto Sans CJK JP Regular"/>
              </a:rPr>
              <a:t>머신러닝</a:t>
            </a:r>
            <a:r>
              <a:rPr lang="ko-KR" altLang="en-US" sz="1600" dirty="0">
                <a:latin typeface="Noto Sans CJK JP Regular"/>
                <a:cs typeface="Noto Sans CJK JP Regular"/>
              </a:rPr>
              <a:t> 문제 </a:t>
            </a:r>
            <a:r>
              <a:rPr lang="en-US" altLang="ko-KR" sz="1600" dirty="0">
                <a:latin typeface="Noto Sans CJK JP Regular"/>
                <a:cs typeface="Noto Sans CJK JP Regular"/>
              </a:rPr>
              <a:t>: </a:t>
            </a:r>
            <a:r>
              <a:rPr lang="ko-KR" altLang="en-US" sz="1600" dirty="0">
                <a:latin typeface="Noto Sans CJK JP Regular"/>
                <a:cs typeface="Noto Sans CJK JP Regular"/>
              </a:rPr>
              <a:t>데이터의 수리적</a:t>
            </a:r>
            <a:r>
              <a:rPr lang="en-US" altLang="ko-KR" sz="1600" dirty="0">
                <a:latin typeface="Noto Sans CJK JP Regular"/>
                <a:cs typeface="Noto Sans CJK JP Regular"/>
              </a:rPr>
              <a:t>/</a:t>
            </a:r>
            <a:r>
              <a:rPr lang="ko-KR" altLang="en-US" sz="1600" dirty="0">
                <a:latin typeface="Noto Sans CJK JP Regular"/>
                <a:cs typeface="Noto Sans CJK JP Regular"/>
              </a:rPr>
              <a:t>개념적 표현 </a:t>
            </a:r>
            <a:r>
              <a:rPr lang="en-US" altLang="ko-KR" sz="1600" dirty="0">
                <a:latin typeface="Noto Sans CJK JP Regular"/>
                <a:cs typeface="Noto Sans CJK JP Regular"/>
              </a:rPr>
              <a:t>+ </a:t>
            </a:r>
            <a:r>
              <a:rPr lang="ko-KR" altLang="en-US" sz="1600" dirty="0">
                <a:latin typeface="Noto Sans CJK JP Regular"/>
                <a:cs typeface="Noto Sans CJK JP Regular"/>
              </a:rPr>
              <a:t>최적화로 구성 </a:t>
            </a:r>
          </a:p>
        </p:txBody>
      </p:sp>
    </p:spTree>
    <p:extLst>
      <p:ext uri="{BB962C8B-B14F-4D97-AF65-F5344CB8AC3E}">
        <p14:creationId xmlns:p14="http://schemas.microsoft.com/office/powerpoint/2010/main" val="420699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공학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사회과학 문제에서의 모델링과 최적화의 조화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972589" y="1370319"/>
            <a:ext cx="7265324" cy="4897477"/>
            <a:chOff x="1411159" y="611352"/>
            <a:chExt cx="8423507" cy="6212045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3935868" y="4424047"/>
              <a:ext cx="3327967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직선 화살표 연결선 4"/>
            <p:cNvCxnSpPr/>
            <p:nvPr/>
          </p:nvCxnSpPr>
          <p:spPr>
            <a:xfrm flipH="1">
              <a:off x="3935868" y="3284984"/>
              <a:ext cx="3327967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4670773" y="2909031"/>
              <a:ext cx="2359852" cy="382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latin typeface="+mn-ea"/>
                  <a:cs typeface="Arial" panose="020B0604020202020204" pitchFamily="34" charset="0"/>
                </a:rPr>
                <a:t>Optimizing Parameters</a:t>
              </a:r>
              <a:endParaRPr lang="ko-KR" altLang="en-US" sz="1000" dirty="0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79776" y="4065529"/>
              <a:ext cx="3684683" cy="382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atin typeface="+mn-ea"/>
                  <a:cs typeface="Arial" panose="020B0604020202020204" pitchFamily="34" charset="0"/>
                </a:rPr>
                <a:t>Objective Function and Constraints </a:t>
              </a:r>
              <a:endParaRPr lang="ko-KR" altLang="en-US" sz="1000" dirty="0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33619" y="3327376"/>
              <a:ext cx="2606677" cy="382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atin typeface="+mn-ea"/>
                  <a:cs typeface="Arial" panose="020B0604020202020204" pitchFamily="34" charset="0"/>
                </a:rPr>
                <a:t>Interpretability/Generality</a:t>
              </a:r>
              <a:endParaRPr lang="ko-KR" altLang="en-US" sz="1000" dirty="0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731377" y="4448146"/>
              <a:ext cx="2337431" cy="382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latin typeface="+mn-ea"/>
                  <a:cs typeface="Arial" panose="020B0604020202020204" pitchFamily="34" charset="0"/>
                </a:rPr>
                <a:t>Adaptability/Feasibility</a:t>
              </a:r>
              <a:endParaRPr lang="ko-KR" altLang="en-US" sz="1000" dirty="0">
                <a:latin typeface="+mn-ea"/>
                <a:cs typeface="Arial" panose="020B0604020202020204" pitchFamily="34" charset="0"/>
              </a:endParaRPr>
            </a:p>
          </p:txBody>
        </p:sp>
        <p:pic>
          <p:nvPicPr>
            <p:cNvPr id="10" name="Picture 5" descr="https://encrypted-tbn2.gstatic.com/images?q=tbn:ANd9GcR1GLul47y8xE6mYV_FUxTxkPKL5pw_DuBBN1Nk-5G_-MYgixw5qw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8830" y="3344099"/>
              <a:ext cx="550375" cy="550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http://www-03.ibm.com/software/analytics/images/OPP/decision-trees/Decision-tree-chaid-tre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0434" y="3878870"/>
              <a:ext cx="776272" cy="665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326" y="3878870"/>
              <a:ext cx="831726" cy="689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" descr="http://1.bp.blogspot.com/-2Haxk_VL0bs/UH_TePgr6lI/AAAAAAAAC9o/g0IfNhWzbTM/s1600/optimiz-01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9" t="1" r="3401" b="8294"/>
            <a:stretch/>
          </p:blipFill>
          <p:spPr bwMode="auto">
            <a:xfrm>
              <a:off x="7407293" y="3342529"/>
              <a:ext cx="2381250" cy="545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https://encrypted-tbn3.gstatic.com/images?q=tbn:ANd9GcQgJ89yXZOmSUeLxhbLqicmWIz3lcwkls92p2p7nVEVvJgUjlU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5782" y="3934403"/>
              <a:ext cx="948884" cy="683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4837" y="948044"/>
              <a:ext cx="1107282" cy="1472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940" y="5445225"/>
              <a:ext cx="1619076" cy="120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2527422" y="969177"/>
              <a:ext cx="1997789" cy="621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+mn-ea"/>
                  <a:cs typeface="Arial" panose="020B0604020202020204" pitchFamily="34" charset="0"/>
                </a:rPr>
                <a:t>Exploratory Data Analysis</a:t>
              </a:r>
              <a:endParaRPr lang="ko-KR" altLang="en-US" sz="1000" dirty="0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11159" y="2815156"/>
              <a:ext cx="2524709" cy="199922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+mn-ea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592097" y="2684419"/>
              <a:ext cx="2162833" cy="290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wrap="none" lIns="67500" tIns="32400" rIns="67500" bIns="32400" anchor="ctr"/>
            <a:lstStyle/>
            <a:p>
              <a:pPr algn="ctr" defTabSz="685800" latinLnBrk="0">
                <a:defRPr/>
              </a:pPr>
              <a:r>
                <a:rPr lang="en-US" altLang="ko-KR" sz="1200" dirty="0">
                  <a:latin typeface="+mn-ea"/>
                  <a:cs typeface="Arial" panose="020B0604020202020204" pitchFamily="34" charset="0"/>
                </a:rPr>
                <a:t>AI </a:t>
              </a:r>
              <a:r>
                <a:rPr lang="ko-KR" altLang="en-US" sz="1200" dirty="0">
                  <a:latin typeface="+mn-ea"/>
                  <a:cs typeface="Arial" panose="020B0604020202020204" pitchFamily="34" charset="0"/>
                </a:rPr>
                <a:t>모델링</a:t>
              </a:r>
              <a:endParaRPr lang="ko-KR" altLang="en-US" sz="1200" kern="0" dirty="0">
                <a:solidFill>
                  <a:sysClr val="windowText" lastClr="000000"/>
                </a:solidFill>
                <a:latin typeface="+mn-ea"/>
                <a:cs typeface="KoPubWorld돋움체 Medium" panose="00000600000000000000" pitchFamily="2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63835" y="2812687"/>
              <a:ext cx="2524709" cy="199922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+mn-ea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7444773" y="2684419"/>
              <a:ext cx="2162833" cy="290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wrap="none" lIns="67500" tIns="32400" rIns="67500" bIns="32400" anchor="ctr"/>
            <a:lstStyle/>
            <a:p>
              <a:pPr algn="ctr"/>
              <a:r>
                <a:rPr lang="ko-KR" altLang="en-US" sz="1200" dirty="0">
                  <a:latin typeface="+mn-ea"/>
                  <a:cs typeface="Arial" panose="020B0604020202020204" pitchFamily="34" charset="0"/>
                </a:rPr>
                <a:t>최적화 기법</a:t>
              </a:r>
            </a:p>
          </p:txBody>
        </p:sp>
        <p:pic>
          <p:nvPicPr>
            <p:cNvPr id="22" name="Picture 4" descr="http://i.stack.imgur.com/Ucqwg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4507" y="3987981"/>
              <a:ext cx="1662545" cy="61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4525210" y="806144"/>
              <a:ext cx="2086536" cy="165225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+mn-ea"/>
              </a:endParaRPr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4829856" y="611352"/>
              <a:ext cx="1477244" cy="290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wrap="none" lIns="67500" tIns="32400" rIns="67500" bIns="32400" anchor="ctr"/>
            <a:lstStyle/>
            <a:p>
              <a:pPr algn="ctr" defTabSz="685800" latinLnBrk="0">
                <a:defRPr/>
              </a:pPr>
              <a:r>
                <a:rPr lang="ko-KR" altLang="en-US" sz="1200" kern="0">
                  <a:solidFill>
                    <a:sysClr val="windowText" lastClr="000000"/>
                  </a:solidFill>
                  <a:latin typeface="+mn-ea"/>
                  <a:cs typeface="KoPubWorld돋움체 Medium" panose="00000600000000000000" pitchFamily="2" charset="-127"/>
                </a:rPr>
                <a:t>문제인식</a:t>
              </a:r>
              <a:endParaRPr lang="ko-KR" altLang="en-US" sz="1200" kern="0" dirty="0">
                <a:solidFill>
                  <a:sysClr val="windowText" lastClr="000000"/>
                </a:solidFill>
                <a:latin typeface="+mn-ea"/>
                <a:cs typeface="KoPubWorld돋움체 Medium" panose="00000600000000000000" pitchFamily="2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525210" y="5171142"/>
              <a:ext cx="2086536" cy="165225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+mn-ea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4829856" y="4976350"/>
              <a:ext cx="1477244" cy="290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wrap="none" lIns="67500" tIns="32400" rIns="67500" bIns="32400" anchor="ctr"/>
            <a:lstStyle/>
            <a:p>
              <a:pPr algn="ctr" defTabSz="685800" latinLnBrk="0">
                <a:defRPr/>
              </a:pPr>
              <a:r>
                <a:rPr lang="ko-KR" altLang="en-US" sz="1200" kern="0">
                  <a:solidFill>
                    <a:sysClr val="windowText" lastClr="000000"/>
                  </a:solidFill>
                  <a:latin typeface="+mn-ea"/>
                  <a:cs typeface="KoPubWorld돋움체 Medium" panose="00000600000000000000" pitchFamily="2" charset="-127"/>
                </a:rPr>
                <a:t>의사결정</a:t>
              </a:r>
              <a:endParaRPr lang="ko-KR" altLang="en-US" sz="1200" kern="0" dirty="0">
                <a:solidFill>
                  <a:sysClr val="windowText" lastClr="000000"/>
                </a:solidFill>
                <a:latin typeface="+mn-ea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27" name="꺾인 연결선 26"/>
            <p:cNvCxnSpPr>
              <a:stCxn id="18" idx="2"/>
              <a:endCxn id="25" idx="1"/>
            </p:cNvCxnSpPr>
            <p:nvPr/>
          </p:nvCxnSpPr>
          <p:spPr>
            <a:xfrm rot="16200000" flipH="1">
              <a:off x="3007920" y="4479979"/>
              <a:ext cx="1182885" cy="185169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>
              <a:stCxn id="20" idx="2"/>
              <a:endCxn id="25" idx="3"/>
            </p:cNvCxnSpPr>
            <p:nvPr/>
          </p:nvCxnSpPr>
          <p:spPr>
            <a:xfrm rot="5400000">
              <a:off x="6976291" y="4447371"/>
              <a:ext cx="1185354" cy="1914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23" idx="1"/>
              <a:endCxn id="19" idx="0"/>
            </p:cNvCxnSpPr>
            <p:nvPr/>
          </p:nvCxnSpPr>
          <p:spPr>
            <a:xfrm rot="10800000" flipV="1">
              <a:off x="2673514" y="1632271"/>
              <a:ext cx="1851696" cy="105214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>
              <a:stCxn id="23" idx="3"/>
              <a:endCxn id="21" idx="0"/>
            </p:cNvCxnSpPr>
            <p:nvPr/>
          </p:nvCxnSpPr>
          <p:spPr>
            <a:xfrm>
              <a:off x="6611746" y="1632272"/>
              <a:ext cx="1914444" cy="105214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1966476" y="2001037"/>
              <a:ext cx="1477317" cy="5739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latin typeface="+mn-ea"/>
                  <a:cs typeface="Arial" panose="020B0604020202020204" pitchFamily="34" charset="0"/>
                </a:rPr>
                <a:t>Discovering Topics</a:t>
              </a:r>
              <a:endParaRPr lang="ko-KR" altLang="en-US" sz="900" dirty="0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611746" y="1116262"/>
              <a:ext cx="2484423" cy="382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latin typeface="+mn-ea"/>
                  <a:cs typeface="Arial" panose="020B0604020202020204" pitchFamily="34" charset="0"/>
                </a:rPr>
                <a:t>Abstraction/Formulation</a:t>
              </a:r>
              <a:endParaRPr lang="ko-KR" altLang="en-US" sz="1000" dirty="0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770441" y="2001037"/>
              <a:ext cx="1546971" cy="5739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latin typeface="+mn-ea"/>
                  <a:cs typeface="Arial" panose="020B0604020202020204" pitchFamily="34" charset="0"/>
                </a:rPr>
                <a:t>Analytic Framework</a:t>
              </a:r>
              <a:endParaRPr lang="ko-KR" altLang="en-US" sz="900" dirty="0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81427" y="5660390"/>
              <a:ext cx="2048429" cy="382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latin typeface="+mn-ea"/>
                  <a:cs typeface="Arial" panose="020B0604020202020204" pitchFamily="34" charset="0"/>
                </a:rPr>
                <a:t>Decision Evaluation</a:t>
              </a:r>
              <a:endParaRPr lang="ko-KR" altLang="en-US" sz="1000" dirty="0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54657" y="5648433"/>
              <a:ext cx="1998600" cy="4065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latin typeface="+mn-ea"/>
                  <a:cs typeface="Arial" panose="020B0604020202020204" pitchFamily="34" charset="0"/>
                </a:rPr>
                <a:t>Optimal Decision</a:t>
              </a:r>
              <a:endParaRPr lang="ko-KR" altLang="en-US" sz="1100" dirty="0"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1203029" y="3276246"/>
            <a:ext cx="17459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현상에 대한 </a:t>
            </a:r>
            <a:r>
              <a:rPr lang="ko-KR" altLang="en-US" sz="1200" b="1">
                <a:solidFill>
                  <a:schemeClr val="accent1">
                    <a:lumMod val="75000"/>
                  </a:schemeClr>
                </a:solidFill>
              </a:rPr>
              <a:t>설명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예측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281826" y="3260633"/>
            <a:ext cx="17459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현상에 대한 개선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실험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Engineering Analytics Framework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5018" y="2019557"/>
            <a:ext cx="1909799" cy="49963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Law of Nature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864482" y="2019556"/>
            <a:ext cx="1841165" cy="49963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Governing Equations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665018" y="3252611"/>
            <a:ext cx="1909799" cy="49963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Sensors </a:t>
            </a:r>
          </a:p>
          <a:p>
            <a:pPr algn="ctr"/>
            <a:r>
              <a:rPr lang="en-US" altLang="ko-KR" sz="1400" dirty="0"/>
              <a:t>(Exogenous Feature)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864482" y="3252611"/>
            <a:ext cx="1841165" cy="49963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Modeling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5527326" y="2293851"/>
            <a:ext cx="2311576" cy="8733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Is Model Enough ?</a:t>
            </a:r>
          </a:p>
          <a:p>
            <a:pPr algn="ctr"/>
            <a:r>
              <a:rPr lang="en-US" altLang="ko-KR" sz="1600" dirty="0"/>
              <a:t>(ex. R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904509" y="4235845"/>
            <a:ext cx="1642303" cy="49963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Need New Examples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6716684" y="4235845"/>
            <a:ext cx="2227811" cy="49963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Use ! </a:t>
            </a:r>
          </a:p>
          <a:p>
            <a:pPr algn="ctr"/>
            <a:r>
              <a:rPr lang="en-US" altLang="ko-KR" sz="1600" dirty="0"/>
              <a:t>(for Better Decision)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>
            <a:stCxn id="5" idx="3"/>
            <a:endCxn id="8" idx="1"/>
          </p:cNvCxnSpPr>
          <p:nvPr/>
        </p:nvCxnSpPr>
        <p:spPr>
          <a:xfrm>
            <a:off x="4705647" y="2269376"/>
            <a:ext cx="821679" cy="46112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3"/>
            <a:endCxn id="8" idx="1"/>
          </p:cNvCxnSpPr>
          <p:nvPr/>
        </p:nvCxnSpPr>
        <p:spPr>
          <a:xfrm flipV="1">
            <a:off x="4705647" y="2730501"/>
            <a:ext cx="821679" cy="7719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10" idx="0"/>
          </p:cNvCxnSpPr>
          <p:nvPr/>
        </p:nvCxnSpPr>
        <p:spPr>
          <a:xfrm>
            <a:off x="6683114" y="3167151"/>
            <a:ext cx="1147476" cy="10686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2"/>
            <a:endCxn id="9" idx="0"/>
          </p:cNvCxnSpPr>
          <p:nvPr/>
        </p:nvCxnSpPr>
        <p:spPr>
          <a:xfrm flipH="1">
            <a:off x="5725661" y="3167151"/>
            <a:ext cx="957453" cy="10686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355465" y="3464688"/>
            <a:ext cx="443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5497899" y="3464688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>
            <a:stCxn id="4" idx="3"/>
            <a:endCxn id="5" idx="1"/>
          </p:cNvCxnSpPr>
          <p:nvPr/>
        </p:nvCxnSpPr>
        <p:spPr>
          <a:xfrm flipV="1">
            <a:off x="2574817" y="2269376"/>
            <a:ext cx="28966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3"/>
            <a:endCxn id="7" idx="1"/>
          </p:cNvCxnSpPr>
          <p:nvPr/>
        </p:nvCxnSpPr>
        <p:spPr>
          <a:xfrm>
            <a:off x="2574817" y="3502431"/>
            <a:ext cx="2896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rot="16200000">
                <a:off x="1105594" y="2670460"/>
                <a:ext cx="10972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05594" y="2670460"/>
                <a:ext cx="1097279" cy="43088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rot="16200000">
                <a:off x="3162203" y="2639761"/>
                <a:ext cx="10972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62203" y="2639761"/>
                <a:ext cx="1097279" cy="430887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직사각형 33"/>
          <p:cNvSpPr/>
          <p:nvPr/>
        </p:nvSpPr>
        <p:spPr>
          <a:xfrm>
            <a:off x="665018" y="3893212"/>
            <a:ext cx="1909799" cy="49963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Decision Variable </a:t>
            </a:r>
            <a:r>
              <a:rPr lang="en-US" altLang="ko-KR" sz="1400" dirty="0"/>
              <a:t>(Controllable Feature)</a:t>
            </a:r>
            <a:endParaRPr lang="ko-KR" altLang="en-US" sz="1600" dirty="0"/>
          </a:p>
        </p:txBody>
      </p:sp>
      <p:cxnSp>
        <p:nvCxnSpPr>
          <p:cNvPr id="35" name="직선 화살표 연결선 34"/>
          <p:cNvCxnSpPr>
            <a:stCxn id="34" idx="3"/>
            <a:endCxn id="7" idx="1"/>
          </p:cNvCxnSpPr>
          <p:nvPr/>
        </p:nvCxnSpPr>
        <p:spPr>
          <a:xfrm flipV="1">
            <a:off x="2574817" y="3502431"/>
            <a:ext cx="289665" cy="6406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48639" y="1915784"/>
            <a:ext cx="4239491" cy="694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24305" y="1544463"/>
            <a:ext cx="1930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Engineering Domain</a:t>
            </a:r>
            <a:endParaRPr lang="ko-KR" altLang="en-US" sz="1400" b="1" dirty="0"/>
          </a:p>
        </p:txBody>
      </p:sp>
      <p:sp>
        <p:nvSpPr>
          <p:cNvPr id="43" name="직사각형 42"/>
          <p:cNvSpPr/>
          <p:nvPr/>
        </p:nvSpPr>
        <p:spPr>
          <a:xfrm>
            <a:off x="509587" y="3157295"/>
            <a:ext cx="4239491" cy="1345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63413" y="4555856"/>
            <a:ext cx="2145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Data Analytics Domain</a:t>
            </a:r>
            <a:endParaRPr lang="ko-KR" altLang="en-US" sz="1400" b="1" dirty="0"/>
          </a:p>
        </p:txBody>
      </p:sp>
      <p:cxnSp>
        <p:nvCxnSpPr>
          <p:cNvPr id="47" name="꺾인 연결선 46"/>
          <p:cNvCxnSpPr>
            <a:stCxn id="10" idx="2"/>
            <a:endCxn id="43" idx="2"/>
          </p:cNvCxnSpPr>
          <p:nvPr/>
        </p:nvCxnSpPr>
        <p:spPr>
          <a:xfrm rot="5400000" flipH="1">
            <a:off x="5113839" y="2018733"/>
            <a:ext cx="232246" cy="5201257"/>
          </a:xfrm>
          <a:prstGeom prst="bentConnector3">
            <a:avLst>
              <a:gd name="adj1" fmla="val -46351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761406" y="4807426"/>
            <a:ext cx="1933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Design New Experiments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5527326" y="5407418"/>
            <a:ext cx="22458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Result : Good Reference Data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269037" y="719436"/>
            <a:ext cx="3550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ko-KR" altLang="en-US" sz="1600" dirty="0">
                <a:latin typeface="Noto Sans CJK JP Regular"/>
                <a:cs typeface="Noto Sans CJK JP Regular"/>
              </a:rPr>
              <a:t>모델의 수립과 활용에 대한 프로세스</a:t>
            </a:r>
          </a:p>
        </p:txBody>
      </p:sp>
      <p:cxnSp>
        <p:nvCxnSpPr>
          <p:cNvPr id="36" name="꺾인 연결선 35"/>
          <p:cNvCxnSpPr>
            <a:stCxn id="9" idx="2"/>
            <a:endCxn id="7" idx="2"/>
          </p:cNvCxnSpPr>
          <p:nvPr/>
        </p:nvCxnSpPr>
        <p:spPr>
          <a:xfrm rot="5400000" flipH="1">
            <a:off x="4263746" y="3273569"/>
            <a:ext cx="983234" cy="1940596"/>
          </a:xfrm>
          <a:prstGeom prst="bentConnector3">
            <a:avLst>
              <a:gd name="adj1" fmla="val -4523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4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Engineering Analytics Framework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12660" y="2020524"/>
            <a:ext cx="1909799" cy="11475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Modeling 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584442" y="2020524"/>
            <a:ext cx="1909799" cy="11475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Optimization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612664" y="4215638"/>
            <a:ext cx="1909799" cy="45741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Regression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612664" y="5382162"/>
            <a:ext cx="1909799" cy="45741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Anomaly Detection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612664" y="4791430"/>
            <a:ext cx="1909799" cy="45741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Classification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5584443" y="3963335"/>
            <a:ext cx="1909799" cy="45741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DOE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5584444" y="5121189"/>
            <a:ext cx="1909799" cy="45741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Control</a:t>
            </a:r>
            <a:endParaRPr lang="ko-KR" altLang="en-US" sz="1600" dirty="0"/>
          </a:p>
        </p:txBody>
      </p:sp>
      <p:sp>
        <p:nvSpPr>
          <p:cNvPr id="56" name="직사각형 55"/>
          <p:cNvSpPr/>
          <p:nvPr/>
        </p:nvSpPr>
        <p:spPr>
          <a:xfrm>
            <a:off x="1612664" y="3639846"/>
            <a:ext cx="1909799" cy="45741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Differential Eq.</a:t>
            </a:r>
            <a:endParaRPr lang="ko-KR" altLang="en-US" sz="1600" dirty="0"/>
          </a:p>
        </p:txBody>
      </p:sp>
      <p:cxnSp>
        <p:nvCxnSpPr>
          <p:cNvPr id="74" name="직선 화살표 연결선 73"/>
          <p:cNvCxnSpPr>
            <a:stCxn id="56" idx="3"/>
            <a:endCxn id="10" idx="1"/>
          </p:cNvCxnSpPr>
          <p:nvPr/>
        </p:nvCxnSpPr>
        <p:spPr>
          <a:xfrm>
            <a:off x="3522463" y="3868554"/>
            <a:ext cx="2061981" cy="14813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6" idx="3"/>
            <a:endCxn id="9" idx="1"/>
          </p:cNvCxnSpPr>
          <p:nvPr/>
        </p:nvCxnSpPr>
        <p:spPr>
          <a:xfrm flipV="1">
            <a:off x="3522463" y="4192043"/>
            <a:ext cx="2061980" cy="25230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8" idx="3"/>
            <a:endCxn id="10" idx="1"/>
          </p:cNvCxnSpPr>
          <p:nvPr/>
        </p:nvCxnSpPr>
        <p:spPr>
          <a:xfrm>
            <a:off x="3522463" y="5020138"/>
            <a:ext cx="2061981" cy="3297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" idx="3"/>
            <a:endCxn id="10" idx="1"/>
          </p:cNvCxnSpPr>
          <p:nvPr/>
        </p:nvCxnSpPr>
        <p:spPr>
          <a:xfrm flipV="1">
            <a:off x="3522463" y="5349897"/>
            <a:ext cx="2061981" cy="26097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3522459" y="2805422"/>
            <a:ext cx="2061982" cy="570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3522458" y="2281310"/>
            <a:ext cx="2061983" cy="93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69037" y="719436"/>
            <a:ext cx="2948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ko-KR" altLang="en-US" sz="1600" dirty="0">
                <a:latin typeface="+mn-ea"/>
                <a:cs typeface="Noto Sans CJK JP Regular"/>
              </a:rPr>
              <a:t>모델링과 최적화의 실제 활용 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697491" y="2020524"/>
            <a:ext cx="184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Parameter Optimization</a:t>
            </a:r>
            <a:endParaRPr lang="ko-KR" altLang="en-US" sz="1200" dirty="0"/>
          </a:p>
        </p:txBody>
      </p:sp>
      <p:sp>
        <p:nvSpPr>
          <p:cNvPr id="100" name="직사각형 99"/>
          <p:cNvSpPr/>
          <p:nvPr/>
        </p:nvSpPr>
        <p:spPr>
          <a:xfrm>
            <a:off x="4040403" y="2548055"/>
            <a:ext cx="1025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Formulation</a:t>
            </a:r>
            <a:endParaRPr lang="ko-KR" altLang="en-US" sz="1200" dirty="0"/>
          </a:p>
        </p:txBody>
      </p:sp>
      <p:sp>
        <p:nvSpPr>
          <p:cNvPr id="102" name="직사각형 101"/>
          <p:cNvSpPr/>
          <p:nvPr/>
        </p:nvSpPr>
        <p:spPr>
          <a:xfrm rot="1961320">
            <a:off x="4585478" y="4718772"/>
            <a:ext cx="8931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ODE for PID</a:t>
            </a:r>
            <a:endParaRPr lang="ko-KR" altLang="en-US" sz="1000" dirty="0"/>
          </a:p>
        </p:txBody>
      </p:sp>
      <p:sp>
        <p:nvSpPr>
          <p:cNvPr id="104" name="직사각형 103"/>
          <p:cNvSpPr/>
          <p:nvPr/>
        </p:nvSpPr>
        <p:spPr>
          <a:xfrm rot="21175765">
            <a:off x="3618640" y="4122727"/>
            <a:ext cx="12698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 Surrogate Models</a:t>
            </a:r>
            <a:endParaRPr lang="ko-KR" altLang="en-US" sz="1000" dirty="0"/>
          </a:p>
        </p:txBody>
      </p:sp>
      <p:cxnSp>
        <p:nvCxnSpPr>
          <p:cNvPr id="105" name="직선 화살표 연결선 104"/>
          <p:cNvCxnSpPr>
            <a:stCxn id="8" idx="3"/>
            <a:endCxn id="9" idx="1"/>
          </p:cNvCxnSpPr>
          <p:nvPr/>
        </p:nvCxnSpPr>
        <p:spPr>
          <a:xfrm flipV="1">
            <a:off x="3522463" y="4192043"/>
            <a:ext cx="2061980" cy="8280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 rot="20216414">
            <a:off x="3695787" y="4460031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Active Learning</a:t>
            </a:r>
            <a:endParaRPr lang="ko-KR" altLang="en-US" sz="1000" dirty="0"/>
          </a:p>
        </p:txBody>
      </p:sp>
      <p:sp>
        <p:nvSpPr>
          <p:cNvPr id="109" name="직사각형 108"/>
          <p:cNvSpPr/>
          <p:nvPr/>
        </p:nvSpPr>
        <p:spPr>
          <a:xfrm rot="597389">
            <a:off x="3865477" y="4952665"/>
            <a:ext cx="15728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Reinforcement Learning</a:t>
            </a:r>
            <a:endParaRPr lang="ko-KR" altLang="en-US" sz="1000" dirty="0"/>
          </a:p>
        </p:txBody>
      </p:sp>
      <p:sp>
        <p:nvSpPr>
          <p:cNvPr id="110" name="직사각형 109"/>
          <p:cNvSpPr/>
          <p:nvPr/>
        </p:nvSpPr>
        <p:spPr>
          <a:xfrm rot="21229796">
            <a:off x="3825148" y="5267247"/>
            <a:ext cx="9220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R2R Control</a:t>
            </a:r>
            <a:endParaRPr lang="ko-KR" altLang="en-US" sz="1000" dirty="0"/>
          </a:p>
        </p:txBody>
      </p:sp>
      <p:cxnSp>
        <p:nvCxnSpPr>
          <p:cNvPr id="111" name="직선 화살표 연결선 110"/>
          <p:cNvCxnSpPr>
            <a:stCxn id="6" idx="3"/>
            <a:endCxn id="10" idx="1"/>
          </p:cNvCxnSpPr>
          <p:nvPr/>
        </p:nvCxnSpPr>
        <p:spPr>
          <a:xfrm>
            <a:off x="3522463" y="4444346"/>
            <a:ext cx="2061981" cy="9055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 rot="1453086">
            <a:off x="4476101" y="4876812"/>
            <a:ext cx="12632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MPC</a:t>
            </a:r>
            <a:endParaRPr lang="ko-KR" altLang="en-US" sz="1000" dirty="0"/>
          </a:p>
        </p:txBody>
      </p:sp>
      <p:cxnSp>
        <p:nvCxnSpPr>
          <p:cNvPr id="116" name="직선 화살표 연결선 115"/>
          <p:cNvCxnSpPr>
            <a:stCxn id="56" idx="3"/>
            <a:endCxn id="9" idx="1"/>
          </p:cNvCxnSpPr>
          <p:nvPr/>
        </p:nvCxnSpPr>
        <p:spPr>
          <a:xfrm>
            <a:off x="3522463" y="3868554"/>
            <a:ext cx="2061980" cy="32348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 rot="513633">
            <a:off x="3552890" y="3766242"/>
            <a:ext cx="18565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Governing </a:t>
            </a:r>
            <a:r>
              <a:rPr lang="en-US" altLang="ko-KR" sz="1000" dirty="0" smtClean="0"/>
              <a:t>Equation </a:t>
            </a:r>
            <a:r>
              <a:rPr lang="en-US" altLang="ko-KR" sz="1000" dirty="0" smtClean="0"/>
              <a:t>for RSM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1602070" y="1582354"/>
            <a:ext cx="2004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현상에 대한 설명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예측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582862" y="1599335"/>
            <a:ext cx="2004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현상에 대한 개선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실험</a:t>
            </a:r>
          </a:p>
        </p:txBody>
      </p:sp>
    </p:spTree>
    <p:extLst>
      <p:ext uri="{BB962C8B-B14F-4D97-AF65-F5344CB8AC3E}">
        <p14:creationId xmlns:p14="http://schemas.microsoft.com/office/powerpoint/2010/main" val="2632557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t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 smtClean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 smtClean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 smtClean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r>
              <a:rPr lang="ko-KR" altLang="en-US" sz="2800" kern="0" dirty="0" smtClean="0">
                <a:solidFill>
                  <a:srgbClr val="FFFFFF">
                    <a:lumMod val="95000"/>
                  </a:srgbClr>
                </a:solidFill>
                <a:latin typeface="Arial"/>
              </a:rPr>
              <a:t>최적화 개념 및 방법</a:t>
            </a:r>
            <a:endParaRPr lang="en-US" altLang="ko-KR" sz="280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42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최적화 문제의 </a:t>
            </a:r>
            <a:r>
              <a:rPr lang="ko-KR" altLang="en-US" dirty="0" err="1" smtClean="0"/>
              <a:t>대분류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53430" y="2346148"/>
            <a:ext cx="2828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선형최적화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(linear optimization)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86795" y="2363127"/>
            <a:ext cx="34724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비선형최적화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(non-linear optimization)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00683" y="4273558"/>
            <a:ext cx="229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일변수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accent1">
                    <a:lumMod val="75000"/>
                  </a:schemeClr>
                </a:solidFill>
              </a:rPr>
              <a:t>univariate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최적화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38443" y="4312053"/>
            <a:ext cx="24722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다변수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(multivariate)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최적화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803" y="5985818"/>
            <a:ext cx="3413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제약 최적화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(constrained optimization)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0232" y="6002798"/>
            <a:ext cx="3810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비제약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최적화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(unconstrained optimization)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57646" y="1347479"/>
            <a:ext cx="5820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일차식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이하의 다항식인가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?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혹은 그 이상의 차수를 갖는 다항식인가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직선 화살표 연결선 10"/>
          <p:cNvCxnSpPr>
            <a:stCxn id="9" idx="2"/>
            <a:endCxn id="3" idx="0"/>
          </p:cNvCxnSpPr>
          <p:nvPr/>
        </p:nvCxnSpPr>
        <p:spPr>
          <a:xfrm flipH="1">
            <a:off x="2467439" y="1655256"/>
            <a:ext cx="2100619" cy="690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2"/>
            <a:endCxn id="4" idx="0"/>
          </p:cNvCxnSpPr>
          <p:nvPr/>
        </p:nvCxnSpPr>
        <p:spPr>
          <a:xfrm>
            <a:off x="4568058" y="1655256"/>
            <a:ext cx="1954950" cy="707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12001" y="3253376"/>
            <a:ext cx="6816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목적함수가 하나의 변수로 구성되어 있는가 혹은 여러 개 변수로 구성되어있는가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직선 화살표 연결선 15"/>
          <p:cNvCxnSpPr>
            <a:stCxn id="15" idx="2"/>
            <a:endCxn id="5" idx="0"/>
          </p:cNvCxnSpPr>
          <p:nvPr/>
        </p:nvCxnSpPr>
        <p:spPr>
          <a:xfrm flipH="1">
            <a:off x="2849459" y="3561153"/>
            <a:ext cx="1970687" cy="712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5" idx="2"/>
            <a:endCxn id="6" idx="0"/>
          </p:cNvCxnSpPr>
          <p:nvPr/>
        </p:nvCxnSpPr>
        <p:spPr>
          <a:xfrm>
            <a:off x="4820146" y="3561153"/>
            <a:ext cx="2054437" cy="75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20077" y="5168239"/>
            <a:ext cx="4342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제약 조건이 있는 문제인가 아니면 없는 문제인가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직선 화살표 연결선 24"/>
          <p:cNvCxnSpPr>
            <a:stCxn id="24" idx="2"/>
            <a:endCxn id="7" idx="0"/>
          </p:cNvCxnSpPr>
          <p:nvPr/>
        </p:nvCxnSpPr>
        <p:spPr>
          <a:xfrm flipH="1">
            <a:off x="2462360" y="5476016"/>
            <a:ext cx="2229145" cy="509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4" idx="2"/>
            <a:endCxn id="8" idx="0"/>
          </p:cNvCxnSpPr>
          <p:nvPr/>
        </p:nvCxnSpPr>
        <p:spPr>
          <a:xfrm>
            <a:off x="4691505" y="5476016"/>
            <a:ext cx="2144057" cy="526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t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 smtClean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 smtClean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 smtClean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r>
              <a:rPr lang="en-US" altLang="ko-KR" sz="2800" kern="0" dirty="0" smtClean="0">
                <a:solidFill>
                  <a:srgbClr val="FFFFFF">
                    <a:lumMod val="95000"/>
                  </a:srgbClr>
                </a:solidFill>
                <a:latin typeface="Arial"/>
              </a:rPr>
              <a:t>Breaking the ice</a:t>
            </a:r>
            <a:endParaRPr lang="en-US" altLang="ko-KR" sz="280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4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산에서 길을 잃었다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어디로 가야 밑으로 내려갈 수 있을까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885" y="1305098"/>
            <a:ext cx="7303683" cy="2152997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TextBox 4"/>
          <p:cNvSpPr txBox="1"/>
          <p:nvPr/>
        </p:nvSpPr>
        <p:spPr>
          <a:xfrm>
            <a:off x="679524" y="3939092"/>
            <a:ext cx="75070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한걸음씩 내딛다가 그 위치에서 가장 가파른 내리막 길로 가다 보면 더 이상 내려갈 수 없는 지점이 나올 것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이런 짓을 반복 </a:t>
            </a:r>
            <a:r>
              <a:rPr lang="ko-KR" altLang="en-US" sz="1600" dirty="0" err="1" smtClean="0"/>
              <a:t>하다보면</a:t>
            </a:r>
            <a:r>
              <a:rPr lang="ko-KR" altLang="en-US" sz="1600" dirty="0" smtClean="0"/>
              <a:t> 언젠가는 집에 갈 수 있지 않을까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여기서</a:t>
            </a:r>
            <a:r>
              <a:rPr lang="en-US" altLang="ko-KR" sz="1600" dirty="0" smtClean="0"/>
              <a:t>! </a:t>
            </a:r>
            <a:r>
              <a:rPr lang="ko-KR" altLang="en-US" sz="1600" dirty="0" smtClean="0"/>
              <a:t>가장 중요한 것은 </a:t>
            </a:r>
            <a:r>
              <a:rPr lang="ko-KR" altLang="en-US" sz="1600" u="sng" dirty="0" smtClean="0"/>
              <a:t>어느 방향으로 얼마만큼씩 이동할 것인가</a:t>
            </a:r>
            <a:r>
              <a:rPr lang="ko-KR" altLang="en-US" sz="1600" dirty="0" smtClean="0"/>
              <a:t>를 결정하는 것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이게 바로 최적화 문제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최적화 기법에는 여러 가지 방법들이 있지만 결국 방향벡터와 </a:t>
            </a:r>
            <a:r>
              <a:rPr lang="ko-KR" altLang="en-US" sz="1600" dirty="0" err="1" smtClean="0"/>
              <a:t>이동량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스칼라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결정하는 방식의 차이만 있음</a:t>
            </a:r>
            <a:r>
              <a:rPr lang="en-US" altLang="ko-KR" sz="1600" dirty="0" smtClean="0"/>
              <a:t>!!!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일차미분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이차미분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58341" y="1051560"/>
                <a:ext cx="229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341" y="1051560"/>
                <a:ext cx="2293320" cy="276999"/>
              </a:xfrm>
              <a:prstGeom prst="rect">
                <a:avLst/>
              </a:prstGeom>
              <a:blipFill>
                <a:blip r:embed="rId2"/>
                <a:stretch>
                  <a:fillRect l="-532" t="-4444" r="-266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0821" y="1811034"/>
                <a:ext cx="8603673" cy="4528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 err="1" smtClean="0"/>
                  <a:t>일차미분</a:t>
                </a:r>
                <a:r>
                  <a:rPr lang="en-US" altLang="ko-KR" sz="1600" dirty="0" smtClean="0"/>
                  <a:t>(f’(x))</a:t>
                </a:r>
                <a:r>
                  <a:rPr lang="ko-KR" altLang="en-US" sz="1600" dirty="0" smtClean="0"/>
                  <a:t>은 가장 기본적인 최적화의 형태로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값이 수렴할 때까지 </a:t>
                </a:r>
                <a:r>
                  <a:rPr lang="en-US" altLang="ko-KR" sz="1600" dirty="0" smtClean="0"/>
                  <a:t>x</a:t>
                </a:r>
                <a:r>
                  <a:rPr lang="ko-KR" altLang="en-US" sz="1600" dirty="0" smtClean="0"/>
                  <a:t>를 바꾸어 가는 것</a:t>
                </a:r>
                <a:endParaRPr lang="en-US" altLang="ko-K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 err="1" smtClean="0"/>
                  <a:t>미분값이</a:t>
                </a:r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0</a:t>
                </a:r>
                <a:r>
                  <a:rPr lang="ko-KR" altLang="en-US" sz="1600" dirty="0" smtClean="0"/>
                  <a:t>에 가까워지면 수렴</a:t>
                </a:r>
                <a:endParaRPr lang="en-US" altLang="ko-K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 Step size (</a:t>
                </a:r>
                <a:r>
                  <a:rPr lang="ko-KR" altLang="en-US" sz="1600" dirty="0"/>
                  <a:t>한번에 얼마나 큰 보폭으로 움직일 것인가</a:t>
                </a:r>
                <a:r>
                  <a:rPr lang="en-US" altLang="ko-KR" sz="16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ko-KR" altLang="en-US" sz="1600" dirty="0" smtClean="0"/>
                  <a:t>가 너무 작으면 학습이 더디고</a:t>
                </a:r>
                <a:r>
                  <a:rPr lang="en-US" altLang="ko-KR" sz="16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ko-KR" altLang="en-US" sz="1600" dirty="0" smtClean="0"/>
                  <a:t>가 너무 크면 발산 위험 존재 </a:t>
                </a:r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결정 중요</a:t>
                </a:r>
                <a:r>
                  <a:rPr lang="en-US" altLang="ko-KR" sz="1600" dirty="0" smtClean="0"/>
                  <a:t>!)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/>
                  <a:t>Newton-Raphson, Gradient Descent </a:t>
                </a:r>
                <a:r>
                  <a:rPr lang="ko-KR" altLang="en-US" sz="1600" dirty="0" smtClean="0"/>
                  <a:t>방법 등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/>
                  <a:t>마찬가지로 일차미분값이 </a:t>
                </a:r>
                <a:r>
                  <a:rPr lang="en-US" altLang="ko-KR" sz="1600" dirty="0" smtClean="0"/>
                  <a:t>0</a:t>
                </a:r>
                <a:r>
                  <a:rPr lang="ko-KR" altLang="en-US" sz="1600" dirty="0" smtClean="0"/>
                  <a:t>에 가까워지면 수렴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그리고 분모인 </a:t>
                </a:r>
                <a:r>
                  <a:rPr lang="ko-KR" altLang="en-US" sz="1600" dirty="0" err="1" smtClean="0"/>
                  <a:t>이차미분</a:t>
                </a:r>
                <a:r>
                  <a:rPr lang="ko-KR" altLang="en-US" sz="1600" dirty="0" smtClean="0"/>
                  <a:t> 값이 커져도 수렴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이게 무슨 뜻일까</a:t>
                </a:r>
                <a:r>
                  <a:rPr lang="en-US" altLang="ko-KR" sz="1600" dirty="0" smtClean="0"/>
                  <a:t>?)</a:t>
                </a:r>
                <a:r>
                  <a:rPr lang="ko-KR" altLang="en-US" sz="1600" dirty="0" smtClean="0"/>
                  <a:t> </a:t>
                </a:r>
                <a:endParaRPr lang="en-US" altLang="ko-K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/>
                  <a:t>접선의 기울기가 급격히 변하는 구간에서는 천천히 찾아보자는 의미</a:t>
                </a:r>
                <a:endParaRPr lang="en-US" altLang="ko-K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/>
                  <a:t>간혹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이차미분값이 </a:t>
                </a:r>
                <a:r>
                  <a:rPr lang="en-US" altLang="ko-KR" sz="1600" dirty="0" smtClean="0"/>
                  <a:t>0</a:t>
                </a:r>
                <a:r>
                  <a:rPr lang="ko-KR" altLang="en-US" sz="1600" dirty="0" smtClean="0"/>
                  <a:t>에 가까워질 경우</a:t>
                </a:r>
                <a:r>
                  <a:rPr lang="en-US" altLang="ko-KR" sz="1600" dirty="0"/>
                  <a:t> (ex. </a:t>
                </a:r>
                <a:r>
                  <a:rPr lang="ko-KR" altLang="en-US" sz="1600" dirty="0"/>
                  <a:t>변곡점 구간</a:t>
                </a:r>
                <a:r>
                  <a:rPr lang="en-US" altLang="ko-KR" sz="1600" dirty="0"/>
                  <a:t>)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불안정한 발산 위험 존재</a:t>
                </a:r>
                <a:endParaRPr lang="en-US" altLang="ko-K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/>
                  <a:t>Newton, Gauss-Newton, </a:t>
                </a:r>
                <a:r>
                  <a:rPr lang="en-US" altLang="ko-KR" sz="1600" dirty="0" err="1" smtClean="0"/>
                  <a:t>Levenberg</a:t>
                </a:r>
                <a:r>
                  <a:rPr lang="en-US" altLang="ko-KR" sz="1600" dirty="0" smtClean="0"/>
                  <a:t> Marquardt 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b="1" dirty="0" err="1" smtClean="0"/>
                  <a:t>일차미분</a:t>
                </a:r>
                <a:r>
                  <a:rPr lang="ko-KR" altLang="en-US" sz="1600" b="1" dirty="0" smtClean="0"/>
                  <a:t> </a:t>
                </a:r>
                <a:r>
                  <a:rPr lang="en-US" altLang="ko-KR" sz="1600" b="1" dirty="0" smtClean="0"/>
                  <a:t>&gt; </a:t>
                </a:r>
                <a:r>
                  <a:rPr lang="ko-KR" altLang="en-US" sz="1600" b="1" dirty="0" err="1" smtClean="0"/>
                  <a:t>최적해를</a:t>
                </a:r>
                <a:r>
                  <a:rPr lang="ko-KR" altLang="en-US" sz="1600" b="1" dirty="0" smtClean="0"/>
                  <a:t> 향한 옳은 방향 </a:t>
                </a:r>
                <a:r>
                  <a:rPr lang="en-US" altLang="ko-KR" sz="1600" b="1" dirty="0" smtClean="0"/>
                  <a:t>but </a:t>
                </a:r>
                <a:r>
                  <a:rPr lang="ko-KR" altLang="en-US" sz="1600" b="1" dirty="0" smtClean="0"/>
                  <a:t>보폭</a:t>
                </a:r>
                <a:r>
                  <a:rPr lang="en-US" altLang="ko-KR" sz="1600" b="1" dirty="0" smtClean="0"/>
                  <a:t>(step size) </a:t>
                </a:r>
                <a:r>
                  <a:rPr lang="ko-KR" altLang="en-US" sz="1600" b="1" dirty="0" smtClean="0"/>
                  <a:t>정의를 </a:t>
                </a:r>
                <a:r>
                  <a:rPr lang="ko-KR" altLang="en-US" sz="1600" b="1" dirty="0" err="1" smtClean="0"/>
                  <a:t>해줘야한다는</a:t>
                </a:r>
                <a:r>
                  <a:rPr lang="ko-KR" altLang="en-US" sz="1600" b="1" dirty="0" smtClean="0"/>
                  <a:t> 단점이</a:t>
                </a:r>
                <a:r>
                  <a:rPr lang="en-US" altLang="ko-KR" sz="1600" b="1" dirty="0" smtClean="0"/>
                  <a:t>, </a:t>
                </a:r>
                <a:r>
                  <a:rPr lang="ko-KR" altLang="en-US" sz="1600" b="1" dirty="0" err="1" smtClean="0"/>
                  <a:t>이차미분은</a:t>
                </a:r>
                <a:r>
                  <a:rPr lang="ko-KR" altLang="en-US" sz="1600" b="1" dirty="0" smtClean="0"/>
                  <a:t> 빠르지만 변곡점에서 문제 발생 가능</a:t>
                </a:r>
                <a:r>
                  <a:rPr lang="en-US" altLang="ko-KR" sz="1600" b="1" dirty="0" smtClean="0"/>
                  <a:t>, </a:t>
                </a:r>
                <a:r>
                  <a:rPr lang="ko-KR" altLang="en-US" sz="1600" b="1" dirty="0" smtClean="0"/>
                  <a:t>극대</a:t>
                </a:r>
                <a:r>
                  <a:rPr lang="en-US" altLang="ko-KR" sz="1600" b="1" dirty="0" smtClean="0"/>
                  <a:t>, </a:t>
                </a:r>
                <a:r>
                  <a:rPr lang="ko-KR" altLang="en-US" sz="1600" b="1" dirty="0" smtClean="0"/>
                  <a:t>극소 구분이 어렵다는 한계점</a:t>
                </a:r>
                <a:endParaRPr lang="en-US" altLang="ko-KR" sz="16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21" y="1811034"/>
                <a:ext cx="8603673" cy="4528997"/>
              </a:xfrm>
              <a:prstGeom prst="rect">
                <a:avLst/>
              </a:prstGeom>
              <a:blipFill>
                <a:blip r:embed="rId3"/>
                <a:stretch>
                  <a:fillRect l="-283" t="-404" b="-8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44240" y="3432728"/>
                <a:ext cx="1962910" cy="412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box>
                        <m:box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ko-KR" altLang="en-US" dirty="0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ko-KR" altLang="en-US" dirty="0"/>
                                <m:t>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240" y="3432728"/>
                <a:ext cx="1962910" cy="412421"/>
              </a:xfrm>
              <a:prstGeom prst="rect">
                <a:avLst/>
              </a:prstGeom>
              <a:blipFill>
                <a:blip r:embed="rId4"/>
                <a:stretch>
                  <a:fillRect l="-621" b="-19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18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일차미분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 err="1"/>
              <a:t>이차미분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83" y="1208246"/>
            <a:ext cx="4367012" cy="50096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829695" y="1457235"/>
            <a:ext cx="40482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 smtClean="0"/>
              <a:t>차 함수에 대해 각 극점은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일차미분으로 찾을 수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</a:t>
            </a:r>
            <a:r>
              <a:rPr lang="ko-KR" altLang="en-US" dirty="0" smtClean="0"/>
              <a:t>차 미분 정보로는 속도를 조절할 수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값이 클 경우에는 </a:t>
            </a:r>
            <a:r>
              <a:rPr lang="ko-KR" altLang="en-US" dirty="0" err="1" smtClean="0"/>
              <a:t>최적해가</a:t>
            </a:r>
            <a:r>
              <a:rPr lang="ko-KR" altLang="en-US" dirty="0" smtClean="0"/>
              <a:t> 존재하는 지역일 수 있기에 신중히 탐색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변곡</a:t>
            </a:r>
            <a:r>
              <a:rPr lang="ko-KR" altLang="en-US" dirty="0" smtClean="0"/>
              <a:t> 지역에서는 과감히 움직임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신중한 문제에서는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미분 방식을 쓰는 것이 좋을 듯</a:t>
            </a:r>
            <a:r>
              <a:rPr lang="en-US" altLang="ko-KR" dirty="0" smtClean="0"/>
              <a:t>…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학습 시간이 중요한 경우는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미분 방식이 좋을 듯</a:t>
            </a:r>
            <a:r>
              <a:rPr lang="en-US" altLang="ko-KR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863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t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 smtClean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 smtClean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 smtClean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r>
              <a:rPr lang="en-US" altLang="ko-KR" sz="2800" kern="0" dirty="0" smtClean="0">
                <a:solidFill>
                  <a:srgbClr val="FFFFFF">
                    <a:lumMod val="95000"/>
                  </a:srgbClr>
                </a:solidFill>
                <a:latin typeface="Arial"/>
              </a:rPr>
              <a:t> </a:t>
            </a:r>
            <a:r>
              <a:rPr lang="ko-KR" altLang="en-US" sz="2800" kern="0" dirty="0" smtClean="0">
                <a:solidFill>
                  <a:srgbClr val="FFFFFF">
                    <a:lumMod val="95000"/>
                  </a:srgbClr>
                </a:solidFill>
                <a:latin typeface="Arial"/>
              </a:rPr>
              <a:t>우선 근 구하기 부터</a:t>
            </a:r>
            <a:endParaRPr lang="en-US" altLang="ko-KR" sz="280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1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뉴튼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랩슨</a:t>
            </a:r>
            <a:r>
              <a:rPr lang="ko-KR" altLang="en-US" dirty="0" smtClean="0"/>
              <a:t> </a:t>
            </a:r>
            <a:r>
              <a:rPr lang="en-US" altLang="ko-KR" dirty="0" smtClean="0"/>
              <a:t>(Newton-</a:t>
            </a:r>
            <a:r>
              <a:rPr lang="en-US" altLang="ko-KR" dirty="0" err="1" smtClean="0"/>
              <a:t>Raphson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31533" y="1027691"/>
            <a:ext cx="8069574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어떤 함수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f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가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미분가능하고 이 함수에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a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라는 근이 있다고 가정할때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,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X0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는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a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에 대한 첫 번째 짐작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(initial guess)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특정 점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(X0, f(X0))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를 통과하고 기울기가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f’(X0)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인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직선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즉 함수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f(x)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에 접하는 직선은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? 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수식의 의미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: x0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시점의 접선 기울기는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x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값의 변화 대비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y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값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(f(x))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의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변화량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즉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, x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의 변화에 대한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기댓값을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의미한다고 볼 수 있음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.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일반화 시킨다면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,d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즉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기존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x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값에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f(x)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에 대한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기대값과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f(x)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의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변화량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(f’(x))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의 비율만큼 이동한다는 의미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값이 크고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미분값이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작다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&gt;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이상한 동네에서 놀고 있으니 빨리 이동해라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값은 작고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미분값은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크다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&gt;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좋은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동네지만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확확 변하는 동네이니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샅샅히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뒤져라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분자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분모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0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에 가까워진다는 것은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&gt;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값도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최적해에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가깝고 더 바꾼다고 해도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기대값이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없으니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수렴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01143" y="2573275"/>
                <a:ext cx="2651759" cy="378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box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143" y="2573275"/>
                <a:ext cx="2651759" cy="378565"/>
              </a:xfrm>
              <a:prstGeom prst="rect">
                <a:avLst/>
              </a:prstGeom>
              <a:blipFill>
                <a:blip r:embed="rId2"/>
                <a:stretch>
                  <a:fillRect t="-4839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01143" y="3980897"/>
                <a:ext cx="2651759" cy="4376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000" b="0" i="1" baseline="-25000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 baseline="-250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000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b="0" i="1" baseline="-25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b="0" i="1" baseline="-25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e>
                      </m:box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143" y="3980897"/>
                <a:ext cx="2651759" cy="437684"/>
              </a:xfrm>
              <a:prstGeom prst="rect">
                <a:avLst/>
              </a:prstGeom>
              <a:blipFill>
                <a:blip r:embed="rId3"/>
                <a:stretch>
                  <a:fillRect b="-180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뉴튼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랩슨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9996" y="1380572"/>
            <a:ext cx="767264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newton_raphson</a:t>
            </a:r>
            <a:r>
              <a:rPr lang="ko-KR" altLang="en-US" sz="1200" dirty="0"/>
              <a:t>=</a:t>
            </a:r>
            <a:r>
              <a:rPr lang="ko-KR" altLang="en-US" sz="1200" dirty="0" err="1"/>
              <a:t>function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fp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init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tol</a:t>
            </a:r>
            <a:r>
              <a:rPr lang="ko-KR" altLang="en-US" sz="1200" dirty="0"/>
              <a:t> = 1e-9,max =100){ # </a:t>
            </a:r>
            <a:r>
              <a:rPr lang="ko-KR" altLang="en-US" sz="1200" dirty="0" err="1" smtClean="0"/>
              <a:t>tol은</a:t>
            </a:r>
            <a:r>
              <a:rPr lang="en-US" altLang="ko-KR" sz="1200" dirty="0" smtClean="0"/>
              <a:t> 0</a:t>
            </a:r>
            <a:r>
              <a:rPr lang="ko-KR" altLang="en-US" sz="1200" dirty="0" smtClean="0"/>
              <a:t>에 가까운 값이나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은 아님  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iter</a:t>
            </a:r>
            <a:r>
              <a:rPr lang="ko-KR" altLang="en-US" sz="1200" dirty="0"/>
              <a:t> = </a:t>
            </a:r>
            <a:r>
              <a:rPr lang="ko-KR" altLang="en-US" sz="1200" dirty="0" smtClean="0"/>
              <a:t>0 </a:t>
            </a:r>
            <a:r>
              <a:rPr lang="en-US" altLang="ko-KR" sz="1200" dirty="0" smtClean="0"/>
              <a:t># iteration </a:t>
            </a:r>
            <a:r>
              <a:rPr lang="ko-KR" altLang="en-US" sz="1200" dirty="0" smtClean="0"/>
              <a:t>시작</a:t>
            </a:r>
            <a:r>
              <a:rPr lang="en-US" altLang="ko-KR" sz="1200" dirty="0" smtClean="0"/>
              <a:t>,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oldx</a:t>
            </a:r>
            <a:r>
              <a:rPr lang="ko-KR" altLang="en-US" sz="1200" dirty="0"/>
              <a:t> = </a:t>
            </a:r>
            <a:r>
              <a:rPr lang="ko-KR" altLang="en-US" sz="1200" dirty="0" err="1" smtClean="0"/>
              <a:t>init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#</a:t>
            </a:r>
            <a:r>
              <a:rPr lang="ko-KR" altLang="en-US" sz="1200" dirty="0"/>
              <a:t> </a:t>
            </a:r>
            <a:r>
              <a:rPr lang="en-US" altLang="ko-KR" sz="1200" dirty="0"/>
              <a:t>x0</a:t>
            </a:r>
            <a:r>
              <a:rPr lang="ko-KR" altLang="en-US" sz="1200" dirty="0"/>
              <a:t>를 의미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oldx</a:t>
            </a:r>
            <a:r>
              <a:rPr lang="ko-KR" altLang="en-US" sz="1200" dirty="0"/>
              <a:t> + </a:t>
            </a:r>
            <a:r>
              <a:rPr lang="ko-KR" altLang="en-US" sz="1200" dirty="0" smtClean="0"/>
              <a:t>10*</a:t>
            </a:r>
            <a:r>
              <a:rPr lang="ko-KR" altLang="en-US" sz="1200" dirty="0" err="1" smtClean="0"/>
              <a:t>tol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밑에 </a:t>
            </a:r>
            <a:r>
              <a:rPr lang="en-US" altLang="ko-KR" sz="1200" dirty="0" smtClean="0"/>
              <a:t>x-</a:t>
            </a:r>
            <a:r>
              <a:rPr lang="en-US" altLang="ko-KR" sz="1200" dirty="0" err="1" smtClean="0"/>
              <a:t>oldx</a:t>
            </a:r>
            <a:r>
              <a:rPr lang="ko-KR" altLang="en-US" sz="1200" dirty="0" smtClean="0"/>
              <a:t>가 </a:t>
            </a:r>
            <a:r>
              <a:rPr lang="en-US" altLang="ko-KR" sz="1200" dirty="0" err="1" smtClean="0"/>
              <a:t>tol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보다 </a:t>
            </a:r>
            <a:r>
              <a:rPr lang="ko-KR" altLang="en-US" sz="1200" dirty="0" err="1" smtClean="0"/>
              <a:t>커야되는</a:t>
            </a:r>
            <a:r>
              <a:rPr lang="ko-KR" altLang="en-US" sz="1200" dirty="0" smtClean="0"/>
              <a:t> 조건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#</a:t>
            </a:r>
            <a:r>
              <a:rPr lang="ko-KR" altLang="en-US" sz="1200" dirty="0" err="1"/>
              <a:t>converge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while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abs</a:t>
            </a:r>
            <a:r>
              <a:rPr lang="ko-KR" altLang="en-US" sz="1200" dirty="0"/>
              <a:t>(</a:t>
            </a:r>
            <a:r>
              <a:rPr lang="ko-KR" altLang="en-US" sz="1200" dirty="0" err="1"/>
              <a:t>x-oldx</a:t>
            </a:r>
            <a:r>
              <a:rPr lang="ko-KR" altLang="en-US" sz="1200" dirty="0"/>
              <a:t>)&gt;</a:t>
            </a:r>
            <a:r>
              <a:rPr lang="ko-KR" altLang="en-US" sz="1200" dirty="0" err="1"/>
              <a:t>tol</a:t>
            </a:r>
            <a:r>
              <a:rPr lang="ko-KR" altLang="en-US" sz="1200" dirty="0" smtClean="0"/>
              <a:t>){ </a:t>
            </a:r>
            <a:r>
              <a:rPr lang="en-US" altLang="ko-KR" sz="1200" dirty="0" smtClean="0"/>
              <a:t>## </a:t>
            </a:r>
            <a:r>
              <a:rPr lang="ko-KR" altLang="en-US" sz="1200" dirty="0" err="1" smtClean="0"/>
              <a:t>수렴할때까지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run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iter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iter</a:t>
            </a:r>
            <a:r>
              <a:rPr lang="ko-KR" altLang="en-US" sz="1200" dirty="0"/>
              <a:t> +1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iter</a:t>
            </a:r>
            <a:r>
              <a:rPr lang="ko-KR" altLang="en-US" sz="1200" dirty="0"/>
              <a:t>&gt;</a:t>
            </a:r>
            <a:r>
              <a:rPr lang="ko-KR" altLang="en-US" sz="1200" dirty="0" err="1"/>
              <a:t>max</a:t>
            </a:r>
            <a:r>
              <a:rPr lang="ko-KR" altLang="en-US" sz="1200" dirty="0" smtClean="0"/>
              <a:t>){ </a:t>
            </a:r>
            <a:endParaRPr lang="ko-KR" altLang="en-US" sz="1200" dirty="0"/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stop</a:t>
            </a:r>
            <a:r>
              <a:rPr lang="ko-KR" altLang="en-US" sz="1200" dirty="0" smtClean="0"/>
              <a:t>(＂</a:t>
            </a:r>
            <a:r>
              <a:rPr lang="ko-KR" altLang="en-US" sz="1200" dirty="0" err="1" smtClean="0"/>
              <a:t>there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no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solution</a:t>
            </a:r>
            <a:r>
              <a:rPr lang="ko-KR" altLang="en-US" sz="1200" dirty="0" smtClean="0"/>
              <a:t>＂)  </a:t>
            </a:r>
            <a:r>
              <a:rPr lang="en-US" altLang="ko-KR" sz="1200" dirty="0" smtClean="0"/>
              <a:t>## 100</a:t>
            </a:r>
            <a:r>
              <a:rPr lang="ko-KR" altLang="en-US" sz="1200" dirty="0" smtClean="0"/>
              <a:t>번 돌 때까지 수렴하지 않으면 출력</a:t>
            </a:r>
            <a:endParaRPr lang="ko-KR" altLang="en-US" sz="1200" dirty="0"/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oldx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x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-</a:t>
            </a:r>
            <a:r>
              <a:rPr lang="ko-KR" altLang="en-US" sz="1200" dirty="0" err="1"/>
              <a:t>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x</a:t>
            </a:r>
            <a:r>
              <a:rPr lang="ko-KR" altLang="en-US" sz="1200" dirty="0"/>
              <a:t>)/</a:t>
            </a:r>
            <a:r>
              <a:rPr lang="ko-KR" altLang="en-US" sz="1200" dirty="0" err="1"/>
              <a:t>fp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x</a:t>
            </a:r>
            <a:r>
              <a:rPr lang="ko-KR" altLang="en-US" sz="1200" dirty="0" smtClean="0"/>
              <a:t>)   </a:t>
            </a:r>
            <a:r>
              <a:rPr lang="en-US" altLang="ko-KR" sz="1200" dirty="0" smtClean="0"/>
              <a:t># </a:t>
            </a:r>
            <a:r>
              <a:rPr lang="ko-KR" altLang="en-US" sz="1200" dirty="0" err="1" smtClean="0"/>
              <a:t>뉴튼랩슨</a:t>
            </a:r>
            <a:r>
              <a:rPr lang="ko-KR" altLang="en-US" sz="1200" dirty="0" smtClean="0"/>
              <a:t> 구현</a:t>
            </a:r>
            <a:endParaRPr lang="ko-KR" altLang="en-US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}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 smtClean="0"/>
              <a:t>return</a:t>
            </a:r>
            <a:r>
              <a:rPr lang="ko-KR" altLang="en-US" sz="1200" dirty="0" smtClean="0"/>
              <a:t>(</a:t>
            </a:r>
            <a:r>
              <a:rPr lang="en-US" altLang="ko-KR" sz="1200" dirty="0" smtClean="0"/>
              <a:t>paste(“solution is”, </a:t>
            </a:r>
            <a:r>
              <a:rPr lang="ko-KR" altLang="en-US" sz="1200" dirty="0" err="1" smtClean="0"/>
              <a:t>x</a:t>
            </a:r>
            <a:r>
              <a:rPr lang="ko-KR" altLang="en-US" sz="1200" dirty="0" smtClean="0"/>
              <a:t>)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     </a:t>
            </a:r>
            <a:endParaRPr lang="ko-KR" altLang="en-US" sz="1200" dirty="0"/>
          </a:p>
          <a:p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64522" y="5508206"/>
            <a:ext cx="72154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여러 수식에 대해서 해봅시다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29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할선법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(The secant method)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31533" y="1027691"/>
            <a:ext cx="806957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뉴튼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-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랩슨은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빠르게 수렴하지만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도함수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(f’(x))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가 필요하기에 미분을 구하기 어려운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혹은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미분값이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존재하지 않는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문제에 활용되기는 제한적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x0,x1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을 짐작하고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해당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f(x0), f(x1)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을 직선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할선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:secant)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으로 연결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, f(X)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가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0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이 되는 새로운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x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를 찾고 해당 행위를 반복하면 원하는 포인트를 찾을 수 있음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새로 발견되는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할선들이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y=0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인 지점을 더 이상 지나가지 못할 경우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, stop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빠른 대신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초기조건이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불량할 경우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해가 안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나올수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있음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결국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,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뉴턴랩슨의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근사법이므로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마찬가지의 문제점 존재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Ex. Y=0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인 해를 찾고 싶다면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?</a:t>
            </a:r>
          </a:p>
        </p:txBody>
      </p:sp>
      <p:pic>
        <p:nvPicPr>
          <p:cNvPr id="2050" name="Picture 2" descr="Secant - Rootfinding - Maths in C,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3980902"/>
            <a:ext cx="4480559" cy="271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5394960" y="5145578"/>
            <a:ext cx="249382" cy="2660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할선법</a:t>
            </a:r>
            <a:r>
              <a:rPr lang="ko-KR" altLang="en-US" dirty="0" smtClean="0"/>
              <a:t> 구현하기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58349" y="1161622"/>
            <a:ext cx="76227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secant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function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f,init,tol</a:t>
            </a:r>
            <a:r>
              <a:rPr lang="ko-KR" altLang="en-US" sz="1200" dirty="0"/>
              <a:t> = 1e-9,max = 100){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= 0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oldx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init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oldfx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init</a:t>
            </a:r>
            <a:r>
              <a:rPr lang="ko-KR" altLang="en-US" sz="1200" dirty="0"/>
              <a:t>) </a:t>
            </a:r>
            <a:r>
              <a:rPr lang="ko-KR" altLang="en-US" sz="1200" dirty="0" smtClean="0"/>
              <a:t>                                               #</a:t>
            </a:r>
            <a:r>
              <a:rPr lang="ko-KR" altLang="en-US" sz="1200" dirty="0"/>
              <a:t>초기값에 따른 </a:t>
            </a:r>
            <a:r>
              <a:rPr lang="ko-KR" altLang="en-US" sz="1200" dirty="0" err="1"/>
              <a:t>y값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oldx</a:t>
            </a:r>
            <a:r>
              <a:rPr lang="ko-KR" altLang="en-US" sz="1200" dirty="0"/>
              <a:t> +10*</a:t>
            </a:r>
            <a:r>
              <a:rPr lang="ko-KR" altLang="en-US" sz="1200" dirty="0" err="1"/>
              <a:t>tol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                                           # </a:t>
            </a:r>
            <a:r>
              <a:rPr lang="ko-KR" altLang="en-US" sz="1200" dirty="0"/>
              <a:t>밑에 조건 참고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# </a:t>
            </a:r>
            <a:r>
              <a:rPr lang="ko-KR" altLang="en-US" sz="1200" dirty="0" err="1"/>
              <a:t>convergence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while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abs</a:t>
            </a:r>
            <a:r>
              <a:rPr lang="ko-KR" altLang="en-US" sz="1200" dirty="0"/>
              <a:t>(</a:t>
            </a:r>
            <a:r>
              <a:rPr lang="ko-KR" altLang="en-US" sz="1200" dirty="0" err="1"/>
              <a:t>x-oldx</a:t>
            </a:r>
            <a:r>
              <a:rPr lang="ko-KR" altLang="en-US" sz="1200" dirty="0"/>
              <a:t>)&gt;</a:t>
            </a:r>
            <a:r>
              <a:rPr lang="ko-KR" altLang="en-US" sz="1200" dirty="0" err="1"/>
              <a:t>tol</a:t>
            </a:r>
            <a:r>
              <a:rPr lang="ko-KR" altLang="en-US" sz="1200" dirty="0"/>
              <a:t>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= i+1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</a:t>
            </a:r>
            <a:r>
              <a:rPr lang="ko-KR" altLang="en-US" sz="1200" dirty="0"/>
              <a:t>&gt;</a:t>
            </a:r>
            <a:r>
              <a:rPr lang="ko-KR" altLang="en-US" sz="1200" dirty="0" err="1"/>
              <a:t>max</a:t>
            </a:r>
            <a:r>
              <a:rPr lang="ko-KR" altLang="en-US" sz="1200" dirty="0"/>
              <a:t>) </a:t>
            </a:r>
            <a:r>
              <a:rPr lang="ko-KR" altLang="en-US" sz="1200" dirty="0" err="1"/>
              <a:t>stop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there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solution</a:t>
            </a:r>
            <a:r>
              <a:rPr lang="ko-KR" altLang="en-US" sz="1200" dirty="0"/>
              <a:t>")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fx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x</a:t>
            </a:r>
            <a:r>
              <a:rPr lang="ko-KR" altLang="en-US" sz="1200" dirty="0"/>
              <a:t>)                        # 업데이트된 </a:t>
            </a:r>
            <a:r>
              <a:rPr lang="ko-KR" altLang="en-US" sz="1200" dirty="0" err="1"/>
              <a:t>y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newx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x-f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x</a:t>
            </a:r>
            <a:r>
              <a:rPr lang="ko-KR" altLang="en-US" sz="1200" dirty="0"/>
              <a:t>)*((</a:t>
            </a:r>
            <a:r>
              <a:rPr lang="ko-KR" altLang="en-US" sz="1200" dirty="0" err="1"/>
              <a:t>x-oldx</a:t>
            </a:r>
            <a:r>
              <a:rPr lang="ko-KR" altLang="en-US" sz="1200" dirty="0"/>
              <a:t>)/(</a:t>
            </a:r>
            <a:r>
              <a:rPr lang="ko-KR" altLang="en-US" sz="1200" dirty="0" err="1"/>
              <a:t>fx-oldfx</a:t>
            </a:r>
            <a:r>
              <a:rPr lang="ko-KR" altLang="en-US" sz="1200" dirty="0"/>
              <a:t>)) </a:t>
            </a:r>
            <a:r>
              <a:rPr lang="ko-KR" altLang="en-US" sz="1200" dirty="0" smtClean="0"/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# </a:t>
            </a:r>
            <a:r>
              <a:rPr lang="ko-KR" altLang="en-US" sz="1200" dirty="0" err="1">
                <a:solidFill>
                  <a:srgbClr val="FF0000"/>
                </a:solidFill>
              </a:rPr>
              <a:t>secant</a:t>
            </a:r>
            <a:r>
              <a:rPr lang="ko-KR" altLang="en-US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 err="1">
                <a:solidFill>
                  <a:srgbClr val="FF0000"/>
                </a:solidFill>
              </a:rPr>
              <a:t>할선의</a:t>
            </a:r>
            <a:r>
              <a:rPr lang="ko-KR" altLang="en-US" sz="1200" dirty="0">
                <a:solidFill>
                  <a:srgbClr val="FF0000"/>
                </a:solidFill>
              </a:rPr>
              <a:t> 방정식 (즉, </a:t>
            </a:r>
            <a:r>
              <a:rPr lang="ko-KR" altLang="en-US" sz="1200" dirty="0" err="1">
                <a:solidFill>
                  <a:srgbClr val="FF0000"/>
                </a:solidFill>
              </a:rPr>
              <a:t>y</a:t>
            </a:r>
            <a:r>
              <a:rPr lang="ko-KR" altLang="en-US" sz="1200" dirty="0">
                <a:solidFill>
                  <a:srgbClr val="FF0000"/>
                </a:solidFill>
              </a:rPr>
              <a:t>=0을 지나는 </a:t>
            </a:r>
            <a:r>
              <a:rPr lang="ko-KR" altLang="en-US" sz="1200" dirty="0" err="1">
                <a:solidFill>
                  <a:srgbClr val="FF0000"/>
                </a:solidFill>
              </a:rPr>
              <a:t>x</a:t>
            </a:r>
            <a:r>
              <a:rPr lang="ko-KR" altLang="en-US" sz="1200" dirty="0">
                <a:solidFill>
                  <a:srgbClr val="FF0000"/>
                </a:solidFill>
              </a:rPr>
              <a:t> 찾기)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oldx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                               # </a:t>
            </a:r>
            <a:r>
              <a:rPr lang="ko-KR" altLang="en-US" sz="1200" dirty="0"/>
              <a:t>기존 </a:t>
            </a:r>
            <a:r>
              <a:rPr lang="ko-KR" altLang="en-US" sz="1200" dirty="0" err="1"/>
              <a:t>oldX</a:t>
            </a:r>
            <a:r>
              <a:rPr lang="ko-KR" altLang="en-US" sz="1200" dirty="0"/>
              <a:t> 는 </a:t>
            </a:r>
            <a:r>
              <a:rPr lang="ko-KR" altLang="en-US" sz="1200" dirty="0" err="1"/>
              <a:t>x로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바꿔주고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oldfx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fx</a:t>
            </a:r>
            <a:r>
              <a:rPr lang="en-US" altLang="ko-KR" sz="1200" dirty="0" smtClean="0"/>
              <a:t>                               # </a:t>
            </a:r>
            <a:r>
              <a:rPr lang="en-US" altLang="ko-KR" sz="1200" dirty="0" err="1" smtClean="0"/>
              <a:t>oldfx</a:t>
            </a:r>
            <a:r>
              <a:rPr lang="ko-KR" altLang="en-US" sz="1200" dirty="0" smtClean="0"/>
              <a:t>도 </a:t>
            </a:r>
            <a:r>
              <a:rPr lang="en-US" altLang="ko-KR" sz="1200" dirty="0" err="1" smtClean="0"/>
              <a:t>fx</a:t>
            </a:r>
            <a:r>
              <a:rPr lang="ko-KR" altLang="en-US" sz="1200" dirty="0" smtClean="0"/>
              <a:t>로 바꿔주고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= </a:t>
            </a:r>
            <a:r>
              <a:rPr lang="ko-KR" altLang="en-US" sz="1200" dirty="0" err="1" smtClean="0"/>
              <a:t>newx</a:t>
            </a:r>
            <a:r>
              <a:rPr lang="ko-KR" altLang="en-US" sz="1200" dirty="0" smtClean="0"/>
              <a:t>                                 </a:t>
            </a:r>
            <a:r>
              <a:rPr lang="ko-KR" altLang="en-US" sz="1200" dirty="0"/>
              <a:t># </a:t>
            </a:r>
            <a:r>
              <a:rPr lang="ko-KR" altLang="en-US" sz="1200" dirty="0" err="1"/>
              <a:t>x는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newx로</a:t>
            </a:r>
            <a:r>
              <a:rPr lang="ko-KR" altLang="en-US" sz="1200" dirty="0"/>
              <a:t> 업데이트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cat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iteration</a:t>
            </a:r>
            <a:r>
              <a:rPr lang="ko-KR" altLang="en-US" sz="1200" dirty="0"/>
              <a:t>",</a:t>
            </a:r>
            <a:r>
              <a:rPr lang="ko-KR" altLang="en-US" sz="1200" dirty="0" err="1"/>
              <a:t>i</a:t>
            </a:r>
            <a:r>
              <a:rPr lang="ko-KR" altLang="en-US" sz="1200" dirty="0"/>
              <a:t>,"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is</a:t>
            </a:r>
            <a:r>
              <a:rPr lang="ko-KR" altLang="en-US" sz="1200" dirty="0"/>
              <a:t>:",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,"\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")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64522" y="5508206"/>
            <a:ext cx="72154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fx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 = e</a:t>
            </a:r>
            <a:r>
              <a:rPr lang="en-US" altLang="ko-KR" sz="1600" baseline="30000" dirty="0" smtClean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-x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 – x =0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의 근을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뉴튼랩슨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,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할선법으로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 구해보자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89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 ?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48144" y="1451603"/>
            <a:ext cx="706581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Gradient Descent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Jacobian &amp; Hessian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대표적인 공학 최적화 문제들</a:t>
            </a:r>
            <a:endParaRPr lang="en-US" altLang="ko-KR" sz="2400" dirty="0"/>
          </a:p>
          <a:p>
            <a:r>
              <a:rPr lang="en-US" altLang="ko-KR" sz="2400" dirty="0" smtClean="0"/>
              <a:t> - </a:t>
            </a:r>
            <a:r>
              <a:rPr lang="ko-KR" altLang="en-US" sz="2400" dirty="0" err="1" smtClean="0"/>
              <a:t>실험계획법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최적제어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토폴로지 최적화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최적화의 주요 이슈들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Lagrange multiplier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3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14160" y="3315841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cs typeface="Verdana" pitchFamily="34" charset="0"/>
              </a:rPr>
              <a:t>감사합니다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Optimization Problem #1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372" y="2285654"/>
            <a:ext cx="5399896" cy="31723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01537" y="1590101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주변 길이 최소화 문제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399877" y="5945854"/>
            <a:ext cx="43568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https://www.youtube.com/watch?v=Zq7g1nc2MJ8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581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Problem </a:t>
            </a:r>
            <a:r>
              <a:rPr lang="en-US" altLang="ko-KR" dirty="0" smtClean="0"/>
              <a:t>#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1214" y="2477193"/>
            <a:ext cx="5695453" cy="28762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27465" y="1714792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박스의 넓이를 최대화 시키는 문제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399877" y="5945854"/>
            <a:ext cx="43568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https://www.youtube.com/watch?v=Zq7g1nc2MJ8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5166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Problem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1300" y="2212138"/>
            <a:ext cx="7058025" cy="27422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17054" y="1677959"/>
            <a:ext cx="5665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500ft </a:t>
            </a:r>
            <a:r>
              <a:rPr lang="ko-KR" altLang="en-US" dirty="0" err="1" smtClean="0"/>
              <a:t>짜리</a:t>
            </a:r>
            <a:r>
              <a:rPr lang="ko-KR" altLang="en-US" dirty="0" smtClean="0"/>
              <a:t> 철망이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넓이를 최대화 하는 문제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399877" y="5945854"/>
            <a:ext cx="43568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https://www.youtube.com/watch?v=Zq7g1nc2MJ8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703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Problem </a:t>
            </a:r>
            <a:r>
              <a:rPr lang="en-US" altLang="ko-KR" dirty="0" smtClean="0"/>
              <a:t>#4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2546" y="1878157"/>
            <a:ext cx="4967547" cy="36004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22943" y="1406030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박스의 부피를 최대화 시키기 </a:t>
            </a:r>
            <a:r>
              <a:rPr lang="ko-KR" altLang="en-US" smtClean="0"/>
              <a:t>위한 문제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399877" y="5945854"/>
            <a:ext cx="43568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https://www.youtube.com/watch?v=Zq7g1nc2MJ8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89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t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66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 smtClean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 smtClean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 smtClean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endParaRPr lang="en-US" altLang="ko-KR" sz="195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  <a:p>
            <a:pPr algn="ctr">
              <a:defRPr/>
            </a:pPr>
            <a:r>
              <a:rPr lang="ko-KR" altLang="en-US" sz="2800" kern="0" dirty="0" smtClean="0">
                <a:solidFill>
                  <a:srgbClr val="FFFFFF">
                    <a:lumMod val="95000"/>
                  </a:srgbClr>
                </a:solidFill>
                <a:latin typeface="Arial"/>
              </a:rPr>
              <a:t>최적화 소개</a:t>
            </a:r>
            <a:endParaRPr lang="en-US" altLang="ko-KR" sz="2800" kern="0" dirty="0">
              <a:solidFill>
                <a:srgbClr val="FFFFFF">
                  <a:lumMod val="9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4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세상만사 최적화 문제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3" name="Picture 2" descr="http://www.brandingstrategyinsider.com/images/old/6a00d83451b74a69e20133ec92e0c0970b-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20" y="1209968"/>
            <a:ext cx="2784556" cy="1909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cbsnews1.cbsistatic.com/hub/i/r/2013/01/02/e01f4b64-d26e-11e2-a43e-02911869d855/thumbnail/620x350/25679d73680e0ecc8cc55ef37bdcd9b4/manufactur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972" y="1201672"/>
            <a:ext cx="2768819" cy="1907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www.thetradeboss.com/userfiles/Wal-Mart-Stores-Inc-third-quarter-sales-rise-2-per-cent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" r="10216"/>
          <a:stretch/>
        </p:blipFill>
        <p:spPr bwMode="auto">
          <a:xfrm>
            <a:off x="1252347" y="3969572"/>
            <a:ext cx="2764091" cy="1990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://www.novinite.com/media/images/2009-05/photo_verybig_10341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011" y="3980330"/>
            <a:ext cx="2608285" cy="1945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935940" y="3287364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오늘 뭐 먹지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025178" y="3299915"/>
            <a:ext cx="26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얼마나 생산할 것인가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79550" y="6118418"/>
            <a:ext cx="2257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뭘 팔까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재고량은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177579" y="6141726"/>
            <a:ext cx="211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부자가 되고 싶다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최대화와 최소화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30148" y="1268760"/>
            <a:ext cx="806957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최대화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최소화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우리의 의사결정은 항상 무언가를 최대화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좋은 것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하거나 최소화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나쁜 것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하고자 함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좋은 것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내 용돈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게임 하는 시간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연봉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, …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나쁜 것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등교에 걸리는 시간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대가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도 없는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노오력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빅데이터 분석 온라인 강의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와이프의 잔소리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…  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이런 문제를 학창시절의 산수로 풀어보자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목적함수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제약조건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의사결정변수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41270" y="4350247"/>
            <a:ext cx="7062252" cy="2272226"/>
            <a:chOff x="3102828" y="1484434"/>
            <a:chExt cx="7189748" cy="2388149"/>
          </a:xfrm>
        </p:grpSpPr>
        <p:graphicFrame>
          <p:nvGraphicFramePr>
            <p:cNvPr id="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6054180"/>
                </p:ext>
              </p:extLst>
            </p:nvPr>
          </p:nvGraphicFramePr>
          <p:xfrm>
            <a:off x="4430055" y="2108105"/>
            <a:ext cx="4479770" cy="1454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Equation" r:id="rId3" imgW="1562100" imgH="508000" progId="">
                    <p:embed/>
                  </p:oleObj>
                </mc:Choice>
                <mc:Fallback>
                  <p:oleObj name="Equation" r:id="rId3" imgW="1562100" imgH="508000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0055" y="2108105"/>
                          <a:ext cx="4479770" cy="14548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Oval 3"/>
            <p:cNvSpPr/>
            <p:nvPr/>
          </p:nvSpPr>
          <p:spPr>
            <a:xfrm>
              <a:off x="6519746" y="2732051"/>
              <a:ext cx="2044391" cy="1140532"/>
            </a:xfrm>
            <a:prstGeom prst="ellipse">
              <a:avLst/>
            </a:prstGeom>
            <a:solidFill>
              <a:srgbClr val="F00A0A">
                <a:alpha val="20000"/>
              </a:srgbClr>
            </a:solidFill>
            <a:ln>
              <a:solidFill>
                <a:srgbClr val="F0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" name="Straight Arrow Connector 5"/>
            <p:cNvCxnSpPr/>
            <p:nvPr/>
          </p:nvCxnSpPr>
          <p:spPr>
            <a:xfrm flipV="1">
              <a:off x="8352264" y="2486723"/>
              <a:ext cx="680225" cy="460308"/>
            </a:xfrm>
            <a:prstGeom prst="straightConnector1">
              <a:avLst/>
            </a:prstGeom>
            <a:ln>
              <a:solidFill>
                <a:srgbClr val="F00A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803888" y="2180182"/>
              <a:ext cx="1488688" cy="32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Constraint(s)</a:t>
              </a:r>
              <a:endParaRPr lang="en-US" sz="1400" dirty="0"/>
            </a:p>
          </p:txBody>
        </p:sp>
        <p:sp>
          <p:nvSpPr>
            <p:cNvPr id="9" name="Oval 10"/>
            <p:cNvSpPr/>
            <p:nvPr/>
          </p:nvSpPr>
          <p:spPr>
            <a:xfrm>
              <a:off x="5229923" y="1968758"/>
              <a:ext cx="1448554" cy="902640"/>
            </a:xfrm>
            <a:prstGeom prst="ellipse">
              <a:avLst/>
            </a:prstGeom>
            <a:solidFill>
              <a:srgbClr val="F00A0A">
                <a:alpha val="20000"/>
              </a:srgbClr>
            </a:solidFill>
            <a:ln>
              <a:solidFill>
                <a:srgbClr val="F0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0" name="Straight Arrow Connector 11"/>
            <p:cNvCxnSpPr/>
            <p:nvPr/>
          </p:nvCxnSpPr>
          <p:spPr>
            <a:xfrm flipV="1">
              <a:off x="6556508" y="1699270"/>
              <a:ext cx="680225" cy="460308"/>
            </a:xfrm>
            <a:prstGeom prst="straightConnector1">
              <a:avLst/>
            </a:prstGeom>
            <a:ln>
              <a:solidFill>
                <a:srgbClr val="F00A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20415" y="1484434"/>
              <a:ext cx="2211071" cy="32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Objective Function</a:t>
              </a:r>
              <a:endParaRPr lang="en-US" sz="1400" dirty="0"/>
            </a:p>
          </p:txBody>
        </p:sp>
        <p:sp>
          <p:nvSpPr>
            <p:cNvPr id="12" name="Oval 13"/>
            <p:cNvSpPr/>
            <p:nvPr/>
          </p:nvSpPr>
          <p:spPr>
            <a:xfrm>
              <a:off x="4564566" y="2569450"/>
              <a:ext cx="572429" cy="325202"/>
            </a:xfrm>
            <a:prstGeom prst="ellipse">
              <a:avLst/>
            </a:prstGeom>
            <a:solidFill>
              <a:srgbClr val="F00A0A">
                <a:alpha val="20000"/>
              </a:srgbClr>
            </a:solidFill>
            <a:ln>
              <a:solidFill>
                <a:srgbClr val="F00A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" name="Straight Arrow Connector 15"/>
            <p:cNvCxnSpPr/>
            <p:nvPr/>
          </p:nvCxnSpPr>
          <p:spPr>
            <a:xfrm flipH="1" flipV="1">
              <a:off x="4003289" y="2716877"/>
              <a:ext cx="561277" cy="15174"/>
            </a:xfrm>
            <a:prstGeom prst="straightConnector1">
              <a:avLst/>
            </a:prstGeom>
            <a:ln>
              <a:solidFill>
                <a:srgbClr val="F00A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02828" y="2420078"/>
              <a:ext cx="1488688" cy="54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Decision</a:t>
              </a:r>
            </a:p>
            <a:p>
              <a:r>
                <a:rPr lang="en-US" sz="1400" dirty="0" smtClean="0"/>
                <a:t>variables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62063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23290</TotalTime>
  <Words>1450</Words>
  <Application>Microsoft Office PowerPoint</Application>
  <PresentationFormat>화면 슬라이드 쇼(4:3)</PresentationFormat>
  <Paragraphs>352</Paragraphs>
  <Slides>29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KoPubWorld돋움체 Medium</vt:lpstr>
      <vt:lpstr>ＭＳ Ｐゴシック</vt:lpstr>
      <vt:lpstr>Noto Sans CJK JP Regular</vt:lpstr>
      <vt:lpstr>맑은 고딕</vt:lpstr>
      <vt:lpstr>Arial</vt:lpstr>
      <vt:lpstr>Cambria Math</vt:lpstr>
      <vt:lpstr>Times</vt:lpstr>
      <vt:lpstr>Verdana</vt:lpstr>
      <vt:lpstr>Wingdings</vt:lpstr>
      <vt:lpstr>1_Office 테마</vt:lpstr>
      <vt:lpstr>Equation</vt:lpstr>
      <vt:lpstr>PowerPoint 프레젠테이션</vt:lpstr>
      <vt:lpstr>PowerPoint 프레젠테이션</vt:lpstr>
      <vt:lpstr>Optimization Problem #1 </vt:lpstr>
      <vt:lpstr>Optimization Problem #2</vt:lpstr>
      <vt:lpstr>Optimization Problem #3</vt:lpstr>
      <vt:lpstr>Optimization Problem #4</vt:lpstr>
      <vt:lpstr>PowerPoint 프레젠테이션</vt:lpstr>
      <vt:lpstr>세상만사 최적화 문제…</vt:lpstr>
      <vt:lpstr>최대화와 최소화</vt:lpstr>
      <vt:lpstr>최대화와 최소화</vt:lpstr>
      <vt:lpstr>Ex. 용돈을 최대화 해보기</vt:lpstr>
      <vt:lpstr>수리계획법</vt:lpstr>
      <vt:lpstr>최적화 : Formulation + Solver</vt:lpstr>
      <vt:lpstr>머신러닝 알고리즘이 활용하는 formulation/solver 알아보자</vt:lpstr>
      <vt:lpstr>공학/사회과학 문제에서의 모델링과 최적화의 조화</vt:lpstr>
      <vt:lpstr>Engineering Analytics Framework</vt:lpstr>
      <vt:lpstr>Engineering Analytics Framework</vt:lpstr>
      <vt:lpstr>PowerPoint 프레젠테이션</vt:lpstr>
      <vt:lpstr>최적화 문제의 대분류</vt:lpstr>
      <vt:lpstr>산에서 길을 잃었다! 어디로 가야 밑으로 내려갈 수 있을까</vt:lpstr>
      <vt:lpstr>일차미분 VS 이차미분</vt:lpstr>
      <vt:lpstr>일차미분 VS 이차미분</vt:lpstr>
      <vt:lpstr>PowerPoint 프레젠테이션</vt:lpstr>
      <vt:lpstr>뉴튼 랩슨 (Newton-Raphson)</vt:lpstr>
      <vt:lpstr>뉴튼-랩슨 구현하기</vt:lpstr>
      <vt:lpstr>할선법 (The secant method)</vt:lpstr>
      <vt:lpstr>할선법 구현하기</vt:lpstr>
      <vt:lpstr>NEXT 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강지훈</cp:lastModifiedBy>
  <cp:revision>230</cp:revision>
  <dcterms:created xsi:type="dcterms:W3CDTF">2019-09-09T00:57:58Z</dcterms:created>
  <dcterms:modified xsi:type="dcterms:W3CDTF">2021-03-07T15:02:24Z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D:\강의관련\빅데이터 분석\ch4_basic_R&amp;math.pptx</vt:lpwstr>
  </property>
</Properties>
</file>