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348" r:id="rId2"/>
    <p:sldId id="349" r:id="rId3"/>
    <p:sldId id="332" r:id="rId4"/>
    <p:sldId id="351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72" r:id="rId13"/>
    <p:sldId id="358" r:id="rId14"/>
    <p:sldId id="359" r:id="rId15"/>
    <p:sldId id="360" r:id="rId16"/>
    <p:sldId id="384" r:id="rId17"/>
    <p:sldId id="385" r:id="rId18"/>
    <p:sldId id="386" r:id="rId19"/>
    <p:sldId id="396" r:id="rId20"/>
    <p:sldId id="361" r:id="rId21"/>
    <p:sldId id="387" r:id="rId22"/>
    <p:sldId id="388" r:id="rId23"/>
    <p:sldId id="402" r:id="rId24"/>
    <p:sldId id="389" r:id="rId25"/>
    <p:sldId id="390" r:id="rId26"/>
    <p:sldId id="334" r:id="rId27"/>
    <p:sldId id="362" r:id="rId28"/>
    <p:sldId id="363" r:id="rId29"/>
    <p:sldId id="364" r:id="rId30"/>
    <p:sldId id="365" r:id="rId31"/>
    <p:sldId id="366" r:id="rId32"/>
    <p:sldId id="367" r:id="rId33"/>
    <p:sldId id="392" r:id="rId34"/>
    <p:sldId id="368" r:id="rId35"/>
    <p:sldId id="369" r:id="rId36"/>
    <p:sldId id="37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orient="horz" pos="1025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332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1643" userDrawn="1">
          <p15:clr>
            <a:srgbClr val="A4A3A4"/>
          </p15:clr>
        </p15:guide>
        <p15:guide id="8" orient="horz" pos="277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pos="7287" userDrawn="1">
          <p15:clr>
            <a:srgbClr val="A4A3A4"/>
          </p15:clr>
        </p15:guide>
        <p15:guide id="12" pos="2628" userDrawn="1">
          <p15:clr>
            <a:srgbClr val="A4A3A4"/>
          </p15:clr>
        </p15:guide>
        <p15:guide id="13" pos="3900" userDrawn="1">
          <p15:clr>
            <a:srgbClr val="A4A3A4"/>
          </p15:clr>
        </p15:guide>
        <p15:guide id="14" pos="671" userDrawn="1">
          <p15:clr>
            <a:srgbClr val="A4A3A4"/>
          </p15:clr>
        </p15:guide>
        <p15:guide id="15" pos="7025" userDrawn="1">
          <p15:clr>
            <a:srgbClr val="A4A3A4"/>
          </p15:clr>
        </p15:guide>
        <p15:guide id="16" pos="50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606"/>
    <a:srgbClr val="9FC610"/>
    <a:srgbClr val="6F980A"/>
    <a:srgbClr val="C6EF35"/>
    <a:srgbClr val="5C7E08"/>
    <a:srgbClr val="8CAE0E"/>
    <a:srgbClr val="83A30D"/>
    <a:srgbClr val="F2F2F2"/>
    <a:srgbClr val="F14757"/>
    <a:srgbClr val="FBC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6473" autoAdjust="0"/>
  </p:normalViewPr>
  <p:slideViewPr>
    <p:cSldViewPr snapToGrid="0">
      <p:cViewPr varScale="1">
        <p:scale>
          <a:sx n="74" d="100"/>
          <a:sy n="74" d="100"/>
        </p:scale>
        <p:origin x="1358" y="58"/>
      </p:cViewPr>
      <p:guideLst>
        <p:guide orient="horz" pos="2230"/>
        <p:guide orient="horz" pos="1025"/>
        <p:guide orient="horz"/>
        <p:guide orient="horz" pos="4065"/>
        <p:guide orient="horz" pos="3326"/>
        <p:guide orient="horz" pos="3929"/>
        <p:guide orient="horz" pos="1643"/>
        <p:guide orient="horz" pos="2770"/>
        <p:guide pos="3840"/>
        <p:guide pos="393"/>
        <p:guide pos="7287"/>
        <p:guide pos="2628"/>
        <p:guide pos="3900"/>
        <p:guide pos="671"/>
        <p:guide pos="7025"/>
        <p:guide pos="50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7C8C6-6E70-4C7A-BC55-396B28973995}" type="datetimeFigureOut">
              <a:rPr lang="ko-KR" altLang="en-US" smtClean="0"/>
              <a:pPr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B67E6-52C3-443C-8C8B-E0C90CEBB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4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0" hasCustomPrompt="1"/>
          </p:nvPr>
        </p:nvSpPr>
        <p:spPr>
          <a:xfrm>
            <a:off x="339347" y="337104"/>
            <a:ext cx="169648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과목 </a:t>
            </a:r>
            <a:r>
              <a:rPr lang="en-US" altLang="ko-KR" dirty="0"/>
              <a:t>/ </a:t>
            </a:r>
            <a:r>
              <a:rPr lang="ko-KR" altLang="en-US" dirty="0"/>
              <a:t>저자</a:t>
            </a: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8016214" y="332656"/>
            <a:ext cx="359965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algn="r" defTabSz="914400" rtl="0" eaLnBrk="1" latinLnBrk="1" hangingPunct="1">
              <a:buNone/>
              <a:defRPr lang="ko-KR" altLang="en-US" sz="1500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500" kern="1200" spc="-18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500" kern="1200" spc="-18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err="1"/>
              <a:t>단원별</a:t>
            </a:r>
            <a:r>
              <a:rPr lang="ko-KR" altLang="en-US" dirty="0"/>
              <a:t> 내용 정리 판서 자료</a:t>
            </a:r>
          </a:p>
        </p:txBody>
      </p:sp>
      <p:sp>
        <p:nvSpPr>
          <p:cNvPr id="38" name="텍스트 개체 틀 3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15218" y="1916832"/>
            <a:ext cx="71052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7313" indent="-87313" algn="l" defTabSz="914400" rtl="0" eaLnBrk="1" latinLnBrk="1" hangingPunct="1">
              <a:buFont typeface="+mj-lt"/>
              <a:buAutoNum type="arabicPeriod"/>
              <a:tabLst/>
              <a:defRPr lang="ko-KR" altLang="en-US" sz="2400" b="1" kern="1200" spc="-150" dirty="0" smtClean="0">
                <a:solidFill>
                  <a:srgbClr val="FF6600"/>
                </a:solidFill>
                <a:latin typeface="HY중고딕" pitchFamily="18" charset="-127"/>
                <a:ea typeface="HY중고딕" pitchFamily="18" charset="-127"/>
                <a:cs typeface="Arial" pitchFamily="34" charset="0"/>
              </a:defRPr>
            </a:lvl1pPr>
            <a:lvl2pPr marL="0" algn="l" defTabSz="914400" rtl="0" eaLnBrk="1" latinLnBrk="1" hangingPunct="1">
              <a:defRPr lang="ko-KR" altLang="en-US" sz="2400" b="1" kern="1200" spc="-150" dirty="0" smtClean="0">
                <a:solidFill>
                  <a:srgbClr val="532579"/>
                </a:solidFill>
                <a:latin typeface="HY중고딕" pitchFamily="18" charset="-127"/>
                <a:ea typeface="HY중고딕" pitchFamily="18" charset="-127"/>
                <a:cs typeface="Arial" pitchFamily="34" charset="0"/>
              </a:defRPr>
            </a:lvl2pPr>
            <a:lvl3pPr marL="0" algn="l" defTabSz="914400" rtl="0" eaLnBrk="1" latinLnBrk="1" hangingPunct="1">
              <a:defRPr lang="ko-KR" altLang="en-US" sz="2400" b="1" kern="1200" spc="-150" dirty="0" smtClean="0">
                <a:solidFill>
                  <a:srgbClr val="532579"/>
                </a:solidFill>
                <a:latin typeface="HY중고딕" pitchFamily="18" charset="-127"/>
                <a:ea typeface="HY중고딕" pitchFamily="18" charset="-127"/>
                <a:cs typeface="Arial" pitchFamily="34" charset="0"/>
              </a:defRPr>
            </a:lvl3pPr>
            <a:lvl4pPr marL="0" algn="l" defTabSz="914400" rtl="0" eaLnBrk="1" latinLnBrk="1" hangingPunct="1">
              <a:defRPr lang="ko-KR" altLang="en-US" sz="2400" b="1" kern="1200" spc="-150" dirty="0" smtClean="0">
                <a:solidFill>
                  <a:srgbClr val="532579"/>
                </a:solidFill>
                <a:latin typeface="HY중고딕" pitchFamily="18" charset="-127"/>
                <a:ea typeface="HY중고딕" pitchFamily="18" charset="-127"/>
                <a:cs typeface="Arial" pitchFamily="34" charset="0"/>
              </a:defRPr>
            </a:lvl4pPr>
            <a:lvl5pPr marL="0" algn="l" defTabSz="914400" rtl="0" eaLnBrk="1" latinLnBrk="1" hangingPunct="1">
              <a:defRPr lang="ko-KR" altLang="en-US" sz="2400" b="1" kern="1200" spc="-150" dirty="0" smtClean="0">
                <a:solidFill>
                  <a:srgbClr val="532579"/>
                </a:solidFill>
                <a:latin typeface="HY중고딕" pitchFamily="18" charset="-127"/>
                <a:ea typeface="HY중고딕" pitchFamily="18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err="1"/>
              <a:t>단원명</a:t>
            </a:r>
            <a:endParaRPr lang="ko-KR" altLang="en-US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309972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0" algn="ctr" defTabSz="914400" rtl="0" eaLnBrk="1" latinLnBrk="1" hangingPunct="1">
              <a:buNone/>
              <a:defRPr lang="ko-KR" altLang="en-US" sz="5400" kern="1200" spc="-300" dirty="0" smtClean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213100"/>
            <a:ext cx="12192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414338" indent="-414338" algn="ctr" defTabSz="914400" rtl="0" eaLnBrk="1" latinLnBrk="1" hangingPunct="1">
              <a:buNone/>
              <a:defRPr lang="ko-KR" altLang="en-US" sz="3600" kern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49F0-87FB-4CAC-A696-2175A814102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0138-1548-4DC4-902B-974D9CF15D8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524000" y="2309972"/>
            <a:ext cx="9144000" cy="830997"/>
          </a:xfrm>
        </p:spPr>
        <p:txBody>
          <a:bodyPr/>
          <a:lstStyle/>
          <a:p>
            <a:pPr marL="685800" indent="-1028700">
              <a:buAutoNum type="romanUcPeriod"/>
            </a:pPr>
            <a:r>
              <a:rPr lang="ko-KR" altLang="en-US" dirty="0"/>
              <a:t>인간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환경과 행복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780972" y="327401"/>
            <a:ext cx="26332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ko-KR" altLang="ko-KR" sz="150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돋움체" pitchFamily="49" charset="-127"/>
                <a:ea typeface="돋움체" pitchFamily="49" charset="-127"/>
              </a:rPr>
              <a:t>단원별</a:t>
            </a:r>
            <a:r>
              <a:rPr lang="ko-KR" altLang="ko-KR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돋움체" pitchFamily="49" charset="-127"/>
                <a:ea typeface="돋움체" pitchFamily="49" charset="-127"/>
              </a:rPr>
              <a:t> 판서</a:t>
            </a:r>
            <a:r>
              <a:rPr lang="en-US" altLang="ko-KR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돋움체" pitchFamily="49" charset="-127"/>
                <a:ea typeface="돋움체" pitchFamily="49" charset="-127"/>
              </a:rPr>
              <a:t>내용 정리</a:t>
            </a:r>
            <a:endParaRPr lang="ko-KR" altLang="ko-KR" sz="1500" spc="-150" dirty="0">
              <a:solidFill>
                <a:prstClr val="black">
                  <a:lumMod val="75000"/>
                  <a:lumOff val="25000"/>
                </a:prstClr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21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60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관점으로 살펴본 기후 변화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2504616" y="2312894"/>
            <a:ext cx="7134236" cy="3840480"/>
            <a:chOff x="468313" y="1627188"/>
            <a:chExt cx="7896225" cy="230663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8313" y="1677637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7035" y="1731820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⑶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사회적 관점에서 본 기후 변화 문제의 해결 노력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0984" y="3544156"/>
            <a:ext cx="2020645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 국제 사회는 구성원들의 행동에 영향을 주는 국제 협약의 체결을 통해 기후 변화를 막기 위해 노력하고 있다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188" y="2901821"/>
            <a:ext cx="4555365" cy="26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21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60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관점으로 살펴본 기후 변화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2504616" y="2312894"/>
            <a:ext cx="7134236" cy="3840480"/>
            <a:chOff x="468313" y="1627188"/>
            <a:chExt cx="7896225" cy="230663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8313" y="1677637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7035" y="1731820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⑷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윤리적 관점에서 본 기후 변화의 책임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372" y="3178397"/>
            <a:ext cx="2194559" cy="2326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 기후 변화는 원인을 제공한 선진국 및 현 세대와 피해를 크게 받았거나 받을 개발 도상국 및 미래 세대 간의 형평성과 책임 문제와 관련이 있다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1371" y="2815761"/>
            <a:ext cx="4629486" cy="270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21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60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관점으로 살펴보기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7035" y="1731820"/>
            <a:ext cx="7560000" cy="382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저출산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현상에 대해 통합적 관점으로 살펴봅시다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7036" y="2280745"/>
            <a:ext cx="71012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시간적 </a:t>
            </a:r>
            <a:r>
              <a:rPr lang="ko-KR" altLang="en-US" sz="2400"/>
              <a:t>관점</a:t>
            </a:r>
            <a:r>
              <a:rPr lang="en-US" altLang="ko-KR" sz="2400"/>
              <a:t>-</a:t>
            </a:r>
            <a:r>
              <a:rPr lang="ko-KR" altLang="en-US" sz="2400">
                <a:solidFill>
                  <a:srgbClr val="FF0000"/>
                </a:solidFill>
              </a:rPr>
              <a:t>인구 정책의 변천 과정 </a:t>
            </a:r>
            <a:r>
              <a:rPr lang="ko-KR" altLang="en-US" sz="2400"/>
              <a:t>우리나라는 </a:t>
            </a:r>
            <a:r>
              <a:rPr lang="en-US" altLang="ko-KR" sz="2400" dirty="0"/>
              <a:t>1960</a:t>
            </a:r>
            <a:r>
              <a:rPr lang="ko-KR" altLang="en-US" sz="2400" dirty="0"/>
              <a:t>년대 출산율이 </a:t>
            </a:r>
            <a:r>
              <a:rPr lang="en-US" altLang="ko-KR" sz="2400" dirty="0"/>
              <a:t>6.0</a:t>
            </a:r>
            <a:r>
              <a:rPr lang="ko-KR" altLang="en-US" sz="2400"/>
              <a:t>명이었지만 </a:t>
            </a:r>
            <a:r>
              <a:rPr lang="en-US" altLang="ko-KR" sz="2400"/>
              <a:t>2020</a:t>
            </a:r>
            <a:r>
              <a:rPr lang="ko-KR" altLang="en-US" sz="2400"/>
              <a:t>년 </a:t>
            </a:r>
            <a:r>
              <a:rPr lang="en-US" altLang="ko-KR" sz="2400"/>
              <a:t>0.84</a:t>
            </a:r>
            <a:r>
              <a:rPr lang="ko-KR" altLang="en-US" sz="2400"/>
              <a:t>명 </a:t>
            </a:r>
            <a:r>
              <a:rPr lang="ko-KR" altLang="en-US" sz="2400" dirty="0"/>
              <a:t>정도에 해당한다</a:t>
            </a:r>
            <a:r>
              <a:rPr lang="en-US" altLang="ko-KR" sz="2400" dirty="0"/>
              <a:t>. </a:t>
            </a:r>
            <a:r>
              <a:rPr lang="ko-KR" altLang="en-US" sz="2400" dirty="0"/>
              <a:t>앞으로 출산율은 올라갈까</a:t>
            </a:r>
            <a:r>
              <a:rPr lang="en-US" altLang="ko-KR" sz="24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공간적 </a:t>
            </a:r>
            <a:r>
              <a:rPr lang="ko-KR" altLang="en-US" sz="2400"/>
              <a:t>관점</a:t>
            </a:r>
            <a:r>
              <a:rPr lang="en-US" altLang="ko-KR" sz="2400"/>
              <a:t>-</a:t>
            </a:r>
            <a:r>
              <a:rPr lang="ko-KR" altLang="en-US" sz="2400">
                <a:solidFill>
                  <a:srgbClr val="FF0000"/>
                </a:solidFill>
              </a:rPr>
              <a:t>지방 소멸 현상</a:t>
            </a:r>
            <a:r>
              <a:rPr lang="en-US" altLang="ko-KR" sz="2400"/>
              <a:t>, </a:t>
            </a:r>
            <a:r>
              <a:rPr lang="ko-KR" altLang="en-US" sz="2400"/>
              <a:t>도시의 </a:t>
            </a:r>
            <a:r>
              <a:rPr lang="ko-KR" altLang="en-US" sz="2400" dirty="0"/>
              <a:t>초등학교에 학생이 사라지고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농촌에 일할 사람이 없어지고 있다</a:t>
            </a:r>
            <a:r>
              <a:rPr lang="en-US" altLang="ko-KR" sz="2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윤리적 </a:t>
            </a:r>
            <a:r>
              <a:rPr lang="ko-KR" altLang="en-US" sz="2400"/>
              <a:t>관점</a:t>
            </a:r>
            <a:r>
              <a:rPr lang="en-US" altLang="ko-KR" sz="2400"/>
              <a:t>-</a:t>
            </a:r>
            <a:r>
              <a:rPr lang="ko-KR" altLang="en-US" sz="2400">
                <a:solidFill>
                  <a:srgbClr val="FF0000"/>
                </a:solidFill>
              </a:rPr>
              <a:t>기혼 여성의 결혼과 이혼에 대한 가치관</a:t>
            </a:r>
            <a:r>
              <a:rPr lang="ko-KR" altLang="en-US" sz="2400"/>
              <a:t> 결혼은 </a:t>
            </a:r>
            <a:r>
              <a:rPr lang="ko-KR" altLang="en-US" sz="2400" dirty="0"/>
              <a:t>해야 하는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자식은 낳아야 하는 것인가</a:t>
            </a:r>
            <a:r>
              <a:rPr lang="en-US" altLang="ko-KR" sz="24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사회적 </a:t>
            </a:r>
            <a:r>
              <a:rPr lang="ko-KR" altLang="en-US" sz="2400"/>
              <a:t>관점</a:t>
            </a:r>
            <a:r>
              <a:rPr lang="en-US" altLang="ko-KR" sz="2400"/>
              <a:t>-</a:t>
            </a:r>
            <a:r>
              <a:rPr lang="ko-KR" altLang="en-US" sz="2400">
                <a:solidFill>
                  <a:srgbClr val="FF0000"/>
                </a:solidFill>
              </a:rPr>
              <a:t>인구 연령 구성의 변화가 경제 문제에 가져오는 영향 </a:t>
            </a:r>
            <a:r>
              <a:rPr lang="ko-KR" altLang="en-US" sz="2400"/>
              <a:t>미래의 </a:t>
            </a:r>
            <a:r>
              <a:rPr lang="ko-KR" altLang="en-US" sz="2400" dirty="0"/>
              <a:t>성장 원동력이 상실되는 </a:t>
            </a:r>
            <a:r>
              <a:rPr lang="ko-KR" altLang="en-US" sz="2400"/>
              <a:t>문제점이 발생한다</a:t>
            </a:r>
            <a:r>
              <a:rPr lang="en-US" altLang="ko-KR" sz="2400"/>
              <a:t>. 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3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22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행복의 다양한 기준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지역적 여건에 따른 행복의 기준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791486" y="2272705"/>
            <a:ext cx="7134236" cy="2933997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62344" y="2592892"/>
          <a:ext cx="6433073" cy="229108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79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건조 기후 지역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생존에 필요한 식수 확보 등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가난한 지역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일정 수준의 물질적 안정을 갖추는 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빈곤탈출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의료 혜택 등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차별이나 구속이 있는 사회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자유 보장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민족이나 종교 갈등의 해소와 평화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정치적 안정 등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종교가 발달한 사회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교리에 따라 살아가는 것 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22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71242" y="1103177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시대적 상황에 따른 행복의 기준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2716183" y="1767096"/>
            <a:ext cx="7134236" cy="1524745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987041" y="2087283"/>
          <a:ext cx="6433073" cy="101092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79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선사 시대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식량 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외부 위협으로부터의 안전 등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오늘날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물질적 풍요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건강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일과 취미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인간관계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사회 복지 등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37582" y="4020292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⑶ 행복의 기준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0824" y="4625628"/>
            <a:ext cx="7560000" cy="1698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행복의 구체적 기준은 지역적 여건과 시대적 상황 등에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따라 다르게 나타남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생활에서 충분한 만족과 기쁨을 느껴 흐뭇한 상태를 행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복으로 여긴다는 점에서는 공통적임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동양의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2196662" y="2272704"/>
            <a:ext cx="7729060" cy="4012482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47488"/>
              </p:ext>
            </p:extLst>
          </p:nvPr>
        </p:nvGraphicFramePr>
        <p:xfrm>
          <a:off x="2606257" y="2667131"/>
          <a:ext cx="6909871" cy="3114225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57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하늘로부터 부여 받은 도덕적 본성을 보존하고 함양하면서 다른 사람과 함께 살아가며 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仁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실현하는 것을 행복이라고 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오복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유호덕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고종명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청정한 불성을 바탕으로 수행과 중생 구제를 위한 실천을 통해 해탈의 경지에 이르는 것을 행복이라고 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타고난 그대로의 본성에 따라 자연 그대로의 모습으로 살아가는 것을 행복이라고 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6"/>
            <a:ext cx="7896225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동양의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유교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인과 예 사상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6623"/>
              </p:ext>
            </p:extLst>
          </p:nvPr>
        </p:nvGraphicFramePr>
        <p:xfrm>
          <a:off x="2417379" y="3010401"/>
          <a:ext cx="7546428" cy="364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588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6856840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2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인간됨의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본질을 이루고 있는 사랑의 정신이자 사회적 존재로 완성된 인격체의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인간다움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실천덕목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효제충신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526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외면적인 사회 규범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인의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 실천을 위한 필수조건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도덕성을 바탕으로 지속적으로 수양하면 누구나 도덕적으로 완성된 인간이 될 수 있다고 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847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대동사회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인륜이 실현된 사회로서 각 개인이 자신의 능력을 충분히 발휘할 수 있으며 누구에게나 기본적인 삶이 보장되고 서로 신뢰하고 도와주는 사회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0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6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6"/>
            <a:ext cx="7896225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동양의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불교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세계관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1788"/>
              </p:ext>
            </p:extLst>
          </p:nvPr>
        </p:nvGraphicFramePr>
        <p:xfrm>
          <a:off x="1703294" y="2959733"/>
          <a:ext cx="8355106" cy="241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34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388772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360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연기적 세계관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연기란 모든 존재와 현상에는 원인과 조건이 있다는 것을 의미함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모든 것이 상호 관계속에서만 존재한다고 생각함 → 자신이 소중하듯이 남도 소중하다는 자비의 마음이 저절로 생김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05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평등적 세계관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살아있는 모든 </a:t>
                      </a:r>
                      <a:r>
                        <a:rPr lang="ko-KR" altLang="en-US" sz="2000" b="1" baseline="0" dirty="0" err="1">
                          <a:solidFill>
                            <a:schemeClr val="tx1"/>
                          </a:solidFill>
                        </a:rPr>
                        <a:t>존재에게는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 불성이 있기 때문에 모든 생명은 평등함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인간은 누구나 수행을 통해 진리를 깨달을 수 있다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9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6"/>
            <a:ext cx="7896225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동양의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도가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도와 무위자연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37217"/>
              </p:ext>
            </p:extLst>
          </p:nvPr>
        </p:nvGraphicFramePr>
        <p:xfrm>
          <a:off x="1986455" y="2984759"/>
          <a:ext cx="78827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22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162437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2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우주 만물의 근원이자 만물의 변화 법칙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인간의 언어로 표현할 수 없고 이름을 지을 수도 없음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개념적 지식이 아니기때문에 지식을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쌓아올리는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방법으로는 파악할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05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무위자연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강제적이고 인위적인 것이 아니라 자연의 이치에 순응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한다는 의미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성인 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물과 같은 삶을 살며 스스로를 드러내지 않는 사람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2000" b="1" baseline="0" dirty="0" err="1">
                          <a:solidFill>
                            <a:schemeClr val="tx1"/>
                          </a:solidFill>
                        </a:rPr>
                        <a:t>소국과민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영토가 작고 인구가 적은 나라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인위적인 다스림이 없는 정치가 이루어지는 사회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9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동양의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도가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도가와 도교 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인위적 관념이나 제도의 고착화를 비판하면서 무위자연의 경지를 추구함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865"/>
              </p:ext>
            </p:extLst>
          </p:nvPr>
        </p:nvGraphicFramePr>
        <p:xfrm>
          <a:off x="2273070" y="3393564"/>
          <a:ext cx="7645860" cy="210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34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6679526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05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도가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노가와 장자를 중심으로 형성된 학파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현실을 초월하는 철학적 사상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05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도가 사상에 민간 신앙적 요소가 더해져 생겨난 종교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불로장생과 신선 사상을 믿는 현세적 종교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11" y="1991352"/>
            <a:ext cx="33123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700" b="1" spc="-150" dirty="0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7889" y="2708921"/>
            <a:ext cx="517524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1" indent="-414338" algn="r"/>
            <a:r>
              <a:rPr lang="en-US" altLang="ko-KR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I. </a:t>
            </a:r>
            <a:r>
              <a:rPr lang="ko-KR" altLang="en-US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4000" spc="-450" dirty="0">
                <a:solidFill>
                  <a:srgbClr val="94DC12"/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환경과 행복</a:t>
            </a:r>
            <a:endParaRPr lang="en-US" altLang="ko-KR" sz="4000" spc="-450" dirty="0">
              <a:solidFill>
                <a:srgbClr val="94DC12"/>
              </a:solidFill>
              <a:effectLst>
                <a:innerShdw blurRad="127000">
                  <a:srgbClr val="000000">
                    <a:alpha val="63137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1865" y="3634728"/>
            <a:ext cx="54223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93700" indent="-393700" algn="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인간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환경의 탐구와 통합적 관점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9976" y="4128504"/>
            <a:ext cx="44142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93700" indent="-393700" algn="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02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행복의 의미와 기준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937" y="4622280"/>
            <a:ext cx="47743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93700" indent="-393700" algn="r"/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행복한 삶을 실현하기 위한 조건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25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554999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2791486" y="2272704"/>
            <a:ext cx="7134236" cy="4310976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19427"/>
              </p:ext>
            </p:extLst>
          </p:nvPr>
        </p:nvGraphicFramePr>
        <p:xfrm>
          <a:off x="3062344" y="2592892"/>
          <a:ext cx="6433073" cy="365760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79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고대 그리스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아리스토텔레스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행복은 삶의 궁극적 목적으로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이성의 기능을 잘 발휘할 때 달성되는 것임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헬레니즘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행복은 전쟁과 사회적 혼란에 따른 불안에서 벗어난 것임</a:t>
                      </a:r>
                      <a:r>
                        <a:rPr lang="en-US" altLang="ko-KR" dirty="0"/>
                        <a:t>. → </a:t>
                      </a:r>
                      <a:r>
                        <a:rPr lang="ko-KR" altLang="en-US" dirty="0" err="1"/>
                        <a:t>에피쿠로스학파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스토아학파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행복은 신앙을 통해 영원하고 완전한 존재인 신과 하나 되는 것임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의무론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칸트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행복은 자신의 복지와 처지</a:t>
                      </a:r>
                      <a:endParaRPr lang="en-US" altLang="ko-KR" dirty="0"/>
                    </a:p>
                    <a:p>
                      <a:pPr algn="just"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에 관한 만족임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just"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공리주의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벤담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밀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행복은 쾌락이며 삶의</a:t>
                      </a:r>
                      <a:endParaRPr lang="en-US" altLang="ko-KR" dirty="0"/>
                    </a:p>
                    <a:p>
                      <a:pPr algn="just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 목적임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고대그리스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77241"/>
              </p:ext>
            </p:extLst>
          </p:nvPr>
        </p:nvGraphicFramePr>
        <p:xfrm>
          <a:off x="1959754" y="2568636"/>
          <a:ext cx="7882759" cy="367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118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6747641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15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플라톤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인간의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이성 능력으로 이데아를 파악할 수 있다고 보며 개인과 국가의 정의로운 삶의 조건을 제시함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2356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아리스토텔레스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목적론적 세계관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덕을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함양하여 사회의 좋은 구성원이 되어 살아갈 때 행복할 수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있다고 봄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덕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지적인 덕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 도덕적인 덕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인간만이 지니는 고유한 기능인 이성의 능력을 탁월하게 발휘하는 삶을 살아야 함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중용의 지속적 실천을 강조함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None/>
                      </a:pP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6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841771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7888" y="1272657"/>
            <a:ext cx="789622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헬레니즘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67241"/>
              </p:ext>
            </p:extLst>
          </p:nvPr>
        </p:nvGraphicFramePr>
        <p:xfrm>
          <a:off x="1676918" y="2103120"/>
          <a:ext cx="847493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7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158033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2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에피쿠로스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학파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쾌락주의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정신적이고 지속적인 쾌락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참된쾌락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자연적이고 필수적인 욕망이 충족될 때 얻을 수 있음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식욕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허황된 욕심을 갖지 않음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아타락시아</a:t>
                      </a:r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욕망을 줄이고 절제하는 도덕적인 삶을 통해 행복한 삶을 살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 수 있음</a:t>
                      </a:r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252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스토아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학파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1900" b="1" baseline="0" dirty="0">
                          <a:solidFill>
                            <a:schemeClr val="tx1"/>
                          </a:solidFill>
                        </a:rPr>
                        <a:t>금욕주의 </a:t>
                      </a:r>
                      <a:r>
                        <a:rPr lang="en-US" altLang="ko-KR" sz="19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900" b="1" baseline="0" dirty="0">
                          <a:solidFill>
                            <a:schemeClr val="tx1"/>
                          </a:solidFill>
                        </a:rPr>
                        <a:t>감정과 욕망에서 벗어나 금욕을 통한 행복 추구</a:t>
                      </a:r>
                      <a:endParaRPr lang="en-US" altLang="ko-KR" sz="19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아파테이아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자연법 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인위적인 것이 아닌 자연적 성찰에 바탕을 둔 보편적이고 항구적인 법률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및 규범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인간의 의지와 무관한 사건에 연연하지 않고 자연의 법칙에 따라 일어난 일임을 인정하고 감정에 휘둘리지 않고 이성적 태도로 살아가는 삶이 행복한 삶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유기체적 세계관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운명론적 결정론</a:t>
                      </a:r>
                      <a:endParaRPr lang="en-US" altLang="ko-KR" sz="2000" b="1" baseline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1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헬레니즘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636"/>
              </p:ext>
            </p:extLst>
          </p:nvPr>
        </p:nvGraphicFramePr>
        <p:xfrm>
          <a:off x="1629509" y="2568637"/>
          <a:ext cx="8548717" cy="286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92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396925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326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아타</a:t>
                      </a:r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락시아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허황된 욕심을 갖지 않음으로써 마음에 근심과 불안이 없으며 몸에도 고통이 없는 평온한 상태→외부의 간섭이 없고 고통이 따르지 않는 순수한 쾌락의 상태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534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아파</a:t>
                      </a:r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테이아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우주적 인간 관계와 자연법칙을 바르게 깨닫고 개개인의 이성이 보편적인 이성과 하나가 됨으로써 어떠한 상황 앞에서도 동요하지 않는 정신 상태→정념에서 해방되어 외부 자극에 흔들리지 않는 초연한 마음의 상태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1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중세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그리스도교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74665"/>
              </p:ext>
            </p:extLst>
          </p:nvPr>
        </p:nvGraphicFramePr>
        <p:xfrm>
          <a:off x="1703295" y="2568637"/>
          <a:ext cx="8474930" cy="284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7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158033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2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유대교에 뿌리를 둠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유대교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엄격한 율법을 바탕으로 유일신 야훼를 섬기는 유대인들의 민족종교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05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예수의 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가르침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유대교의 배타적 </a:t>
                      </a:r>
                      <a:r>
                        <a:rPr lang="ko-KR" altLang="en-US" sz="2000" b="1" baseline="0" dirty="0" err="1">
                          <a:solidFill>
                            <a:schemeClr val="tx1"/>
                          </a:solidFill>
                        </a:rPr>
                        <a:t>선민의식과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 형식적 율법주의를 비판함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모든 인간은 신의 자녀로 신성성을 지님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자신의 죄를 뉘우치고 신을 믿는 자는 용서와 구원을 받을 수 있음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사랑의 윤리 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</a:rPr>
                        <a:t>신 과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이웃에 대한 절대적이고 무조건적 사랑 → 사회적 약자 배려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5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동서양의 </a:t>
            </a:r>
            <a:r>
              <a:rPr lang="ko-KR" altLang="en-US" sz="2800" b="1" spc="-1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ko-KR" altLang="en-US" sz="2800" b="1" spc="-18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서양의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행복론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근대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02841"/>
              </p:ext>
            </p:extLst>
          </p:nvPr>
        </p:nvGraphicFramePr>
        <p:xfrm>
          <a:off x="1703295" y="2568636"/>
          <a:ext cx="847493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7">
                  <a:extLst>
                    <a:ext uri="{9D8B030D-6E8A-4147-A177-3AD203B41FA5}">
                      <a16:colId xmlns:a16="http://schemas.microsoft.com/office/drawing/2014/main" val="3812527536"/>
                    </a:ext>
                  </a:extLst>
                </a:gridCol>
                <a:gridCol w="7158033">
                  <a:extLst>
                    <a:ext uri="{9D8B030D-6E8A-4147-A177-3AD203B41FA5}">
                      <a16:colId xmlns:a16="http://schemas.microsoft.com/office/drawing/2014/main" val="488900012"/>
                    </a:ext>
                  </a:extLst>
                </a:gridCol>
              </a:tblGrid>
              <a:tr h="12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의무론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칸트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선의지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그것이 옳다는 이유에서 마땅히 해야 할 의무로 받아들이고 이를 따르려는 의지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실천이성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행위자 스스로 인식하여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보편타당한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도덕 법칙을 세우고 이에 따라 자율적으로 행동하도록 명령하는 인간 특유의 도덕적 능력이자 이성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도덕법칙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실천 이성이 우리 스스로에게 부과한 자율적 명령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89"/>
                  </a:ext>
                </a:extLst>
              </a:tr>
              <a:tr h="105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공리주의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벤담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밀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유용성의 원리 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최대 다수의 최대 행복 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옳고 그름의 판단 기준 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행위의 영향을 받는 사람들에게 고통보다 행복을 더 많이 산출하면 옳은 행위임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 latinLnBrk="1">
                        <a:buAutoNum type="arabicPeriod"/>
                      </a:pP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쾌락이나 행복의 유무로 선악을 판단한다는 점에서 쾌락주의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행위의 옳고 그름의 기준으로 행위의 결과를 중시하여 </a:t>
                      </a:r>
                      <a:r>
                        <a:rPr lang="ko-KR" altLang="en-US" sz="2000" b="1" baseline="0" dirty="0" err="1">
                          <a:solidFill>
                            <a:schemeClr val="tx1"/>
                          </a:solidFill>
                        </a:rPr>
                        <a:t>결과주의로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</a:rPr>
                        <a:t> 볼 수 있음</a:t>
                      </a:r>
                      <a:endParaRPr lang="en-US" altLang="ko-KR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4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25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6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2220" y="1602890"/>
            <a:ext cx="8370829" cy="40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26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삶의 목적으로서의 행복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2000" y="1662575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삶의 목적으로서의 행복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2791486" y="2272705"/>
            <a:ext cx="7134236" cy="3116877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62344" y="2592892"/>
          <a:ext cx="6433073" cy="246888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0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우리는 살아가면서 다양한 목적을 추구할 수 있지만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결국 행복하게 살고자 노력함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성격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일시적이고 감각적인 즐거움과 구별됨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just" latinLnBrk="1"/>
                      <a:r>
                        <a:rPr lang="en-US" altLang="ko-KR" dirty="0"/>
                        <a:t>→ </a:t>
                      </a:r>
                      <a:r>
                        <a:rPr lang="ko-KR" altLang="en-US" dirty="0"/>
                        <a:t>행복은 비교적 장기간에 걸쳐 삶 전체를 통해 느끼는 지속적이고 정신적인 즐거움임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중요성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‘어떤 삶이 행복한 삶인가</a:t>
                      </a:r>
                      <a:r>
                        <a:rPr lang="en-US" altLang="ko-KR" dirty="0"/>
                        <a:t>?’</a:t>
                      </a:r>
                      <a:r>
                        <a:rPr lang="ko-KR" altLang="en-US" dirty="0"/>
                        <a:t>라는 질문에 어떻게 답하느냐에 따라 개인의 삶과 사회의 모습이 달라질 수 있음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26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행복의 의미와 기준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000" y="1554999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삶의 목적으로서의 행복을 추구할 때 고려할 점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2791486" y="2272704"/>
            <a:ext cx="7134236" cy="3880670"/>
            <a:chOff x="468313" y="1627188"/>
            <a:chExt cx="7896225" cy="23066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62344" y="2592892"/>
          <a:ext cx="6433073" cy="329184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79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물질적</a:t>
                      </a:r>
                      <a:r>
                        <a:rPr lang="en-US" altLang="ko-K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정신적 가치 조화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물질적 욕망을 인정하면서도 이를 절제하고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정신적 가치를 함께 추구해야 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의미 있는 목표의 설정과 추구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의미 있는 목표를 세우고 이를 달성하고자 노력하는 자아실현의 과정에서 행복에 가까워질 수 있음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vl="0" algn="just"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어떤 일에서 얻는 결과를 중시하는 외재적 목표보다 어떤 일로부터의 만족을 추구하는 내재적 목표를 지녀야 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개인적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사회적 측면 고려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개인이 내면적으로 느끼는 주관적 만족감과 사회 구성원으로서 누리는 사회적 여건이 더불어 중시되어야 함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30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행복한 삶의 조건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1"/>
            <a:ext cx="7560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행복한 삶의 구체적 조건은 다양함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보편적 조건으로 질 높은 정주 환경의 조성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경제적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안정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민주주의 실현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실천과 성찰하는 삶을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들 수 있음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7162" y="4466055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정주 환경의 의미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6254" y="4993181"/>
            <a:ext cx="7560000" cy="1698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우리가 자리 잡고 살아가는 터전을 둘러싼 환경 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좁은 의미로는 주거 환경을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넓은 의미로는 문화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자연환경 등 일상생활의 전 영역을 광범위하게 일컬음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7765" y="3895184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 높은 정주 환경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14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0546" y="2181849"/>
            <a:ext cx="7560000" cy="123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현재 나타나는 사회 현상에 영향을 미친 과거의 자취를 따라가 시대적 배경과 맥락을 찾아내고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그때의 시대 상황과 역사적 사실을 현재와 </a:t>
            </a: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관련지어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의미를 부여하는 관점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3294" y="1114332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인간</a:t>
            </a:r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</a:t>
            </a:r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환경을 바라보는 관점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200105" y="3686992"/>
            <a:ext cx="7818065" cy="1928498"/>
            <a:chOff x="676104" y="3686992"/>
            <a:chExt cx="7818065" cy="1928498"/>
          </a:xfrm>
        </p:grpSpPr>
        <p:grpSp>
          <p:nvGrpSpPr>
            <p:cNvPr id="22" name="그룹 21"/>
            <p:cNvGrpSpPr/>
            <p:nvPr/>
          </p:nvGrpSpPr>
          <p:grpSpPr>
            <a:xfrm>
              <a:off x="676104" y="3686992"/>
              <a:ext cx="7818065" cy="1928498"/>
              <a:chOff x="673427" y="2483223"/>
              <a:chExt cx="7797145" cy="1910075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730670" y="2519083"/>
                <a:ext cx="7739902" cy="1874215"/>
              </a:xfrm>
              <a:prstGeom prst="roundRect">
                <a:avLst>
                  <a:gd name="adj" fmla="val 6448"/>
                </a:avLst>
              </a:prstGeom>
              <a:solidFill>
                <a:srgbClr val="6F980A"/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b="1" dirty="0"/>
                  <a:t>              </a:t>
                </a:r>
                <a:endParaRPr lang="ko-KR" altLang="en-US" b="1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73427" y="2483223"/>
                <a:ext cx="7752322" cy="1815891"/>
              </a:xfrm>
              <a:prstGeom prst="roundRect">
                <a:avLst>
                  <a:gd name="adj" fmla="val 656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38100" h="127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80000"/>
                  </a:lnSpc>
                  <a:buSzPct val="80000"/>
                </a:pPr>
                <a:endParaRPr lang="ko-KR" altLang="en-US" b="1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7585" y="3748243"/>
              <a:ext cx="7388324" cy="1675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ko-KR" altLang="en-US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커피의 확산 배경을 살펴보는 시간적 관점</a:t>
              </a:r>
              <a:endPara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오늘날 커피가 전 세계로 확산한 이유는 커피 생산에 플랜테이션 방식이 도입된 배경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선진국의 카페 문화가 세계적으로 퍼져 나간 배경 등과 관련이 있다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89199" y="3750254"/>
              <a:ext cx="400147" cy="400147"/>
              <a:chOff x="-2207060" y="3807025"/>
              <a:chExt cx="1566045" cy="1566045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-2207060" y="3807025"/>
                <a:ext cx="1566045" cy="1566045"/>
              </a:xfrm>
              <a:prstGeom prst="ellipse">
                <a:avLst/>
              </a:prstGeom>
              <a:solidFill>
                <a:schemeClr val="bg1">
                  <a:alpha val="50196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-2075908" y="3938177"/>
                <a:ext cx="1303740" cy="1303740"/>
              </a:xfrm>
              <a:prstGeom prst="ellipse">
                <a:avLst/>
              </a:prstGeom>
              <a:solidFill>
                <a:srgbClr val="9FC610"/>
              </a:solidFill>
              <a:ln>
                <a:noFill/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/>
                  <a:t>예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282000" y="1662575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시간적 관점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30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4762" y="1054088"/>
            <a:ext cx="7560000" cy="559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 높은 정주 환경의 특징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① 환경이 쾌적하여 살기 좋음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생활에 편리한 시설을 갖추고 있음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③ </a:t>
            </a: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범죄율이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낮고 정치적으로 안정되어 있음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⑶ 정주 환경이 행복한 삶에 미치는 영향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① 정주 환경은 기본적 삶의 필요를 충족하게 하는 물리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 환경 이상의 의미를 지님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정주 환경은 인간의 지각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감정에 영향을 미침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  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→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특정한 장소에서 정서적 유대감을 느끼는 경우가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③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장소나 공간은 그곳에서 살아가는 사람들의 기억과   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역사를 담고 있는 저장고임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" name="그룹 15"/>
          <p:cNvGrpSpPr/>
          <p:nvPr/>
        </p:nvGrpSpPr>
        <p:grpSpPr>
          <a:xfrm>
            <a:off x="3802705" y="2482480"/>
            <a:ext cx="6348928" cy="4165747"/>
            <a:chOff x="468313" y="1627188"/>
            <a:chExt cx="7896225" cy="230663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95078" y="2632199"/>
            <a:ext cx="5776857" cy="3914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ctr">
              <a:lnSpc>
                <a:spcPct val="120000"/>
              </a:lnSpc>
            </a:pPr>
            <a:r>
              <a:rPr lang="en-US" altLang="ko-KR" sz="2600" b="1" spc="-70" dirty="0">
                <a:solidFill>
                  <a:srgbClr val="4B6606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600" b="1" spc="-70" dirty="0">
                <a:solidFill>
                  <a:srgbClr val="4B6606"/>
                </a:solidFill>
                <a:latin typeface="맑은 고딕" pitchFamily="50" charset="-127"/>
                <a:ea typeface="맑은 고딕" pitchFamily="50" charset="-127"/>
              </a:rPr>
              <a:t>전통 사회의 이상적 정주 환경</a:t>
            </a:r>
            <a:r>
              <a:rPr lang="en-US" altLang="ko-KR" sz="2600" b="1" spc="-70" dirty="0">
                <a:solidFill>
                  <a:srgbClr val="4B6606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사람이 살 터로는 첫째로 지리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地理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풍수지리적 명당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좋아야 하고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둘째는 생리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生利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땅에서 생산되는 이익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풍부한 산물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좋아야 하며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셋째는 인심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人心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넉넉하고 좋은 이웃 간의 정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좋아야 하며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넷째로 산수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山水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빼어난 경치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좋아야 한다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네 가지에서 하나라도 모자라면 살기 좋은 땅이 아니다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-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이중환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《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택리지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》 -</a:t>
            </a:r>
            <a:endParaRPr lang="ko-KR" altLang="en-US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32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경제적 안정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15"/>
          <p:cNvGrpSpPr/>
          <p:nvPr/>
        </p:nvGrpSpPr>
        <p:grpSpPr>
          <a:xfrm>
            <a:off x="2522545" y="1734823"/>
            <a:ext cx="7134236" cy="3116877"/>
            <a:chOff x="468313" y="1627188"/>
            <a:chExt cx="7896225" cy="230663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8313" y="1677638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93403" y="2055010"/>
          <a:ext cx="6433073" cy="246888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40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개인적 측면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기본적 삶의 조건 충족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삶의 질 유지를 위해 필요함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사회적 측면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국민에게 쾌적한 환경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 높은 의료 및 교육 혜택을 제공하는 기초가 됨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유의점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국민 소득이 높다고 해서 구성원의 삶의 질이 반드시 높은 것은 아님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경제적 안정과 더불어 빈부 격차를 줄이기 위한 다양한 사회 복지 제도를 마련해야 함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1" y="2167698"/>
            <a:ext cx="5355572" cy="385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310227" y="6005863"/>
            <a:ext cx="5454131" cy="632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 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인당 국내 총생산이 높은 국가들이 국민의 행복도가 높다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32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민주주의의 실현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0"/>
            <a:ext cx="7560000" cy="1801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 민주주의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시민이 주권을 가지고 국가를 스스로 다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5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스려야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한다는 이념 → 시민이 정책 결정 과정에서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자신의 의사를 적극 반영할 수 있도록 시민 참여를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제도로 보장함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6405" y="3745293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민주주의 실현과 행복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0042" y="4272419"/>
            <a:ext cx="7560000" cy="1698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시민 참여가 불가능하다면 시민의 권리가 제한되고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권력 남용 및 부패가 발생하기 쉬움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 구성원이 자유와 권리를 보장받으면서 행복한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삶을 꾸려 나가는 바탕이 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0227" y="6005863"/>
            <a:ext cx="5454131" cy="632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 공직자의 부패가 덜 발생할수록 국민들의 행복도가 높다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32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민주주의의 실현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1"/>
            <a:ext cx="756000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민주주의 실현을 위한 구체적인 노력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민주적인 제도 마련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의회제도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복수정당제도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권력분립제도 등의 민주적 절차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참여 중심 정치 문화 확산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투표권 행사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직접적인 정치 참여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집회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시위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부정의에 대한 감시와 견제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언론매체에 투고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행정기관에 진정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건의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청원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시민 단체 활동을 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통한 참여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정당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이익집단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시민단체 가입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25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79" y="1117919"/>
            <a:ext cx="62501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도덕적으로 살아가고 성찰하는 자세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0"/>
            <a:ext cx="7560000" cy="22344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삶의 실천과 행복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삶의 의미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삶의 여러 문제에 대해 </a:t>
            </a: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도덕적으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사고하고 느끼며 행동하는 것 → 도덕적 실천을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수행하는 것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도덕적 삶의 조건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342042" y="3980627"/>
          <a:ext cx="6433073" cy="138176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54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도덕적 사고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옳고 선한 것에 대한 인식이나 판단</a:t>
                      </a:r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도덕적 감정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타인에 대한 배려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사랑과 공감의 기초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선하게 살고자 하는 의지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도덕적 사고와 감정을 행동으로 옮기게 하는 실천 의지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541" y="915624"/>
            <a:ext cx="7179897" cy="1274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실천과 행복의 관계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삶의 실천은 자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신의 양심을 지키고 인격을 성숙하게 하여 행복에 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이르게 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91537"/>
              </p:ext>
            </p:extLst>
          </p:nvPr>
        </p:nvGraphicFramePr>
        <p:xfrm>
          <a:off x="2482744" y="3179024"/>
          <a:ext cx="6852621" cy="128016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51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개인적 측면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자신의 언행에 부족함이나 잘못이 없는지 반성하고 살펴서 바로잡는 것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사회적 측면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사회에 문제가 있는지 살피고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그것을 해결하려고 노력하는 것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6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9054" y="2141501"/>
            <a:ext cx="7560000" cy="87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성찰과 행복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성찰의 의미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2540" y="4573377"/>
            <a:ext cx="6866132" cy="382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“성찰하지 않는 삶은 살 가치가 없다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.”(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소크라테스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2744" y="5204463"/>
            <a:ext cx="708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과정</a:t>
            </a:r>
            <a:r>
              <a:rPr lang="en-US" altLang="ko-KR" sz="2000"/>
              <a:t>: </a:t>
            </a:r>
            <a:r>
              <a:rPr lang="ko-KR" altLang="en-US" sz="2000"/>
              <a:t>과거 도덕적 경험 회상→과거 경험 분석과 현재 상황에 적용→미래 도덕적 행동 방향 통찰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34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 </a:t>
            </a:r>
            <a:r>
              <a:rPr lang="ko-KR" altLang="en-US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행복한 삶을 실현하기 위한 조건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8249" y="1150908"/>
            <a:ext cx="7325959" cy="552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성찰과 행복의 관계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성찰은 개인의 행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복뿐만 아니라 다른 사람의 어려운 처지가 나아지도록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돕게 하여 사회 전체의 신뢰와 행복을 굳건하게 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→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삶과 성찰을 통해 진정한 삶의 가치와 행복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찾을 수 있음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성찰의 중요성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도덕적 자각을 하는 계기가 될 수 있음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인격을 함양하는 데 도움을 줄 수 있음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지속적인 성찰을 통해 올바른 자아 정체성을 형성할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수 있음 → </a:t>
            </a: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자존감과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행복감을 높이는데 기여함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사회적 신뢰가 형성되고 나와 공동체 모두의 행복이</a:t>
            </a:r>
            <a:endParaRPr lang="en-US" altLang="ko-KR" sz="2300" spc="-7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ko-KR" altLang="en-US" sz="23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실현될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 있음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25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15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8550" y="1527425"/>
            <a:ext cx="7560000" cy="1698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‘어디에서’와 ‘왜 그곳인가’라는 의문을 가지고 지표에 나타나는 인간 활동을 설명하는 관점으로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공간적 관점으로 사회 현상을 살펴보려면 장소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등의 공간 정보에 대한 이해가 필요함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53894" y="3353507"/>
            <a:ext cx="7818065" cy="1498193"/>
            <a:chOff x="673427" y="2483223"/>
            <a:chExt cx="7797145" cy="19100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30670" y="2519083"/>
              <a:ext cx="7739902" cy="1874215"/>
            </a:xfrm>
            <a:prstGeom prst="roundRect">
              <a:avLst>
                <a:gd name="adj" fmla="val 6448"/>
              </a:avLst>
            </a:prstGeom>
            <a:solidFill>
              <a:srgbClr val="6F980A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b="1" dirty="0"/>
                <a:t>              </a:t>
              </a:r>
              <a:endParaRPr lang="ko-KR" altLang="en-US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73427" y="2483223"/>
              <a:ext cx="7752322" cy="1815891"/>
            </a:xfrm>
            <a:prstGeom prst="roundRect">
              <a:avLst>
                <a:gd name="adj" fmla="val 656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80000"/>
                </a:lnSpc>
                <a:buSzPct val="80000"/>
              </a:pPr>
              <a:endParaRPr lang="ko-KR" altLang="en-US" b="1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453049" y="3457787"/>
            <a:ext cx="7426710" cy="1250792"/>
            <a:chOff x="681623" y="3748244"/>
            <a:chExt cx="7426710" cy="1250792"/>
          </a:xfrm>
        </p:grpSpPr>
        <p:sp>
          <p:nvSpPr>
            <p:cNvPr id="12" name="TextBox 11"/>
            <p:cNvSpPr txBox="1"/>
            <p:nvPr/>
          </p:nvSpPr>
          <p:spPr>
            <a:xfrm>
              <a:off x="720009" y="3748244"/>
              <a:ext cx="7388324" cy="1250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ko-KR" altLang="en-US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커피의 생산</a:t>
              </a:r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•</a:t>
              </a:r>
              <a:r>
                <a:rPr lang="ko-KR" altLang="en-US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수입국 분포를 이해하는 공간적 관점</a:t>
              </a:r>
              <a:endPara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커피는 주로 저위도 지역의 개발 도상국에서 생산하고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여러 유통 단계를 거쳐 대부분 선진국에서 수입한다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81623" y="3750255"/>
              <a:ext cx="400147" cy="400147"/>
              <a:chOff x="-2207060" y="3807025"/>
              <a:chExt cx="1566045" cy="1566045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-2207060" y="3807025"/>
                <a:ext cx="1566045" cy="1566045"/>
              </a:xfrm>
              <a:prstGeom prst="ellipse">
                <a:avLst/>
              </a:prstGeom>
              <a:solidFill>
                <a:schemeClr val="bg1">
                  <a:alpha val="50196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-2075908" y="3938177"/>
                <a:ext cx="1303740" cy="1303740"/>
              </a:xfrm>
              <a:prstGeom prst="ellipse">
                <a:avLst/>
              </a:prstGeom>
              <a:solidFill>
                <a:srgbClr val="9FC610"/>
              </a:solidFill>
              <a:ln>
                <a:noFill/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/>
                  <a:t>예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2228212" y="1006359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공간적 관점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16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92212" y="1622451"/>
            <a:ext cx="7560000" cy="123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개인이 자신을 둘러싼 사회 구조나 사회 제도의 영향을 많이 받는다는 점을 고려하여 개인의 행위와 사회 현상을 이해하는 관점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157075" y="3127595"/>
            <a:ext cx="7818065" cy="1928498"/>
            <a:chOff x="633074" y="3127595"/>
            <a:chExt cx="7818065" cy="1928498"/>
          </a:xfrm>
        </p:grpSpPr>
        <p:grpSp>
          <p:nvGrpSpPr>
            <p:cNvPr id="10" name="그룹 9"/>
            <p:cNvGrpSpPr/>
            <p:nvPr/>
          </p:nvGrpSpPr>
          <p:grpSpPr>
            <a:xfrm>
              <a:off x="633074" y="3127595"/>
              <a:ext cx="7818065" cy="1928498"/>
              <a:chOff x="673427" y="2483223"/>
              <a:chExt cx="7797145" cy="1910075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730670" y="2519083"/>
                <a:ext cx="7739902" cy="1874215"/>
              </a:xfrm>
              <a:prstGeom prst="roundRect">
                <a:avLst>
                  <a:gd name="adj" fmla="val 6448"/>
                </a:avLst>
              </a:prstGeom>
              <a:solidFill>
                <a:srgbClr val="6F980A"/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b="1" dirty="0"/>
                  <a:t>              </a:t>
                </a:r>
                <a:endParaRPr lang="ko-KR" altLang="en-US" b="1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673427" y="2483223"/>
                <a:ext cx="7752322" cy="1815891"/>
              </a:xfrm>
              <a:prstGeom prst="roundRect">
                <a:avLst>
                  <a:gd name="adj" fmla="val 656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38100" h="127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80000"/>
                  </a:lnSpc>
                  <a:buSzPct val="80000"/>
                </a:pPr>
                <a:endParaRPr lang="ko-KR" altLang="en-US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84555" y="3188846"/>
              <a:ext cx="7388324" cy="16755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ko-KR" altLang="en-US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커피 소비 증가의 배경을 이해하는 사회적 관점</a:t>
              </a:r>
              <a:endPara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우리가 커피를 많이 마시는 이유는 서구식 음식 문화가 보편화하여 음료 시장에서 커피 전문점이 우위를 점하기 때문이다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46169" y="3190857"/>
              <a:ext cx="400147" cy="400147"/>
              <a:chOff x="-2207060" y="3807025"/>
              <a:chExt cx="1566045" cy="1566045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-2207060" y="3807025"/>
                <a:ext cx="1566045" cy="1566045"/>
              </a:xfrm>
              <a:prstGeom prst="ellipse">
                <a:avLst/>
              </a:prstGeom>
              <a:solidFill>
                <a:schemeClr val="bg1">
                  <a:alpha val="50196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-2075908" y="3938177"/>
                <a:ext cx="1303740" cy="1303740"/>
              </a:xfrm>
              <a:prstGeom prst="ellipse">
                <a:avLst/>
              </a:prstGeom>
              <a:solidFill>
                <a:srgbClr val="9FC610"/>
              </a:solidFill>
              <a:ln>
                <a:noFill/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/>
                  <a:t>예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228212" y="1006359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⑶ 사회적 관점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17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1"/>
            <a:ext cx="7560000" cy="1698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행위의 좋고 나쁨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옳고 그름과 관련하여 어떤 행위가 도덕적 행위인지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더 나아가 인간의 더 나은 삶을 위하여 사회 구조나 제도가 어떤 가치와 규범을 지향해야 하는지를 살펴보는 관점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114044" y="3654720"/>
            <a:ext cx="7818065" cy="1465921"/>
            <a:chOff x="590043" y="3654719"/>
            <a:chExt cx="7818065" cy="1465921"/>
          </a:xfrm>
        </p:grpSpPr>
        <p:grpSp>
          <p:nvGrpSpPr>
            <p:cNvPr id="29" name="그룹 28"/>
            <p:cNvGrpSpPr/>
            <p:nvPr/>
          </p:nvGrpSpPr>
          <p:grpSpPr>
            <a:xfrm>
              <a:off x="590043" y="3654719"/>
              <a:ext cx="7818065" cy="1465921"/>
              <a:chOff x="673427" y="2483223"/>
              <a:chExt cx="7797145" cy="1910075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0670" y="2519083"/>
                <a:ext cx="7739902" cy="1874215"/>
              </a:xfrm>
              <a:prstGeom prst="roundRect">
                <a:avLst>
                  <a:gd name="adj" fmla="val 6448"/>
                </a:avLst>
              </a:prstGeom>
              <a:solidFill>
                <a:srgbClr val="6F980A"/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b="1" dirty="0"/>
                  <a:t>              </a:t>
                </a:r>
                <a:endParaRPr lang="ko-KR" altLang="en-US" b="1" dirty="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673427" y="2483223"/>
                <a:ext cx="7752322" cy="1815891"/>
              </a:xfrm>
              <a:prstGeom prst="roundRect">
                <a:avLst>
                  <a:gd name="adj" fmla="val 656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38100" h="127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80000"/>
                  </a:lnSpc>
                  <a:buSzPct val="80000"/>
                </a:pPr>
                <a:endParaRPr lang="ko-KR" altLang="en-US" b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41524" y="3715970"/>
              <a:ext cx="7388324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ko-KR" altLang="en-US" sz="23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커피 생산</a:t>
              </a:r>
              <a:r>
                <a:rPr lang="en-US" altLang="ko-KR" sz="2400" spc="-150" dirty="0"/>
                <a:t>•</a:t>
              </a:r>
              <a:r>
                <a:rPr lang="ko-KR" altLang="en-US" sz="23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소비 과정의 문제점을 이해하는 윤리적 관점</a:t>
              </a:r>
              <a:endParaRPr lang="en-US" altLang="ko-KR" sz="2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도상국의 커피 생산자가 정당한 임금을 받을 수 있도록 공정 무역 커피를 소비해야 한다</a:t>
              </a:r>
              <a:r>
                <a:rPr lang="en-US" altLang="ko-KR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03138" y="3717981"/>
              <a:ext cx="400147" cy="400147"/>
              <a:chOff x="-2207060" y="3807025"/>
              <a:chExt cx="1566045" cy="1566045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-2207060" y="3807025"/>
                <a:ext cx="1566045" cy="1566045"/>
              </a:xfrm>
              <a:prstGeom prst="ellipse">
                <a:avLst/>
              </a:prstGeom>
              <a:solidFill>
                <a:schemeClr val="bg1">
                  <a:alpha val="50196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-2075908" y="3938177"/>
                <a:ext cx="1303740" cy="1303740"/>
              </a:xfrm>
              <a:prstGeom prst="ellipse">
                <a:avLst/>
              </a:prstGeom>
              <a:solidFill>
                <a:srgbClr val="9FC610"/>
              </a:solidFill>
              <a:ln>
                <a:noFill/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/>
                  <a:t>예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249727" y="1103177"/>
            <a:ext cx="7896225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⑷ 윤리적 관점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18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57546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관점의 의미와 필요성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035" y="1731820"/>
            <a:ext cx="7560000" cy="1735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관점의 의미</a:t>
            </a:r>
          </a:p>
          <a:p>
            <a:pPr lvl="1"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하나의 사회 현상을 탐구할 때 시간적 관점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공간적 관점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사회적 관점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윤리적 관점을 모두 고려하여 통합적으로 살펴보는 관점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2616" y="3648474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 통합적 관점의 필요성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1708" y="4218629"/>
            <a:ext cx="7560000" cy="2973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사회 현상은 시공간적으로 다양한 요인이 서로 영향을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주고받으면서 일어나고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사실과 가치의 문제가 함께 </a:t>
            </a:r>
            <a:r>
              <a:rPr lang="ko-KR" altLang="en-US" sz="23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섞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 나타남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사실 관계를 정확히 파악한 후 가치 판단을 내림으로써 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사회 현상을 깊이 있게 이해하고 인류의 삶을 더 나은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6213" algn="just">
              <a:lnSpc>
                <a:spcPct val="120000"/>
              </a:lnSpc>
            </a:pP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방향으로 개선할 수 있음</a:t>
            </a:r>
            <a:r>
              <a:rPr lang="en-US" altLang="ko-KR" sz="23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176213" algn="just">
              <a:lnSpc>
                <a:spcPct val="120000"/>
              </a:lnSpc>
            </a:pP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20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60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관점으로 살펴본 기후 변화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15"/>
          <p:cNvGrpSpPr/>
          <p:nvPr/>
        </p:nvGrpSpPr>
        <p:grpSpPr>
          <a:xfrm>
            <a:off x="2504616" y="2312894"/>
            <a:ext cx="7134236" cy="3840480"/>
            <a:chOff x="468313" y="1627188"/>
            <a:chExt cx="7896225" cy="230663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8313" y="1677637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7035" y="1731820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⑴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시간적 관점에서 본 기후 변화의 원인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0228" y="2606657"/>
            <a:ext cx="4297322" cy="32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065980" y="3576430"/>
            <a:ext cx="2456332" cy="2326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 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1880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년대 이후부터 현재까지의 흐름을 보면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산업 혁명 이후 급속하게 화석 연료 사용이 증가하여 온실가스가 많이 배출되자 지구 평균 기온이 상승하였다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위로 구부러진 화살표 21"/>
          <p:cNvSpPr/>
          <p:nvPr/>
        </p:nvSpPr>
        <p:spPr>
          <a:xfrm rot="20225339">
            <a:off x="3468435" y="4288809"/>
            <a:ext cx="3221521" cy="560964"/>
          </a:xfrm>
          <a:prstGeom prst="curvedUpArrow">
            <a:avLst>
              <a:gd name="adj1" fmla="val 25000"/>
              <a:gd name="adj2" fmla="val 7736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86428" y="486197"/>
            <a:ext cx="1512168" cy="215444"/>
          </a:xfrm>
          <a:prstGeom prst="rect">
            <a:avLst/>
          </a:prstGeom>
          <a:noFill/>
        </p:spPr>
        <p:txBody>
          <a:bodyPr wrap="square" lIns="0" tIns="0" rIns="21600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교과서 </a:t>
            </a:r>
            <a:r>
              <a:rPr lang="en-US" altLang="ko-KR" sz="1400" spc="-30" dirty="0"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p.</a:t>
            </a:r>
            <a:r>
              <a:rPr lang="en-US" altLang="ko-KR" sz="1400" spc="-3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20</a:t>
            </a:r>
            <a:endParaRPr lang="ko-KR" altLang="ko-KR" sz="1400" spc="-3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6880" y="1117919"/>
            <a:ext cx="60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6700" indent="95250"/>
            <a:r>
              <a:rPr lang="en-US" altLang="ko-KR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통합적 관점으로 살펴본 기후 변화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0"/>
            <a:ext cx="7715272" cy="724850"/>
          </a:xfrm>
          <a:prstGeom prst="rect">
            <a:avLst/>
          </a:prstGeom>
          <a:noFill/>
        </p:spPr>
        <p:txBody>
          <a:bodyPr wrap="square" lIns="216000" tIns="16920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404813" indent="-404813"/>
            <a:r>
              <a:rPr lang="en-US" altLang="ko-KR" sz="36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인간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lang="en-US" altLang="ko-KR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000" spc="-18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환경의 탐구와 통합적 관점</a:t>
            </a:r>
            <a:endParaRPr lang="en-US" altLang="ko-KR" sz="3000" spc="-18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2504616" y="2312894"/>
            <a:ext cx="7134236" cy="3840480"/>
            <a:chOff x="468313" y="1627188"/>
            <a:chExt cx="7896225" cy="230663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8313" y="1627188"/>
              <a:ext cx="7896225" cy="2306637"/>
            </a:xfrm>
            <a:prstGeom prst="roundRect">
              <a:avLst>
                <a:gd name="adj" fmla="val 12199"/>
              </a:avLst>
            </a:prstGeom>
            <a:solidFill>
              <a:srgbClr val="9FC610"/>
            </a:solidFill>
            <a:ln/>
            <a:scene3d>
              <a:camera prst="orthographicFront">
                <a:rot lat="0" lon="0" rev="0"/>
              </a:camera>
              <a:lightRig rig="balanced" dir="t"/>
            </a:scene3d>
            <a:sp3d>
              <a:bevelT w="38100" h="12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>
                <a:bevelT w="1270" h="1270"/>
              </a:sp3d>
            </a:bodyPr>
            <a:lstStyle/>
            <a:p>
              <a:pPr>
                <a:lnSpc>
                  <a:spcPct val="80000"/>
                </a:lnSpc>
              </a:pPr>
              <a:endParaRPr lang="ko-KR" altLang="en-US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8313" y="1677637"/>
              <a:ext cx="7896225" cy="2205736"/>
            </a:xfrm>
            <a:prstGeom prst="roundRect">
              <a:avLst>
                <a:gd name="adj" fmla="val 1281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rgbClr val="5C7E08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>
                <a:lnSpc>
                  <a:spcPct val="150000"/>
                </a:lnSpc>
                <a:buSzPct val="80000"/>
              </a:pPr>
              <a:endPara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27000">
                    <a:srgbClr val="000000">
                      <a:alpha val="63137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7035" y="1731820"/>
            <a:ext cx="756000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176213" algn="just">
              <a:lnSpc>
                <a:spcPct val="120000"/>
              </a:lnSpc>
            </a:pP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⑵</a:t>
            </a:r>
            <a:r>
              <a:rPr lang="en-US" altLang="ko-KR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공간적 관점에서 본 기후 변화에 따른 지역별 영향</a:t>
            </a:r>
            <a:endParaRPr lang="en-US" altLang="ko-KR" sz="2300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4772" y="3823854"/>
            <a:ext cx="2020645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◀ 기후 변화로 이상 기상 현상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빙하 감소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해수면 상승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해안 저지대 침수 등 전 세계 곳곳에서 피해가 발생하고 있다</a:t>
            </a:r>
            <a:r>
              <a:rPr lang="en-US" altLang="ko-KR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pc="-7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06" y="2610200"/>
            <a:ext cx="4628254" cy="32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2762</Words>
  <Application>Microsoft Office PowerPoint</Application>
  <PresentationFormat>와이드스크린</PresentationFormat>
  <Paragraphs>384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HY중고딕</vt:lpstr>
      <vt:lpstr>돋움체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yangjieun</dc:creator>
  <cp:lastModifiedBy>DSM2022</cp:lastModifiedBy>
  <cp:revision>417</cp:revision>
  <dcterms:created xsi:type="dcterms:W3CDTF">2012-06-07T06:28:17Z</dcterms:created>
  <dcterms:modified xsi:type="dcterms:W3CDTF">2022-05-02T05:31:58Z</dcterms:modified>
</cp:coreProperties>
</file>