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56"/>
  </p:notesMasterIdLst>
  <p:handoutMasterIdLst>
    <p:handoutMasterId r:id="rId57"/>
  </p:handoutMasterIdLst>
  <p:sldIdLst>
    <p:sldId id="964" r:id="rId2"/>
    <p:sldId id="877" r:id="rId3"/>
    <p:sldId id="878" r:id="rId4"/>
    <p:sldId id="910" r:id="rId5"/>
    <p:sldId id="911" r:id="rId6"/>
    <p:sldId id="913" r:id="rId7"/>
    <p:sldId id="914" r:id="rId8"/>
    <p:sldId id="915" r:id="rId9"/>
    <p:sldId id="916" r:id="rId10"/>
    <p:sldId id="917" r:id="rId11"/>
    <p:sldId id="918" r:id="rId12"/>
    <p:sldId id="919" r:id="rId13"/>
    <p:sldId id="920" r:id="rId14"/>
    <p:sldId id="921" r:id="rId15"/>
    <p:sldId id="922" r:id="rId16"/>
    <p:sldId id="923" r:id="rId17"/>
    <p:sldId id="924" r:id="rId18"/>
    <p:sldId id="925" r:id="rId19"/>
    <p:sldId id="926" r:id="rId20"/>
    <p:sldId id="927" r:id="rId21"/>
    <p:sldId id="928" r:id="rId22"/>
    <p:sldId id="929" r:id="rId23"/>
    <p:sldId id="930" r:id="rId24"/>
    <p:sldId id="932" r:id="rId25"/>
    <p:sldId id="933" r:id="rId26"/>
    <p:sldId id="934" r:id="rId27"/>
    <p:sldId id="935" r:id="rId28"/>
    <p:sldId id="936" r:id="rId29"/>
    <p:sldId id="937" r:id="rId30"/>
    <p:sldId id="938" r:id="rId31"/>
    <p:sldId id="939" r:id="rId32"/>
    <p:sldId id="940" r:id="rId33"/>
    <p:sldId id="941" r:id="rId34"/>
    <p:sldId id="942" r:id="rId35"/>
    <p:sldId id="943" r:id="rId36"/>
    <p:sldId id="944" r:id="rId37"/>
    <p:sldId id="945" r:id="rId38"/>
    <p:sldId id="946" r:id="rId39"/>
    <p:sldId id="947" r:id="rId40"/>
    <p:sldId id="948" r:id="rId41"/>
    <p:sldId id="949" r:id="rId42"/>
    <p:sldId id="950" r:id="rId43"/>
    <p:sldId id="951" r:id="rId44"/>
    <p:sldId id="953" r:id="rId45"/>
    <p:sldId id="954" r:id="rId46"/>
    <p:sldId id="956" r:id="rId47"/>
    <p:sldId id="957" r:id="rId48"/>
    <p:sldId id="958" r:id="rId49"/>
    <p:sldId id="959" r:id="rId50"/>
    <p:sldId id="960" r:id="rId51"/>
    <p:sldId id="961" r:id="rId52"/>
    <p:sldId id="962" r:id="rId53"/>
    <p:sldId id="963" r:id="rId54"/>
    <p:sldId id="275" r:id="rId5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278"/>
    <a:srgbClr val="948A88"/>
    <a:srgbClr val="2A2C50"/>
    <a:srgbClr val="717152"/>
    <a:srgbClr val="86472B"/>
    <a:srgbClr val="E5C9BB"/>
    <a:srgbClr val="AD7842"/>
    <a:srgbClr val="3F2E1F"/>
    <a:srgbClr val="735D45"/>
    <a:srgbClr val="2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362" autoAdjust="0"/>
  </p:normalViewPr>
  <p:slideViewPr>
    <p:cSldViewPr>
      <p:cViewPr varScale="1">
        <p:scale>
          <a:sx n="113" d="100"/>
          <a:sy n="113" d="100"/>
        </p:scale>
        <p:origin x="955" y="77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96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2022-05-18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70892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Ch02_ </a:t>
            </a:r>
            <a:r>
              <a:rPr lang="ko-KR" altLang="en-US" sz="4000" b="1" dirty="0" smtClean="0"/>
              <a:t>제어 장치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6093296"/>
            <a:ext cx="4464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2022 Computer Architecture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745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9" y="1458693"/>
            <a:ext cx="7848600" cy="41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 smtClean="0"/>
              <a:t>마이크로 명령 </a:t>
            </a:r>
            <a:r>
              <a:rPr lang="ko-KR" altLang="en-US" sz="1800" b="1" spc="-100" dirty="0"/>
              <a:t>설계 </a:t>
            </a:r>
            <a:r>
              <a:rPr lang="ko-KR" altLang="en-US" sz="1800" b="1" spc="-100" dirty="0" smtClean="0"/>
              <a:t>순서</a:t>
            </a:r>
            <a:endParaRPr lang="en-US" altLang="ko-KR" sz="1800" b="1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➊ </a:t>
            </a:r>
            <a:r>
              <a:rPr lang="ko-KR" altLang="en-US" sz="1600" spc="-100" dirty="0"/>
              <a:t>필요한 제어 신호의 </a:t>
            </a:r>
            <a:r>
              <a:rPr lang="ko-KR" altLang="en-US" sz="1600" spc="-100" dirty="0" smtClean="0"/>
              <a:t>목록 작성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➋ </a:t>
            </a:r>
            <a:r>
              <a:rPr lang="ko-KR" altLang="en-US" sz="1600" spc="-100" dirty="0"/>
              <a:t>유사한 의미를 가진 제어 신호를 그룹화하여 </a:t>
            </a:r>
            <a:r>
              <a:rPr lang="ko-KR" altLang="en-US" sz="1600" spc="-100" dirty="0" smtClean="0"/>
              <a:t>필드 구성</a:t>
            </a:r>
            <a:endParaRPr lang="en-US" altLang="ko-KR" sz="1600" spc="-100" dirty="0"/>
          </a:p>
          <a:p>
            <a:pPr marL="704850" lvl="2" indent="-25241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➌ </a:t>
            </a:r>
            <a:r>
              <a:rPr lang="ko-KR" altLang="en-US" sz="1600" spc="-100" dirty="0" smtClean="0"/>
              <a:t>각 </a:t>
            </a:r>
            <a:r>
              <a:rPr lang="ko-KR" altLang="en-US" sz="1600" spc="-100" dirty="0"/>
              <a:t>필드에 논리적인 </a:t>
            </a:r>
            <a:r>
              <a:rPr lang="ko-KR" altLang="en-US" sz="1600" spc="-100" dirty="0" smtClean="0"/>
              <a:t>순서 부여 </a:t>
            </a:r>
            <a:r>
              <a:rPr lang="en-US" altLang="ko-KR" sz="1600" spc="-100" dirty="0" smtClean="0"/>
              <a:t>: </a:t>
            </a:r>
            <a:r>
              <a:rPr lang="ko-KR" altLang="en-US" sz="1600" spc="-100" dirty="0" smtClean="0"/>
              <a:t>예를 </a:t>
            </a:r>
            <a:r>
              <a:rPr lang="ko-KR" altLang="en-US" sz="1600" spc="-100" dirty="0"/>
              <a:t>들어 </a:t>
            </a:r>
            <a:r>
              <a:rPr lang="en-US" altLang="ko-KR" sz="1600" spc="-100" dirty="0"/>
              <a:t>ALU </a:t>
            </a:r>
            <a:r>
              <a:rPr lang="ko-KR" altLang="en-US" sz="1600" spc="-100" dirty="0"/>
              <a:t>연산과 </a:t>
            </a:r>
            <a:r>
              <a:rPr lang="en-US" altLang="ko-KR" sz="1600" spc="-100" dirty="0"/>
              <a:t>ALU </a:t>
            </a:r>
            <a:r>
              <a:rPr lang="ko-KR" altLang="en-US" sz="1600" spc="-100" dirty="0" err="1"/>
              <a:t>피연산자를</a:t>
            </a:r>
            <a:r>
              <a:rPr lang="ko-KR" altLang="en-US" sz="1600" spc="-100" dirty="0"/>
              <a:t> 앞에 두고 </a:t>
            </a:r>
            <a:r>
              <a:rPr lang="ko-KR" altLang="en-US" sz="1600" spc="-100" dirty="0" smtClean="0"/>
              <a:t>이어서 </a:t>
            </a:r>
            <a:r>
              <a:rPr lang="ko-KR" altLang="en-US" sz="1600" spc="-100" dirty="0"/>
              <a:t>실행될 마이크로 명령의 제어 메모리 주소를 뒤에 </a:t>
            </a:r>
            <a:r>
              <a:rPr lang="ko-KR" altLang="en-US" sz="1600" spc="-100" dirty="0" smtClean="0"/>
              <a:t>둔다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➍ </a:t>
            </a:r>
            <a:r>
              <a:rPr lang="ko-KR" altLang="en-US" sz="1600" spc="-100" dirty="0"/>
              <a:t>마이크로 명령 형식에 대한 기호 범례를 작성하여 필드 값의 이름과 제어 </a:t>
            </a:r>
            <a:r>
              <a:rPr lang="ko-KR" altLang="en-US" sz="1600" spc="-100" dirty="0" smtClean="0"/>
              <a:t>신호 설정 방법 작성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➎ </a:t>
            </a:r>
            <a:r>
              <a:rPr lang="ko-KR" altLang="en-US" sz="1600" spc="-100" dirty="0"/>
              <a:t>필드 폭을 최소화하기 위해 동시에 사용하지 않는 작업을 분리하여 </a:t>
            </a:r>
            <a:r>
              <a:rPr lang="ko-KR" altLang="en-US" sz="1600" spc="-100" dirty="0" err="1" smtClean="0"/>
              <a:t>인코딩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마이크로 </a:t>
            </a:r>
            <a:r>
              <a:rPr lang="ko-KR" altLang="en-US" sz="1700" spc="-100" dirty="0"/>
              <a:t>명령을 설계한 후 이를 기반으로 명령어 사이클인 명령어 인출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해독</a:t>
            </a:r>
            <a:r>
              <a:rPr lang="en-US" altLang="ko-KR" sz="1700" spc="-100" dirty="0"/>
              <a:t>, </a:t>
            </a:r>
            <a:r>
              <a:rPr lang="ko-KR" altLang="en-US" sz="1700" spc="-100" dirty="0" smtClean="0"/>
              <a:t>명령어 </a:t>
            </a:r>
            <a:r>
              <a:rPr lang="ko-KR" altLang="en-US" sz="1700" spc="-100" dirty="0"/>
              <a:t>실행 각각에 대한 마이크로 프로그램 </a:t>
            </a:r>
            <a:r>
              <a:rPr lang="ko-KR" altLang="en-US" sz="1700" spc="-100" dirty="0" smtClean="0"/>
              <a:t>루틴 작성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명령어 </a:t>
            </a:r>
            <a:r>
              <a:rPr lang="ko-KR" altLang="en-US" sz="1700" spc="-100" dirty="0"/>
              <a:t>실행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연산</a:t>
            </a:r>
            <a:r>
              <a:rPr lang="en-US" altLang="ko-KR" sz="1700" spc="-100" dirty="0"/>
              <a:t>) </a:t>
            </a:r>
            <a:r>
              <a:rPr lang="ko-KR" altLang="en-US" sz="1700" spc="-100" dirty="0" smtClean="0"/>
              <a:t>사이클은 모든 </a:t>
            </a:r>
            <a:r>
              <a:rPr lang="ko-KR" altLang="en-US" sz="1700" spc="-100" dirty="0"/>
              <a:t>기계어 명령마다 다르므로 일일이 </a:t>
            </a:r>
            <a:r>
              <a:rPr lang="ko-KR" altLang="en-US" sz="1700" spc="-100" dirty="0" smtClean="0"/>
              <a:t>정의</a:t>
            </a:r>
            <a:endParaRPr lang="en-US" altLang="ko-KR" sz="1700" spc="-100" dirty="0" smtClean="0"/>
          </a:p>
        </p:txBody>
      </p:sp>
    </p:spTree>
    <p:extLst>
      <p:ext uri="{BB962C8B-B14F-4D97-AF65-F5344CB8AC3E}">
        <p14:creationId xmlns:p14="http://schemas.microsoft.com/office/powerpoint/2010/main" val="4683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제어 </a:t>
            </a:r>
            <a:r>
              <a:rPr kumimoji="0" lang="ko-KR" altLang="en-US" sz="1700" spc="-100" dirty="0"/>
              <a:t>신호는 프로그래머가 접근할 수 없는 제어 메모리에 제어 </a:t>
            </a:r>
            <a:r>
              <a:rPr kumimoji="0" lang="ko-KR" altLang="en-US" sz="1700" spc="-100" dirty="0" smtClean="0"/>
              <a:t>워드로 저장</a:t>
            </a:r>
            <a:endParaRPr kumimoji="0" lang="en-US" altLang="ko-KR" sz="1700" spc="-100" dirty="0" smtClean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프로그램으로 </a:t>
            </a:r>
            <a:r>
              <a:rPr kumimoji="0" lang="ko-KR" altLang="en-US" sz="1700" spc="-100" dirty="0"/>
              <a:t>생성되는 제어 신호는 기계어와 </a:t>
            </a:r>
            <a:r>
              <a:rPr kumimoji="0" lang="ko-KR" altLang="en-US" sz="1700" spc="-100" dirty="0" smtClean="0"/>
              <a:t>유사</a:t>
            </a:r>
            <a:endParaRPr kumimoji="0" lang="en-US" altLang="ko-KR" sz="1700" spc="-100" dirty="0" smtClean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제어 </a:t>
            </a:r>
            <a:r>
              <a:rPr kumimoji="0" lang="ko-KR" altLang="en-US" sz="1700" spc="-100" dirty="0"/>
              <a:t>기억 장치에서 마이크로 명령을 읽어 </a:t>
            </a:r>
            <a:r>
              <a:rPr kumimoji="0" lang="ko-KR" altLang="en-US" sz="1700" spc="-100" dirty="0" smtClean="0"/>
              <a:t>오기 때문에 속도가 느림</a:t>
            </a:r>
            <a:endParaRPr kumimoji="0" lang="en-US" altLang="ko-KR" sz="170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8172400" cy="30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97496"/>
            <a:ext cx="8136904" cy="1783832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</a:t>
            </a:r>
            <a:r>
              <a:rPr kumimoji="0" lang="ko-KR" altLang="en-US" sz="2200" spc="-100" dirty="0"/>
              <a:t>마이크로 프로그램 제어 장치의 종류</a:t>
            </a:r>
            <a:endParaRPr kumimoji="0" lang="ko-KR" altLang="en-US" sz="2200" spc="-100" dirty="0" smtClean="0"/>
          </a:p>
          <a:p>
            <a:pPr marL="447675" lvl="1" indent="-276225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/>
              <a:t>수평적 마이크로 프로그램</a:t>
            </a:r>
          </a:p>
          <a:p>
            <a:pPr marL="54292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제어 </a:t>
            </a:r>
            <a:r>
              <a:rPr kumimoji="0" lang="ko-KR" altLang="en-US" sz="1700" spc="-100" dirty="0"/>
              <a:t>신호가 제어 신호당 </a:t>
            </a:r>
            <a:r>
              <a:rPr kumimoji="0" lang="en-US" altLang="ko-KR" sz="1700" spc="-100" dirty="0"/>
              <a:t>1</a:t>
            </a:r>
            <a:r>
              <a:rPr kumimoji="0" lang="ko-KR" altLang="en-US" sz="1700" spc="-100" dirty="0"/>
              <a:t>비트로 해독된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진 형식으로 </a:t>
            </a:r>
            <a:r>
              <a:rPr kumimoji="0" lang="ko-KR" altLang="en-US" sz="1700" spc="-100" dirty="0" smtClean="0"/>
              <a:t>표현</a:t>
            </a:r>
            <a:endParaRPr kumimoji="0" lang="en-US" altLang="ko-KR" sz="1700" spc="-100" dirty="0" smtClean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예를 </a:t>
            </a:r>
            <a:r>
              <a:rPr kumimoji="0" lang="ko-KR" altLang="en-US" sz="1600" spc="-100" dirty="0"/>
              <a:t>들어 프로세서에 제어 신호가 </a:t>
            </a:r>
            <a:r>
              <a:rPr kumimoji="0" lang="en-US" altLang="ko-KR" sz="1600" spc="-100" dirty="0"/>
              <a:t>50</a:t>
            </a:r>
            <a:r>
              <a:rPr kumimoji="0" lang="ko-KR" altLang="en-US" sz="1600" spc="-100" dirty="0"/>
              <a:t>개 있다면 </a:t>
            </a:r>
            <a:r>
              <a:rPr kumimoji="0" lang="en-US" altLang="ko-KR" sz="1600" spc="-100" dirty="0"/>
              <a:t>50</a:t>
            </a:r>
            <a:r>
              <a:rPr kumimoji="0" lang="ko-KR" altLang="en-US" sz="1600" spc="-100" dirty="0"/>
              <a:t>비트의 제어 </a:t>
            </a:r>
            <a:r>
              <a:rPr kumimoji="0" lang="ko-KR" altLang="en-US" sz="1600" spc="-100" dirty="0" smtClean="0"/>
              <a:t>신호 필요</a:t>
            </a:r>
            <a:endParaRPr kumimoji="0" lang="en-US" altLang="ko-KR" sz="1600" spc="-100" dirty="0" smtClean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한번에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 이상의 제어 신호를 활성화할 수 </a:t>
            </a:r>
            <a:r>
              <a:rPr kumimoji="0" lang="ko-KR" altLang="en-US" sz="1600" spc="-100" dirty="0" smtClean="0"/>
              <a:t>있음</a:t>
            </a:r>
            <a:endParaRPr kumimoji="0" lang="en-US" altLang="ko-KR" sz="1600" spc="-100" dirty="0" smtClean="0"/>
          </a:p>
          <a:p>
            <a:pPr marL="54292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수평적 </a:t>
            </a:r>
            <a:r>
              <a:rPr kumimoji="0" lang="ko-KR" altLang="en-US" sz="1700" spc="-100" dirty="0"/>
              <a:t>마이크로 </a:t>
            </a:r>
            <a:r>
              <a:rPr kumimoji="0" lang="ko-KR" altLang="en-US" sz="1700" spc="-100" dirty="0" smtClean="0"/>
              <a:t>프로그램의 특징</a:t>
            </a:r>
            <a:endParaRPr kumimoji="0" lang="en-US" altLang="ko-KR" sz="1700" spc="-100" dirty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제어 </a:t>
            </a:r>
            <a:r>
              <a:rPr kumimoji="0" lang="ko-KR" altLang="en-US" sz="1600" spc="-100" dirty="0"/>
              <a:t>워드가 더 길다</a:t>
            </a:r>
            <a:r>
              <a:rPr kumimoji="0" lang="en-US" altLang="ko-KR" sz="1600" spc="-100" dirty="0" smtClean="0"/>
              <a:t>.</a:t>
            </a:r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병렬 처리 응용에 사용된다</a:t>
            </a:r>
            <a:r>
              <a:rPr kumimoji="0" lang="en-US" altLang="ko-KR" sz="1600" spc="-100" dirty="0" smtClean="0"/>
              <a:t>.</a:t>
            </a:r>
            <a:endParaRPr kumimoji="0" lang="en-US" altLang="ko-KR" sz="1600" spc="-100" dirty="0"/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/>
              <a:t>더 높은 수준의 병렬 </a:t>
            </a:r>
            <a:r>
              <a:rPr kumimoji="0" lang="ko-KR" altLang="en-US" sz="1600" spc="-100" dirty="0" smtClean="0"/>
              <a:t>처리 가능 </a:t>
            </a:r>
            <a:r>
              <a:rPr kumimoji="0" lang="en-US" altLang="ko-KR" sz="1600" spc="-100" dirty="0" smtClean="0"/>
              <a:t>: </a:t>
            </a:r>
            <a:r>
              <a:rPr kumimoji="0" lang="ko-KR" altLang="en-US" sz="1600" spc="-100" dirty="0" err="1" smtClean="0"/>
              <a:t>병렬성이</a:t>
            </a:r>
            <a:r>
              <a:rPr kumimoji="0" lang="ko-KR" altLang="en-US" sz="1600" spc="-100" dirty="0" smtClean="0"/>
              <a:t> </a:t>
            </a:r>
            <a:r>
              <a:rPr kumimoji="0"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1600" spc="-100" dirty="0"/>
              <a:t>이면 한 번에 </a:t>
            </a:r>
            <a:r>
              <a:rPr kumimoji="0"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1600" spc="-100" dirty="0"/>
              <a:t>개의 제어 </a:t>
            </a:r>
            <a:r>
              <a:rPr kumimoji="0" lang="ko-KR" altLang="en-US" sz="1600" spc="-100" dirty="0" smtClean="0"/>
              <a:t>신호 활성화 된다</a:t>
            </a:r>
            <a:r>
              <a:rPr kumimoji="0" lang="en-US" altLang="ko-KR" sz="1600" spc="-100" dirty="0" smtClean="0"/>
              <a:t>.</a:t>
            </a:r>
          </a:p>
          <a:p>
            <a:pPr marL="538163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/>
              <a:t>추가 하드웨어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 err="1"/>
              <a:t>디코더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가 </a:t>
            </a:r>
            <a:r>
              <a:rPr kumimoji="0" lang="ko-KR" altLang="en-US" sz="1600" spc="-100" dirty="0" smtClean="0"/>
              <a:t>필요치 않음 </a:t>
            </a:r>
            <a:r>
              <a:rPr kumimoji="0" lang="ko-KR" altLang="en-US" sz="1600" spc="-100" dirty="0" smtClean="0">
                <a:sym typeface="Wingdings"/>
              </a:rPr>
              <a:t> </a:t>
            </a:r>
            <a:r>
              <a:rPr kumimoji="0" lang="ko-KR" altLang="en-US" sz="1600" spc="-100" dirty="0" smtClean="0"/>
              <a:t>수직적 </a:t>
            </a:r>
            <a:r>
              <a:rPr kumimoji="0" lang="ko-KR" altLang="en-US" sz="1600" spc="-100" dirty="0"/>
              <a:t>마이크로 프로그래밍보다 </a:t>
            </a:r>
            <a:r>
              <a:rPr kumimoji="0" lang="ko-KR" altLang="en-US" sz="1600" spc="-100" dirty="0" smtClean="0"/>
              <a:t>빠름</a:t>
            </a:r>
            <a:endParaRPr kumimoji="0" lang="en-US" altLang="ko-KR" sz="160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2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72" y="3679473"/>
            <a:ext cx="4860776" cy="2917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/>
              <p:cNvSpPr txBox="1">
                <a:spLocks/>
              </p:cNvSpPr>
              <p:nvPr/>
            </p:nvSpPr>
            <p:spPr>
              <a:xfrm>
                <a:off x="63501" y="692696"/>
                <a:ext cx="8963994" cy="56699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261938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130000"/>
                  <a:buFont typeface="Wingdings" panose="05000000000000000000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534988" indent="-1778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720725" indent="-185738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898525" indent="-1778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맑은 고딕" panose="020B0503020000020004" pitchFamily="50" charset="-127"/>
                  <a:buChar char="-"/>
                  <a:defRPr sz="12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077913" indent="-179388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Font typeface="Arial" panose="020B0604020202020204" pitchFamily="34" charset="0"/>
                  <a:buChar char="»"/>
                  <a:defRPr sz="1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lvl="1" indent="-276225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Font typeface="Wingdings" panose="05000000000000000000" pitchFamily="2" charset="2"/>
                  <a:buChar char=""/>
                </a:pPr>
                <a:r>
                  <a:rPr lang="ko-KR" altLang="en-US" sz="2000" b="1" spc="-100" dirty="0" smtClean="0"/>
                  <a:t>수직적 마이크로 프로그램</a:t>
                </a:r>
                <a:endParaRPr lang="ko-KR" altLang="en-US" sz="2000" b="1" spc="-100" dirty="0"/>
              </a:p>
              <a:p>
                <a:pPr marL="447675" lvl="1" indent="-179388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kumimoji="0" lang="ko-KR" altLang="en-US" sz="1700" spc="-100" dirty="0"/>
                  <a:t>수직적 마이크로 프로그램에서는 제어 신호가 </a:t>
                </a:r>
                <a:r>
                  <a:rPr kumimoji="0" lang="ko-KR" altLang="en-US" sz="1700" spc="-100" dirty="0" err="1"/>
                  <a:t>인코딩된</a:t>
                </a:r>
                <a:r>
                  <a:rPr kumimoji="0" lang="ko-KR" altLang="en-US" sz="1700" spc="-100" dirty="0"/>
                  <a:t> </a:t>
                </a:r>
                <a:r>
                  <a:rPr kumimoji="0" lang="en-US" altLang="ko-KR" sz="1700" spc="-100" dirty="0"/>
                  <a:t>2</a:t>
                </a:r>
                <a:r>
                  <a:rPr kumimoji="0" lang="ko-KR" altLang="en-US" sz="1700" spc="-100" dirty="0"/>
                  <a:t>진 형식으로 </a:t>
                </a:r>
                <a:r>
                  <a:rPr kumimoji="0" lang="ko-KR" altLang="en-US" sz="1700" spc="-100" dirty="0" smtClean="0"/>
                  <a:t>표시</a:t>
                </a:r>
                <a:endParaRPr kumimoji="0" lang="en-US" altLang="ko-KR" sz="1700" spc="-100" dirty="0" smtClean="0"/>
              </a:p>
              <a:p>
                <a:pPr marL="447675" lvl="1" indent="-179388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kumimoji="0" lang="en-US" altLang="ko-KR" sz="1700" i="1" spc="-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ko-KR" altLang="en-US" sz="1700" spc="-100" dirty="0"/>
                  <a:t>개 </a:t>
                </a:r>
                <a:r>
                  <a:rPr kumimoji="0" lang="ko-KR" altLang="en-US" sz="1700" spc="-100" dirty="0" smtClean="0"/>
                  <a:t>제어 신호가 필요할 경우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0" lang="ko-KR" altLang="en-US" sz="170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ko-KR" sz="1700" i="1" spc="-10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en-US" altLang="ko-KR" sz="170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ko-KR" sz="1700" i="0" spc="-10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en-US" altLang="ko-KR" sz="1700" b="0" i="1" spc="-1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0" lang="en-US" altLang="ko-KR" sz="1700" b="0" i="1" spc="-10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ko-KR" altLang="en-US" sz="1700" spc="-100" dirty="0" smtClean="0"/>
                  <a:t>비트 필요</a:t>
                </a:r>
                <a:endParaRPr kumimoji="0" lang="en-US" altLang="ko-KR" sz="1700" spc="-100" dirty="0" smtClean="0"/>
              </a:p>
              <a:p>
                <a:pPr marL="447675" lvl="1" indent="-179388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kumimoji="0" lang="ko-KR" altLang="en-US" sz="1700" spc="-100" dirty="0" smtClean="0"/>
                  <a:t>수직적 </a:t>
                </a:r>
                <a:r>
                  <a:rPr kumimoji="0" lang="ko-KR" altLang="en-US" sz="1700" spc="-100" dirty="0"/>
                  <a:t>마이크로 </a:t>
                </a:r>
                <a:r>
                  <a:rPr kumimoji="0" lang="ko-KR" altLang="en-US" sz="1700" spc="-100" dirty="0" smtClean="0"/>
                  <a:t>프로그램의</a:t>
                </a:r>
                <a:r>
                  <a:rPr kumimoji="0" lang="en-US" altLang="ko-KR" sz="1700" spc="-100" dirty="0" smtClean="0"/>
                  <a:t> </a:t>
                </a:r>
                <a:r>
                  <a:rPr kumimoji="0" lang="ko-KR" altLang="en-US" sz="1700" spc="-100" dirty="0" smtClean="0"/>
                  <a:t>특징</a:t>
                </a:r>
                <a:endParaRPr kumimoji="0" lang="en-US" altLang="ko-KR" sz="1700" spc="-100" dirty="0" smtClean="0"/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 smtClean="0"/>
                  <a:t>- </a:t>
                </a:r>
                <a:r>
                  <a:rPr kumimoji="0" lang="ko-KR" altLang="en-US" sz="1500" spc="-100" dirty="0" smtClean="0"/>
                  <a:t>제어 워드가 더 짧다</a:t>
                </a:r>
                <a:r>
                  <a:rPr kumimoji="0" lang="en-US" altLang="ko-KR" sz="1500" spc="-100" dirty="0" smtClean="0"/>
                  <a:t>.</a:t>
                </a:r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</a:t>
                </a:r>
                <a:r>
                  <a:rPr kumimoji="0" lang="en-US" altLang="ko-KR" sz="1500" spc="-100" dirty="0" smtClean="0"/>
                  <a:t> </a:t>
                </a:r>
                <a:r>
                  <a:rPr kumimoji="0" lang="ko-KR" altLang="en-US" sz="1500" spc="-100" dirty="0" smtClean="0"/>
                  <a:t>유연하므로 </a:t>
                </a:r>
                <a:r>
                  <a:rPr kumimoji="0" lang="ko-KR" altLang="en-US" sz="1500" spc="-100" dirty="0"/>
                  <a:t>새로운 제어 신호를 </a:t>
                </a:r>
                <a:r>
                  <a:rPr kumimoji="0" lang="ko-KR" altLang="en-US" sz="1500" spc="-100" dirty="0" smtClean="0"/>
                  <a:t>추가하기 용이</a:t>
                </a:r>
                <a:endParaRPr kumimoji="0" lang="en-US" altLang="ko-KR" sz="1500" spc="-100" dirty="0"/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</a:t>
                </a:r>
                <a:r>
                  <a:rPr kumimoji="0" lang="en-US" altLang="ko-KR" sz="1500" spc="-100" dirty="0" smtClean="0"/>
                  <a:t> </a:t>
                </a:r>
                <a:r>
                  <a:rPr kumimoji="0" lang="ko-KR" altLang="en-US" sz="1500" spc="-100" dirty="0"/>
                  <a:t>낮은 수준의 </a:t>
                </a:r>
                <a:r>
                  <a:rPr kumimoji="0" lang="ko-KR" altLang="en-US" sz="1500" spc="-100" dirty="0" smtClean="0"/>
                  <a:t>병렬화 허용</a:t>
                </a:r>
                <a:endParaRPr kumimoji="0" lang="en-US" altLang="ko-KR" sz="1500" spc="-100" dirty="0" smtClean="0"/>
              </a:p>
              <a:p>
                <a:pPr marL="454024" lvl="2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None/>
                </a:pPr>
                <a:r>
                  <a:rPr kumimoji="0" lang="en-US" altLang="ko-KR" sz="1500" spc="-100" dirty="0"/>
                  <a:t>-</a:t>
                </a:r>
                <a:r>
                  <a:rPr kumimoji="0" lang="en-US" altLang="ko-KR" sz="1500" spc="-100" dirty="0" smtClean="0"/>
                  <a:t> </a:t>
                </a:r>
                <a:r>
                  <a:rPr kumimoji="0" lang="ko-KR" altLang="en-US" sz="1500" spc="-100" dirty="0"/>
                  <a:t>제어 신호를 생성하는 추가적인 </a:t>
                </a:r>
                <a:r>
                  <a:rPr kumimoji="0" lang="ko-KR" altLang="en-US" sz="1500" spc="-100" dirty="0" smtClean="0"/>
                  <a:t>하드웨어 필요 </a:t>
                </a:r>
                <a:r>
                  <a:rPr kumimoji="0" lang="ko-KR" altLang="en-US" sz="1500" spc="-100" dirty="0" smtClean="0">
                    <a:sym typeface="Wingdings"/>
                  </a:rPr>
                  <a:t> </a:t>
                </a:r>
                <a:r>
                  <a:rPr kumimoji="0" lang="ko-KR" altLang="en-US" sz="1500" spc="-100" dirty="0" smtClean="0"/>
                  <a:t>수평적 </a:t>
                </a:r>
                <a:r>
                  <a:rPr kumimoji="0" lang="ko-KR" altLang="en-US" sz="1500" spc="-100" dirty="0"/>
                  <a:t>마이크로 </a:t>
                </a:r>
                <a:r>
                  <a:rPr kumimoji="0" lang="ko-KR" altLang="en-US" sz="1500" spc="-100" dirty="0" smtClean="0"/>
                  <a:t>프로그래밍보다 느림</a:t>
                </a:r>
                <a:endParaRPr kumimoji="0" lang="en-US" altLang="ko-KR" sz="1500" spc="-100" dirty="0" smtClean="0"/>
              </a:p>
            </p:txBody>
          </p:sp>
        </mc:Choice>
        <mc:Fallback xmlns="">
          <p:sp>
            <p:nvSpPr>
              <p:cNvPr id="8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" y="692696"/>
                <a:ext cx="8963994" cy="5669958"/>
              </a:xfrm>
              <a:prstGeom prst="rect">
                <a:avLst/>
              </a:prstGeom>
              <a:blipFill rotWithShape="1">
                <a:blip r:embed="rId3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</p:spTree>
    <p:extLst>
      <p:ext uri="{BB962C8B-B14F-4D97-AF65-F5344CB8AC3E}">
        <p14:creationId xmlns:p14="http://schemas.microsoft.com/office/powerpoint/2010/main" val="22450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</a:t>
            </a:r>
            <a:r>
              <a:rPr kumimoji="0" lang="ko-KR" altLang="en-US" sz="2200" spc="-100" dirty="0"/>
              <a:t>하드와이어 제어와 마이크로 프로그램 제어 </a:t>
            </a:r>
            <a:r>
              <a:rPr kumimoji="0" lang="ko-KR" altLang="en-US" sz="2200" spc="-100" dirty="0" smtClean="0"/>
              <a:t>비교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" y="1397513"/>
            <a:ext cx="8198965" cy="4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173038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800" b="0" spc="-100" dirty="0" smtClean="0"/>
              <a:t>하드와이어 </a:t>
            </a:r>
            <a:r>
              <a:rPr kumimoji="0" lang="ko-KR" altLang="en-US" sz="1800" b="0" spc="-100" dirty="0"/>
              <a:t>제어와 마이크로 프로그램 </a:t>
            </a:r>
            <a:r>
              <a:rPr kumimoji="0" lang="ko-KR" altLang="en-US" sz="1800" b="0" spc="-100" dirty="0" smtClean="0"/>
              <a:t>제어를 </a:t>
            </a:r>
            <a:r>
              <a:rPr kumimoji="0" lang="ko-KR" altLang="en-US" sz="1800" b="0" spc="-100" dirty="0"/>
              <a:t>적절히 </a:t>
            </a:r>
            <a:r>
              <a:rPr kumimoji="0" lang="ko-KR" altLang="en-US" sz="1800" b="0" spc="-100" dirty="0" smtClean="0"/>
              <a:t>혼용하여 </a:t>
            </a:r>
            <a:r>
              <a:rPr kumimoji="0" lang="en-US" altLang="ko-KR" sz="1800" b="0" spc="-100" dirty="0" smtClean="0"/>
              <a:t>hybrid </a:t>
            </a:r>
            <a:r>
              <a:rPr kumimoji="0" lang="ko-KR" altLang="en-US" sz="1800" b="0" spc="-100" dirty="0" smtClean="0"/>
              <a:t>제어 장치 구성</a:t>
            </a:r>
            <a:endParaRPr kumimoji="0" lang="en-US" altLang="ko-KR" sz="1800" b="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5533729" cy="46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 smtClean="0"/>
              <a:t>명령어 사이클</a:t>
            </a:r>
            <a:endParaRPr lang="ko-KR" altLang="en-US" sz="2000" b="1" spc="-100" dirty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b="1" spc="-100" dirty="0">
                <a:solidFill>
                  <a:srgbClr val="00B0F0"/>
                </a:solidFill>
              </a:rPr>
              <a:t>명령어 </a:t>
            </a:r>
            <a:r>
              <a:rPr kumimoji="0" lang="ko-KR" altLang="en-US" sz="1700" b="1" spc="-100" dirty="0" smtClean="0">
                <a:solidFill>
                  <a:srgbClr val="00B0F0"/>
                </a:solidFill>
              </a:rPr>
              <a:t>인출 </a:t>
            </a:r>
            <a:r>
              <a:rPr kumimoji="0" lang="en-US" altLang="ko-KR" sz="1700" spc="-100" dirty="0" smtClean="0">
                <a:sym typeface="Wingdings" panose="05000000000000000000" pitchFamily="2" charset="2"/>
              </a:rPr>
              <a:t></a:t>
            </a:r>
            <a:r>
              <a:rPr kumimoji="0" lang="en-US" altLang="ko-KR" sz="1700" spc="-100" dirty="0" smtClean="0"/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명령어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해독</a:t>
            </a:r>
            <a:r>
              <a:rPr kumimoji="0" lang="ko-KR" altLang="en-US" sz="1700" spc="-100" dirty="0" smtClean="0">
                <a:solidFill>
                  <a:srgbClr val="00B0F0"/>
                </a:solidFill>
              </a:rPr>
              <a:t> </a:t>
            </a:r>
            <a:r>
              <a:rPr kumimoji="0" lang="en-US" altLang="ko-KR" sz="1700" spc="-100" dirty="0" smtClean="0">
                <a:sym typeface="Wingdings" panose="05000000000000000000" pitchFamily="2" charset="2"/>
              </a:rPr>
              <a:t></a:t>
            </a:r>
            <a:r>
              <a:rPr kumimoji="0" lang="en-US" altLang="ko-KR" sz="1700" spc="-100" dirty="0" smtClean="0"/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명령어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실행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spc="-100" dirty="0"/>
              <a:t>사이클로 </a:t>
            </a:r>
            <a:r>
              <a:rPr kumimoji="0" lang="ko-KR" altLang="en-US" sz="1700" spc="-100" dirty="0" smtClean="0"/>
              <a:t>진행</a:t>
            </a:r>
            <a:endParaRPr kumimoji="0" lang="en-US" altLang="ko-KR" sz="1700" spc="-100" dirty="0" smtClean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명령어 </a:t>
            </a:r>
            <a:r>
              <a:rPr kumimoji="0" lang="ko-KR" altLang="en-US" sz="17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사이클</a:t>
            </a:r>
            <a:r>
              <a:rPr kumimoji="0" lang="en-US" altLang="ko-KR" sz="17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ko-KR" altLang="en-US" sz="17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경로</a:t>
            </a:r>
            <a:r>
              <a:rPr kumimoji="0" lang="en-US" altLang="ko-KR" sz="17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(data-path) </a:t>
            </a:r>
            <a:r>
              <a:rPr kumimoji="0" lang="ko-KR" altLang="en-US" sz="17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사이클이라고도 함</a:t>
            </a:r>
            <a:endParaRPr kumimoji="0" lang="en-US" altLang="ko-KR" sz="1700" spc="-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인터럽트 사이클</a:t>
            </a:r>
            <a:endParaRPr kumimoji="0" lang="en-US" altLang="ko-KR" sz="1700" spc="-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4024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인터럽트 </a:t>
            </a:r>
            <a:r>
              <a:rPr kumimoji="0" lang="ko-KR" altLang="en-US" sz="1600" spc="-100" dirty="0"/>
              <a:t>사이클은 매 </a:t>
            </a:r>
            <a:r>
              <a:rPr kumimoji="0" lang="ko-KR" altLang="en-US" sz="1600" spc="-100" dirty="0" smtClean="0"/>
              <a:t>명령어 사이클이 </a:t>
            </a:r>
            <a:r>
              <a:rPr kumimoji="0" lang="ko-KR" altLang="en-US" sz="1600" spc="-100" dirty="0"/>
              <a:t>끝나고 인터럽트 유무를 </a:t>
            </a:r>
            <a:r>
              <a:rPr kumimoji="0" lang="ko-KR" altLang="en-US" sz="1600" spc="-100" dirty="0" smtClean="0"/>
              <a:t>점검</a:t>
            </a:r>
            <a:endParaRPr kumimoji="0" lang="en-US" altLang="ko-KR" sz="1600" spc="-100" dirty="0" smtClean="0"/>
          </a:p>
          <a:p>
            <a:pPr marL="454024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인터럽트가 </a:t>
            </a:r>
            <a:r>
              <a:rPr kumimoji="0" lang="ko-KR" altLang="en-US" sz="1600" spc="-100" dirty="0"/>
              <a:t>있으면 인터럽트 처리 </a:t>
            </a:r>
            <a:r>
              <a:rPr kumimoji="0" lang="ko-KR" altLang="en-US" sz="1600" spc="-100" dirty="0" smtClean="0"/>
              <a:t>루틴 실행</a:t>
            </a:r>
            <a:endParaRPr kumimoji="0" lang="en-US" altLang="ko-KR" sz="1600" spc="-100" dirty="0" smtClean="0"/>
          </a:p>
          <a:p>
            <a:pPr marL="633412" lvl="2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kumimoji="0" lang="en-US" altLang="ko-KR" spc="-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59"/>
            <a:ext cx="6444208" cy="36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2762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 smtClean="0"/>
              <a:t>명령어 사이클</a:t>
            </a:r>
            <a:r>
              <a:rPr lang="en-US" altLang="ko-KR" sz="2000" b="1" spc="-100" dirty="0" smtClean="0"/>
              <a:t>(</a:t>
            </a:r>
            <a:r>
              <a:rPr lang="ko-KR" altLang="en-US" sz="2000" b="1" spc="-100" dirty="0" smtClean="0"/>
              <a:t>계속</a:t>
            </a:r>
            <a:r>
              <a:rPr lang="en-US" altLang="ko-KR" sz="2000" b="1" spc="-100" dirty="0" smtClean="0"/>
              <a:t>)</a:t>
            </a:r>
            <a:endParaRPr lang="ko-KR" altLang="en-US" sz="2000" b="1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하나의 </a:t>
            </a:r>
            <a:r>
              <a:rPr kumimoji="0" lang="ko-KR" altLang="en-US" sz="1700" spc="-100" dirty="0"/>
              <a:t>기계어 </a:t>
            </a:r>
            <a:r>
              <a:rPr kumimoji="0" lang="ko-KR" altLang="en-US" sz="1700" spc="-100" dirty="0" smtClean="0"/>
              <a:t>명령 </a:t>
            </a:r>
            <a:r>
              <a:rPr kumimoji="0" lang="en-US" altLang="ko-KR" sz="1700" spc="-100" dirty="0" smtClean="0"/>
              <a:t>: </a:t>
            </a:r>
            <a:r>
              <a:rPr kumimoji="0" lang="ko-KR" altLang="en-US" sz="1700" spc="-100" dirty="0" smtClean="0"/>
              <a:t>일련의 </a:t>
            </a:r>
            <a:r>
              <a:rPr kumimoji="0" lang="ko-KR" altLang="en-US" sz="1700" spc="-100" dirty="0"/>
              <a:t>마이크로 명령으로 </a:t>
            </a:r>
            <a:r>
              <a:rPr kumimoji="0" lang="ko-KR" altLang="en-US" sz="1700" spc="-100" dirty="0" smtClean="0"/>
              <a:t>구성된 </a:t>
            </a:r>
            <a:r>
              <a:rPr kumimoji="0" lang="ko-KR" altLang="en-US" sz="1700" spc="-100" dirty="0"/>
              <a:t>명령어 사이클을 이루어 </a:t>
            </a:r>
            <a:r>
              <a:rPr kumimoji="0" lang="ko-KR" altLang="en-US" sz="1700" spc="-100" dirty="0" smtClean="0"/>
              <a:t>실행</a:t>
            </a:r>
            <a:endParaRPr kumimoji="0" lang="en-US" altLang="ko-KR" sz="1700" spc="-100" dirty="0" smtClean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각 </a:t>
            </a:r>
            <a:r>
              <a:rPr kumimoji="0" lang="ko-KR" altLang="en-US" sz="1700" spc="-100" dirty="0"/>
              <a:t>명령어 사이클은 여러 개의 작은 단위로 </a:t>
            </a:r>
            <a:r>
              <a:rPr kumimoji="0" lang="ko-KR" altLang="en-US" sz="1700" spc="-100" dirty="0" smtClean="0"/>
              <a:t>구성</a:t>
            </a:r>
            <a:endParaRPr kumimoji="0" lang="en-US" altLang="ko-KR" sz="1700" spc="-100" dirty="0" smtClean="0"/>
          </a:p>
          <a:p>
            <a:pPr marL="452437" lvl="2" indent="0" fontAlgn="auto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명령어 </a:t>
            </a:r>
            <a:r>
              <a:rPr kumimoji="0" lang="ko-KR" altLang="en-US" sz="1600" spc="-100" dirty="0"/>
              <a:t>인출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해독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실행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인터럽트로 </a:t>
            </a:r>
            <a:r>
              <a:rPr kumimoji="0" lang="ko-KR" altLang="en-US" sz="1600" spc="-100" dirty="0" smtClean="0"/>
              <a:t>구별</a:t>
            </a:r>
            <a:endParaRPr kumimoji="0" lang="en-US" altLang="ko-KR" sz="1600" spc="-100" dirty="0" smtClean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 smtClean="0"/>
              <a:t>제어 </a:t>
            </a:r>
            <a:r>
              <a:rPr kumimoji="0" lang="ko-KR" altLang="en-US" sz="1700" spc="-100" dirty="0"/>
              <a:t>장치를 설계하려면 더 </a:t>
            </a:r>
            <a:r>
              <a:rPr kumimoji="0" lang="ko-KR" altLang="en-US" sz="1700" spc="-100" dirty="0" smtClean="0"/>
              <a:t>작은 단위의 마이크로 연산으로 분할</a:t>
            </a:r>
            <a:r>
              <a:rPr kumimoji="0" lang="en-US" altLang="ko-KR" sz="1700" spc="-100" dirty="0" smtClean="0"/>
              <a:t>(</a:t>
            </a:r>
            <a:r>
              <a:rPr kumimoji="0" lang="ko-KR" altLang="en-US" sz="1700" spc="-100" dirty="0" smtClean="0"/>
              <a:t>그림 </a:t>
            </a:r>
            <a:r>
              <a:rPr kumimoji="0" lang="en-US" altLang="ko-KR" sz="1700" spc="-100" dirty="0" smtClean="0"/>
              <a:t>5-8)</a:t>
            </a:r>
          </a:p>
          <a:p>
            <a:pPr marL="581025" lvl="2" indent="-128588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각 </a:t>
            </a:r>
            <a:r>
              <a:rPr kumimoji="0" lang="ko-KR" altLang="en-US" sz="1600" spc="-100" dirty="0"/>
              <a:t>명령은 더 짧은 하위 사이클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예 </a:t>
            </a:r>
            <a:r>
              <a:rPr kumimoji="0" lang="en-US" altLang="ko-KR" sz="1600" spc="-100" dirty="0"/>
              <a:t>: </a:t>
            </a:r>
            <a:r>
              <a:rPr kumimoji="0" lang="ko-KR" altLang="en-US" sz="1600" spc="-100" dirty="0"/>
              <a:t>명령어 인출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해독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실행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인터럽트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로 구성된 명령 주기 동안 </a:t>
            </a:r>
            <a:r>
              <a:rPr kumimoji="0" lang="ko-KR" altLang="en-US" sz="1600" spc="-100" dirty="0" smtClean="0"/>
              <a:t>실행</a:t>
            </a:r>
            <a:endParaRPr kumimoji="0" lang="en-US" altLang="ko-KR" sz="1600" spc="-100" dirty="0" smtClean="0"/>
          </a:p>
          <a:p>
            <a:pPr marL="454024" lvl="2" indent="0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각 </a:t>
            </a:r>
            <a:r>
              <a:rPr kumimoji="0" lang="ko-KR" altLang="en-US" sz="1600" spc="-100" dirty="0"/>
              <a:t>하위 사이클은 하나 이상의 마이크로 </a:t>
            </a:r>
            <a:r>
              <a:rPr kumimoji="0" lang="ko-KR" altLang="en-US" sz="1600" spc="-100" dirty="0" smtClean="0"/>
              <a:t>연산을 가짐</a:t>
            </a:r>
            <a:endParaRPr kumimoji="0" lang="en-US" altLang="ko-KR" sz="1600" spc="-100" dirty="0" smtClean="0"/>
          </a:p>
          <a:p>
            <a:pPr marL="454024" lvl="2" indent="0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마이크로 </a:t>
            </a:r>
            <a:r>
              <a:rPr kumimoji="0" lang="ko-KR" altLang="en-US" sz="1600" spc="-100" dirty="0"/>
              <a:t>연산은 프로세서의 가장 작은 </a:t>
            </a:r>
            <a:r>
              <a:rPr kumimoji="0" lang="ko-KR" altLang="en-US" sz="1600" spc="-100" dirty="0" smtClean="0"/>
              <a:t>동작</a:t>
            </a:r>
            <a:endParaRPr kumimoji="0" lang="en-US" altLang="ko-KR" sz="1600" spc="-100" dirty="0" smtClean="0"/>
          </a:p>
        </p:txBody>
      </p:sp>
    </p:spTree>
    <p:extLst>
      <p:ext uri="{BB962C8B-B14F-4D97-AF65-F5344CB8AC3E}">
        <p14:creationId xmlns:p14="http://schemas.microsoft.com/office/powerpoint/2010/main" val="1927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smtClean="0"/>
              <a:t>명령어 사이클 흐름도</a:t>
            </a:r>
            <a:endParaRPr lang="ko-KR" altLang="en-US" sz="1800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598613"/>
            <a:ext cx="3849195" cy="61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buNone/>
            </a:pPr>
            <a:r>
              <a:rPr lang="ko-KR" altLang="en-US" sz="2200" dirty="0" smtClean="0"/>
              <a:t>학습목표</a:t>
            </a:r>
            <a:endParaRPr lang="en-US" altLang="ko-KR" sz="2200" dirty="0" smtClean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제어 장치의 기능과 종류를 학습한다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 smtClean="0"/>
              <a:t> </a:t>
            </a:r>
            <a:r>
              <a:rPr lang="ko-KR" altLang="en-US" sz="1800" spc="-100" dirty="0"/>
              <a:t>명령어 실행 사이클을 이해하고 동작 원리를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 smtClean="0"/>
              <a:t> </a:t>
            </a:r>
            <a:r>
              <a:rPr lang="ko-KR" altLang="en-US" sz="1800" spc="-100" dirty="0"/>
              <a:t>프로세서의 제어 순서와 실행을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 smtClean="0"/>
              <a:t> </a:t>
            </a:r>
            <a:r>
              <a:rPr lang="ko-KR" altLang="en-US" sz="1800" spc="-100" dirty="0"/>
              <a:t>파이프 </a:t>
            </a:r>
            <a:r>
              <a:rPr lang="ko-KR" altLang="en-US" sz="1800" spc="-100" dirty="0" err="1"/>
              <a:t>라이닝에</a:t>
            </a:r>
            <a:r>
              <a:rPr lang="ko-KR" altLang="en-US" sz="1800" spc="-100" dirty="0"/>
              <a:t> 대해 학습하고 장점과 해저드를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 smtClean="0"/>
              <a:t> </a:t>
            </a:r>
            <a:r>
              <a:rPr lang="ko-KR" altLang="en-US" sz="1800" spc="-100" dirty="0"/>
              <a:t>슈퍼 스칼라 구조에 대해 </a:t>
            </a:r>
            <a:r>
              <a:rPr lang="ko-KR" altLang="en-US" sz="1800" spc="-100" dirty="0" smtClean="0"/>
              <a:t>학습한다</a:t>
            </a:r>
            <a:r>
              <a:rPr lang="en-US" altLang="ko-KR" sz="1800" spc="-100" dirty="0" smtClean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 smtClean="0"/>
              <a:t>내용 </a:t>
            </a:r>
            <a:endParaRPr lang="en-US" altLang="ko-KR" sz="2200" dirty="0" smtClean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 smtClean="0"/>
              <a:t>제어 </a:t>
            </a:r>
            <a:r>
              <a:rPr lang="ko-KR" altLang="en-US" sz="1800" spc="-100" dirty="0"/>
              <a:t>장치의 기능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제어 장치의 종류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명령어 사이클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프로세서 제어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05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파이프 </a:t>
            </a:r>
            <a:r>
              <a:rPr lang="ko-KR" altLang="en-US" sz="1800" spc="-100" dirty="0" err="1"/>
              <a:t>라이닝</a:t>
            </a:r>
            <a:endParaRPr lang="ko-KR" altLang="en-US" sz="1800" spc="-100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314328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78092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</a:t>
            </a:r>
            <a:r>
              <a:rPr kumimoji="0" lang="ko-KR" altLang="en-US" sz="2200" spc="-100" dirty="0"/>
              <a:t>명령어 인출 </a:t>
            </a:r>
            <a:r>
              <a:rPr kumimoji="0" lang="ko-KR" altLang="en-US" sz="2200" spc="-100" dirty="0" smtClean="0"/>
              <a:t>사이클</a:t>
            </a:r>
            <a:r>
              <a:rPr kumimoji="0" lang="en-US" altLang="ko-KR" sz="2200" spc="-100" dirty="0"/>
              <a:t>: </a:t>
            </a:r>
            <a:r>
              <a:rPr kumimoji="0" lang="en-US" altLang="ko-KR" sz="2200" spc="-100" dirty="0" smtClean="0"/>
              <a:t>instruction </a:t>
            </a:r>
            <a:r>
              <a:rPr kumimoji="0" lang="en-US" altLang="ko-KR" sz="2200" spc="-100" dirty="0"/>
              <a:t>fetch</a:t>
            </a:r>
            <a:endParaRPr kumimoji="0" lang="en-US" altLang="ko-KR" sz="220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</a:t>
            </a:r>
            <a:r>
              <a:rPr kumimoji="0" lang="ko-KR" altLang="en-US" sz="1700" b="0" spc="-100" dirty="0" smtClean="0"/>
              <a:t>인출</a:t>
            </a:r>
            <a:r>
              <a:rPr kumimoji="0" lang="en-US" altLang="ko-KR" sz="1700" b="0" spc="-100" dirty="0" smtClean="0"/>
              <a:t> </a:t>
            </a:r>
            <a:r>
              <a:rPr kumimoji="0" lang="ko-KR" altLang="en-US" sz="1700" b="0" spc="-100" dirty="0"/>
              <a:t>사이클은 모든 </a:t>
            </a:r>
            <a:r>
              <a:rPr kumimoji="0" lang="ko-KR" altLang="en-US" sz="1700" b="0" spc="-100" dirty="0" smtClean="0"/>
              <a:t>명령어 실행의 첫 </a:t>
            </a:r>
            <a:r>
              <a:rPr kumimoji="0" lang="ko-KR" altLang="en-US" sz="1700" b="0" spc="-100" dirty="0"/>
              <a:t>번째 </a:t>
            </a:r>
            <a:r>
              <a:rPr kumimoji="0" lang="ko-KR" altLang="en-US" sz="1700" b="0" spc="-100" dirty="0" smtClean="0"/>
              <a:t>단계</a:t>
            </a:r>
            <a:endParaRPr kumimoji="0" lang="en-US" altLang="ko-KR" sz="1700" b="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다음에 실행할 명령어를 </a:t>
            </a:r>
            <a:r>
              <a:rPr kumimoji="0" lang="ko-KR" altLang="en-US" sz="1700" b="0" spc="-100" dirty="0" err="1"/>
              <a:t>주기억</a:t>
            </a:r>
            <a:r>
              <a:rPr kumimoji="0" lang="ko-KR" altLang="en-US" sz="1700" b="0" spc="-100" dirty="0"/>
              <a:t> 장치에서 읽어 오는 </a:t>
            </a:r>
            <a:r>
              <a:rPr kumimoji="0" lang="ko-KR" altLang="en-US" sz="1700" b="0" spc="-100" dirty="0" smtClean="0"/>
              <a:t>과정</a:t>
            </a:r>
            <a:endParaRPr kumimoji="0" lang="en-US" altLang="ko-KR" sz="1700" b="0" spc="-100" dirty="0"/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ko-KR" spc="-100" dirty="0" smtClean="0"/>
              <a:t> : </a:t>
            </a:r>
            <a:r>
              <a:rPr kumimoji="0" lang="en-US" altLang="ko-KR" b="0" spc="-100" dirty="0" smtClean="0"/>
              <a:t>PC </a:t>
            </a:r>
            <a:r>
              <a:rPr kumimoji="0" lang="en-US" altLang="ko-KR" b="0" spc="-100" dirty="0" smtClean="0">
                <a:sym typeface="Wingdings" panose="05000000000000000000" pitchFamily="2" charset="2"/>
              </a:rPr>
              <a:t></a:t>
            </a:r>
            <a:r>
              <a:rPr kumimoji="0" lang="ko-KR" altLang="en-US" b="0" spc="-100" dirty="0" smtClean="0"/>
              <a:t> </a:t>
            </a:r>
            <a:r>
              <a:rPr kumimoji="0" lang="en-US" altLang="ko-KR" b="0" spc="-100" dirty="0" smtClean="0"/>
              <a:t>MAR </a:t>
            </a:r>
            <a:r>
              <a:rPr kumimoji="0" lang="en-US" altLang="ko-KR" b="0" spc="-100" dirty="0" smtClean="0">
                <a:sym typeface="Wingdings" panose="05000000000000000000" pitchFamily="2" charset="2"/>
              </a:rPr>
              <a:t> </a:t>
            </a:r>
            <a:r>
              <a:rPr kumimoji="0" lang="ko-KR" altLang="en-US" b="0" spc="-100" dirty="0" smtClean="0">
                <a:sym typeface="Wingdings" panose="05000000000000000000" pitchFamily="2" charset="2"/>
              </a:rPr>
              <a:t>주소</a:t>
            </a:r>
            <a:r>
              <a:rPr kumimoji="0" lang="en-US" altLang="ko-KR" b="0" spc="-100" dirty="0" smtClean="0">
                <a:sym typeface="Wingdings" panose="05000000000000000000" pitchFamily="2" charset="2"/>
              </a:rPr>
              <a:t> </a:t>
            </a:r>
            <a:r>
              <a:rPr kumimoji="0" lang="ko-KR" altLang="en-US" b="0" spc="-100" dirty="0" smtClean="0">
                <a:sym typeface="Wingdings" panose="05000000000000000000" pitchFamily="2" charset="2"/>
              </a:rPr>
              <a:t>버스</a:t>
            </a:r>
            <a:endParaRPr kumimoji="0" lang="en-US" altLang="ko-KR" b="0" spc="-100" dirty="0" smtClean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ko-KR" spc="-100" dirty="0" smtClean="0"/>
              <a:t> </a:t>
            </a:r>
            <a:r>
              <a:rPr kumimoji="0" lang="en-US" altLang="ko-KR" spc="-100" dirty="0"/>
              <a:t>:</a:t>
            </a:r>
            <a:r>
              <a:rPr kumimoji="0" lang="ko-KR" altLang="en-US" b="0" spc="-100" dirty="0" smtClean="0">
                <a:sym typeface="Wingdings" panose="05000000000000000000" pitchFamily="2" charset="2"/>
              </a:rPr>
              <a:t> </a:t>
            </a:r>
            <a:r>
              <a:rPr kumimoji="0" lang="en-US" altLang="ko-KR" b="0" spc="-100" dirty="0" smtClean="0"/>
              <a:t>M[MAR] </a:t>
            </a:r>
            <a:r>
              <a:rPr kumimoji="0" lang="en-US" altLang="ko-KR" b="0" spc="-100" dirty="0" smtClean="0">
                <a:sym typeface="Wingdings" panose="05000000000000000000" pitchFamily="2" charset="2"/>
              </a:rPr>
              <a:t> </a:t>
            </a:r>
            <a:r>
              <a:rPr kumimoji="0" lang="ko-KR" altLang="en-US" b="0" spc="-100" dirty="0" smtClean="0"/>
              <a:t>데이터 버스 </a:t>
            </a:r>
            <a:r>
              <a:rPr kumimoji="0" lang="en-US" altLang="ko-KR" b="0" spc="-100" dirty="0" smtClean="0">
                <a:sym typeface="Wingdings" panose="05000000000000000000" pitchFamily="2" charset="2"/>
              </a:rPr>
              <a:t> MBR</a:t>
            </a: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ko-KR" spc="-100" dirty="0" smtClean="0"/>
              <a:t> </a:t>
            </a:r>
            <a:r>
              <a:rPr kumimoji="0" lang="en-US" altLang="ko-KR" spc="-100" dirty="0"/>
              <a:t>:</a:t>
            </a:r>
            <a:r>
              <a:rPr kumimoji="0" lang="en-US" altLang="ko-KR" b="0" spc="-100" dirty="0" smtClean="0">
                <a:sym typeface="Wingdings" panose="05000000000000000000" pitchFamily="2" charset="2"/>
              </a:rPr>
              <a:t> MBR  </a:t>
            </a:r>
            <a:r>
              <a:rPr kumimoji="0" lang="ko-KR" altLang="en-US" b="0" spc="-100" dirty="0" smtClean="0"/>
              <a:t>명령 레지스터</a:t>
            </a:r>
            <a:r>
              <a:rPr kumimoji="0" lang="en-US" altLang="ko-KR" b="0" spc="-100" dirty="0" smtClean="0"/>
              <a:t>(IR)</a:t>
            </a:r>
            <a:endParaRPr kumimoji="0" lang="en-US" altLang="ko-KR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7515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588224" cy="37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명령어 </a:t>
            </a:r>
            <a:r>
              <a:rPr kumimoji="0" lang="ko-KR" altLang="en-US" sz="1700" b="0" spc="-100" dirty="0"/>
              <a:t>인출 사이클이 진행되는 동안 프로세서의 레지스터 변화 </a:t>
            </a:r>
            <a:r>
              <a:rPr kumimoji="0" lang="ko-KR" altLang="en-US" sz="1700" b="0" spc="-100" dirty="0" smtClean="0"/>
              <a:t>과정</a:t>
            </a:r>
            <a:endParaRPr kumimoji="0" lang="en-US" altLang="ko-KR" sz="1700" b="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316416" cy="2223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31035"/>
            <a:ext cx="3596432" cy="1183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79503" y="3822139"/>
            <a:ext cx="349289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kumimoji="0"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크기</a:t>
            </a:r>
            <a:endParaRPr kumimoji="0" lang="en-US" altLang="ko-KR" sz="16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단위 주소 지정이고</a:t>
            </a:r>
            <a:r>
              <a:rPr kumimoji="0"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기본 크기가 2 바이트라면 I는 2가 됨</a:t>
            </a:r>
          </a:p>
        </p:txBody>
      </p:sp>
    </p:spTree>
    <p:extLst>
      <p:ext uri="{BB962C8B-B14F-4D97-AF65-F5344CB8AC3E}">
        <p14:creationId xmlns:p14="http://schemas.microsoft.com/office/powerpoint/2010/main" val="13829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마이크로 연산 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← (PC) + I</a:t>
            </a:r>
            <a:r>
              <a:rPr kumimoji="0" lang="ko-KR" altLang="en-US" sz="1700" b="0" spc="-100" dirty="0"/>
              <a:t>는 </a:t>
            </a:r>
            <a:r>
              <a:rPr kumimoji="0" lang="en-US" altLang="ko-KR" sz="17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17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ko-KR" sz="17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17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1700" b="0" spc="-100" dirty="0"/>
              <a:t>중 어느 것과도 출동이 발생하지 않으므로 둘 중 어디에서 </a:t>
            </a:r>
            <a:r>
              <a:rPr kumimoji="0" lang="ko-KR" altLang="en-US" sz="1700" b="0" spc="-100" dirty="0" smtClean="0"/>
              <a:t>실행되어도 무관</a:t>
            </a:r>
            <a:endParaRPr kumimoji="0" lang="en-US" altLang="ko-KR" sz="1600" b="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마이크로 </a:t>
            </a:r>
            <a:r>
              <a:rPr kumimoji="0" lang="ko-KR" altLang="en-US" sz="1700" b="0" spc="-100" dirty="0"/>
              <a:t>연산을 그룹으로 묶을 때는 다음 두 가지 간단한 규칙을 따라야 한다</a:t>
            </a:r>
            <a:r>
              <a:rPr kumimoji="0" lang="en-US" altLang="ko-KR" sz="1700" b="0" spc="-100" dirty="0"/>
              <a:t>.</a:t>
            </a: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➊ </a:t>
            </a:r>
            <a:r>
              <a:rPr kumimoji="0" lang="ko-KR" altLang="en-US" b="0" spc="-100" dirty="0"/>
              <a:t>연산의 </a:t>
            </a:r>
            <a:r>
              <a:rPr kumimoji="0" lang="ko-KR" altLang="en-US" b="0" spc="-100" dirty="0" smtClean="0"/>
              <a:t>순서 준수</a:t>
            </a:r>
            <a:endParaRPr kumimoji="0" lang="en-US" altLang="ko-KR" b="0" spc="-100" dirty="0" smtClean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 smtClean="0"/>
              <a:t>(</a:t>
            </a:r>
            <a:r>
              <a:rPr kumimoji="0" lang="en-US" altLang="ko-KR" b="0" spc="-100" dirty="0"/>
              <a:t>MAR ← (PC))</a:t>
            </a:r>
            <a:r>
              <a:rPr kumimoji="0" lang="ko-KR" altLang="en-US" b="0" spc="-100" dirty="0"/>
              <a:t>는 반드시 </a:t>
            </a:r>
            <a:r>
              <a:rPr kumimoji="0" lang="en-US" altLang="ko-KR" b="0" spc="-100" dirty="0"/>
              <a:t>MAR</a:t>
            </a:r>
            <a:r>
              <a:rPr kumimoji="0" lang="ko-KR" altLang="en-US" b="0" spc="-100" dirty="0"/>
              <a:t>의 주소를 </a:t>
            </a:r>
            <a:r>
              <a:rPr kumimoji="0" lang="ko-KR" altLang="en-US" b="0" spc="-100" dirty="0" smtClean="0"/>
              <a:t>사용하기 때문에 </a:t>
            </a:r>
            <a:r>
              <a:rPr kumimoji="0" lang="en-US" altLang="ko-KR" b="0" spc="-100" dirty="0"/>
              <a:t>(MBR ← </a:t>
            </a:r>
            <a:r>
              <a:rPr kumimoji="0" lang="ko-KR" altLang="en-US" b="0" spc="-100" dirty="0" err="1"/>
              <a:t>주기억</a:t>
            </a:r>
            <a:r>
              <a:rPr kumimoji="0" lang="ko-KR" altLang="en-US" b="0" spc="-100" dirty="0"/>
              <a:t> 장치</a:t>
            </a:r>
            <a:r>
              <a:rPr kumimoji="0" lang="en-US" altLang="ko-KR" b="0" spc="-100" dirty="0"/>
              <a:t>) </a:t>
            </a:r>
            <a:r>
              <a:rPr kumimoji="0" lang="ko-KR" altLang="en-US" b="0" spc="-100" dirty="0"/>
              <a:t>앞에 와야 </a:t>
            </a:r>
            <a:r>
              <a:rPr kumimoji="0" lang="ko-KR" altLang="en-US" b="0" spc="-100" dirty="0" smtClean="0"/>
              <a:t>함</a:t>
            </a:r>
            <a:endParaRPr kumimoji="0" lang="en-US" altLang="ko-KR" b="0" spc="-100" dirty="0"/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➋ </a:t>
            </a:r>
            <a:r>
              <a:rPr kumimoji="0" lang="ko-KR" altLang="en-US" b="0" spc="-100" dirty="0"/>
              <a:t>충돌을 피해야 </a:t>
            </a:r>
            <a:r>
              <a:rPr kumimoji="0" lang="ko-KR" altLang="en-US" b="0" spc="-100" dirty="0" smtClean="0"/>
              <a:t>함</a:t>
            </a:r>
            <a:endParaRPr kumimoji="0" lang="en-US" altLang="ko-KR" b="0" spc="-100" dirty="0" smtClean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ko-KR" altLang="en-US" b="0" spc="-100" dirty="0" smtClean="0"/>
              <a:t>동시에 동일한 </a:t>
            </a:r>
            <a:r>
              <a:rPr kumimoji="0" lang="ko-KR" altLang="en-US" b="0" spc="-100" dirty="0"/>
              <a:t>레지스터에서 읽고 </a:t>
            </a:r>
            <a:r>
              <a:rPr kumimoji="0" lang="ko-KR" altLang="en-US" b="0" spc="-100" dirty="0" smtClean="0"/>
              <a:t>쓰려고 해서는 </a:t>
            </a:r>
            <a:r>
              <a:rPr kumimoji="0" lang="ko-KR" altLang="en-US" b="0" spc="-100" dirty="0"/>
              <a:t>안 </a:t>
            </a:r>
            <a:r>
              <a:rPr kumimoji="0" lang="ko-KR" altLang="en-US" b="0" spc="-100" dirty="0" smtClean="0"/>
              <a:t>됨</a:t>
            </a:r>
            <a:endParaRPr kumimoji="0" lang="en-US" altLang="ko-KR" b="0" spc="-100" dirty="0" smtClean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ko-KR" altLang="en-US" b="0" spc="-100" dirty="0" smtClean="0"/>
              <a:t>예</a:t>
            </a:r>
            <a:r>
              <a:rPr kumimoji="0" lang="en-US" altLang="ko-KR" b="0" spc="-100" dirty="0" smtClean="0"/>
              <a:t>: </a:t>
            </a:r>
            <a:r>
              <a:rPr kumimoji="0" lang="ko-KR" altLang="en-US" b="0" spc="-100" dirty="0" smtClean="0"/>
              <a:t>마이크로 </a:t>
            </a:r>
            <a:r>
              <a:rPr kumimoji="0" lang="ko-KR" altLang="en-US" b="0" spc="-100" dirty="0"/>
              <a:t>연산 </a:t>
            </a:r>
            <a:r>
              <a:rPr kumimoji="0" lang="en-US" altLang="ko-KR" b="0" spc="-100" dirty="0"/>
              <a:t>(MBR ← </a:t>
            </a:r>
            <a:r>
              <a:rPr kumimoji="0" lang="ko-KR" altLang="en-US" b="0" spc="-100" dirty="0" err="1"/>
              <a:t>주기억</a:t>
            </a:r>
            <a:r>
              <a:rPr kumimoji="0" lang="ko-KR" altLang="en-US" b="0" spc="-100" dirty="0"/>
              <a:t> 장치</a:t>
            </a:r>
            <a:r>
              <a:rPr kumimoji="0" lang="en-US" altLang="ko-KR" b="0" spc="-100" dirty="0"/>
              <a:t>)</a:t>
            </a:r>
            <a:r>
              <a:rPr kumimoji="0" lang="ko-KR" altLang="en-US" b="0" spc="-100" dirty="0"/>
              <a:t>와 </a:t>
            </a:r>
            <a:r>
              <a:rPr kumimoji="0" lang="en-US" altLang="ko-KR" b="0" spc="-100" dirty="0"/>
              <a:t>(IR ← MBR)</a:t>
            </a:r>
            <a:r>
              <a:rPr kumimoji="0" lang="ko-KR" altLang="en-US" b="0" spc="-100" dirty="0"/>
              <a:t>은 </a:t>
            </a:r>
            <a:r>
              <a:rPr kumimoji="0" lang="ko-KR" altLang="en-US" b="0" spc="-100" dirty="0" smtClean="0"/>
              <a:t>동시에 실행되지 </a:t>
            </a:r>
            <a:r>
              <a:rPr kumimoji="0" lang="ko-KR" altLang="en-US" b="0" spc="-100" dirty="0"/>
              <a:t>않아야 </a:t>
            </a:r>
            <a:r>
              <a:rPr kumimoji="0" lang="ko-KR" altLang="en-US" b="0" spc="-100" dirty="0" smtClean="0"/>
              <a:t>함</a:t>
            </a:r>
            <a:endParaRPr kumimoji="0" lang="en-US" altLang="ko-KR" b="0" spc="-100" dirty="0" smtClean="0"/>
          </a:p>
          <a:p>
            <a:pPr marL="447675" lvl="1" indent="-1809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 smtClean="0"/>
          </a:p>
          <a:p>
            <a:pPr marL="447675" lvl="1" indent="-1809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마이크로 </a:t>
            </a:r>
            <a:r>
              <a:rPr kumimoji="0" lang="ko-KR" altLang="en-US" sz="1700" spc="-100" dirty="0"/>
              <a:t>연산 중 하나가 덧셈 </a:t>
            </a:r>
            <a:r>
              <a:rPr kumimoji="0" lang="ko-KR" altLang="en-US" sz="1700" spc="-100" dirty="0" smtClean="0"/>
              <a:t>연산 수행 </a:t>
            </a:r>
            <a:r>
              <a:rPr kumimoji="0" lang="en-US" altLang="ko-KR" sz="1700" spc="-100" dirty="0" smtClean="0"/>
              <a:t>: ALU</a:t>
            </a:r>
            <a:r>
              <a:rPr kumimoji="0" lang="ko-KR" altLang="en-US" sz="1700" spc="-100" dirty="0"/>
              <a:t>의 기능과 </a:t>
            </a:r>
            <a:r>
              <a:rPr kumimoji="0" lang="ko-KR" altLang="en-US" sz="1700" spc="-100" dirty="0" smtClean="0"/>
              <a:t>프로세서 </a:t>
            </a:r>
            <a:r>
              <a:rPr kumimoji="0" lang="ko-KR" altLang="en-US" sz="1700" spc="-100" dirty="0"/>
              <a:t>구조에 따라 덧셈 마이크로 연산을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가 수행할 </a:t>
            </a:r>
            <a:r>
              <a:rPr kumimoji="0" lang="ko-KR" altLang="en-US" sz="1700" spc="-100" dirty="0" smtClean="0"/>
              <a:t>수도 있음</a:t>
            </a:r>
            <a:endParaRPr kumimoji="0" lang="en-US" altLang="ko-KR" sz="17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</p:spTree>
    <p:extLst>
      <p:ext uri="{BB962C8B-B14F-4D97-AF65-F5344CB8AC3E}">
        <p14:creationId xmlns:p14="http://schemas.microsoft.com/office/powerpoint/2010/main" val="31256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03" y="2276872"/>
            <a:ext cx="6470433" cy="3672408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명령어 </a:t>
            </a:r>
            <a:r>
              <a:rPr kumimoji="0" lang="ko-KR" altLang="en-US" sz="2200" spc="-100" dirty="0"/>
              <a:t>해독 </a:t>
            </a:r>
            <a:r>
              <a:rPr kumimoji="0" lang="ko-KR" altLang="en-US" sz="2200" spc="-100" dirty="0" smtClean="0"/>
              <a:t>사이클</a:t>
            </a:r>
            <a:r>
              <a:rPr kumimoji="0" lang="en-US" altLang="ko-KR" sz="2200" spc="-100" dirty="0" smtClean="0"/>
              <a:t>: instruction decode</a:t>
            </a:r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</a:t>
            </a:r>
            <a:r>
              <a:rPr kumimoji="0" lang="ko-KR" altLang="en-US" sz="1700" b="0" spc="-100" dirty="0" smtClean="0"/>
              <a:t>해독 사이클 </a:t>
            </a:r>
            <a:r>
              <a:rPr kumimoji="0" lang="en-US" altLang="ko-KR" sz="1700" b="0" spc="-100" dirty="0" smtClean="0"/>
              <a:t>: </a:t>
            </a:r>
            <a:r>
              <a:rPr kumimoji="0" lang="ko-KR" altLang="en-US" sz="1700" b="0" spc="-100" dirty="0" smtClean="0"/>
              <a:t> </a:t>
            </a:r>
            <a:r>
              <a:rPr kumimoji="0" lang="ko-KR" altLang="en-US" sz="1700" b="0" spc="-100" dirty="0"/>
              <a:t>명령 레지스터</a:t>
            </a:r>
            <a:r>
              <a:rPr kumimoji="0" lang="en-US" altLang="ko-KR" sz="1700" b="0" spc="-100" dirty="0"/>
              <a:t>IR</a:t>
            </a:r>
            <a:r>
              <a:rPr kumimoji="0" lang="ko-KR" altLang="en-US" sz="1700" b="0" spc="-100" dirty="0"/>
              <a:t>의 내용 </a:t>
            </a:r>
            <a:r>
              <a:rPr kumimoji="0" lang="ko-KR" altLang="en-US" sz="1700" b="0" spc="-100" dirty="0" smtClean="0"/>
              <a:t>중 </a:t>
            </a:r>
            <a:r>
              <a:rPr kumimoji="0" lang="en-US" altLang="ko-KR" sz="1700" b="0" spc="-100" dirty="0" smtClean="0"/>
              <a:t>opcode</a:t>
            </a:r>
            <a:r>
              <a:rPr kumimoji="0" lang="ko-KR" altLang="en-US" sz="1700" b="0" spc="-100" dirty="0"/>
              <a:t>만 해독기로 </a:t>
            </a:r>
            <a:r>
              <a:rPr kumimoji="0" lang="ko-KR" altLang="en-US" sz="1700" b="0" spc="-100" dirty="0" smtClean="0"/>
              <a:t>전달</a:t>
            </a:r>
            <a:endParaRPr kumimoji="0" lang="en-US" altLang="ko-KR" sz="1700" b="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해독기는 </a:t>
            </a:r>
            <a:r>
              <a:rPr kumimoji="0" lang="ko-KR" altLang="en-US" sz="1700" b="0" spc="-100" dirty="0"/>
              <a:t>제어 기억 장치에서 명령 연산에 해당되는 </a:t>
            </a:r>
            <a:r>
              <a:rPr kumimoji="0" lang="ko-KR" altLang="en-US" sz="1700" b="0" spc="-100" dirty="0" smtClean="0"/>
              <a:t>마이크로 루틴을 </a:t>
            </a:r>
            <a:r>
              <a:rPr kumimoji="0" lang="ko-KR" altLang="en-US" sz="1700" b="0" spc="-100" dirty="0"/>
              <a:t>찾아 </a:t>
            </a:r>
            <a:r>
              <a:rPr kumimoji="0" lang="ko-KR" altLang="en-US" sz="1700" b="0" spc="-100" dirty="0" smtClean="0"/>
              <a:t>해독</a:t>
            </a:r>
            <a:endParaRPr kumimoji="0" lang="en-US" altLang="ko-KR" sz="1700" b="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해독된 </a:t>
            </a:r>
            <a:r>
              <a:rPr kumimoji="0" lang="ko-KR" altLang="en-US" sz="1700" b="0" spc="-100" dirty="0"/>
              <a:t>명령어에 대한 후속 마이크로 </a:t>
            </a:r>
            <a:r>
              <a:rPr kumimoji="0" lang="ko-KR" altLang="en-US" sz="1700" b="0" spc="-100" dirty="0" smtClean="0"/>
              <a:t>연산 발생</a:t>
            </a:r>
            <a:endParaRPr kumimoji="0" lang="en-US" altLang="ko-KR" sz="1700" b="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4658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6008293"/>
            <a:ext cx="6435962" cy="7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90" y="2309890"/>
            <a:ext cx="5999584" cy="3533283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명령어 </a:t>
            </a:r>
            <a:r>
              <a:rPr kumimoji="0" lang="ko-KR" altLang="en-US" sz="2200" spc="-100" dirty="0"/>
              <a:t>실행 사이클</a:t>
            </a:r>
            <a:r>
              <a:rPr kumimoji="0" lang="en-US" altLang="ko-KR" sz="2200" spc="-100" dirty="0" smtClean="0"/>
              <a:t>: instruction execute</a:t>
            </a:r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</a:t>
            </a:r>
            <a:r>
              <a:rPr kumimoji="0" lang="ko-KR" altLang="en-US" sz="1700" b="0" spc="-100" dirty="0" smtClean="0"/>
              <a:t>실행 사이클</a:t>
            </a:r>
            <a:r>
              <a:rPr kumimoji="0" lang="en-US" altLang="ko-KR" sz="1700" b="0" spc="-100" dirty="0" smtClean="0"/>
              <a:t>: </a:t>
            </a:r>
            <a:r>
              <a:rPr kumimoji="0" lang="ko-KR" altLang="en-US" sz="1700" b="0" spc="-100" dirty="0" smtClean="0"/>
              <a:t>해독된 명령어 실행 사이클</a:t>
            </a:r>
            <a:endParaRPr kumimoji="0" lang="en-US" altLang="ko-KR" sz="1700" b="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예</a:t>
            </a:r>
            <a:r>
              <a:rPr kumimoji="0" lang="en-US" altLang="ko-KR" sz="1700" b="0" spc="-100" dirty="0" smtClean="0"/>
              <a:t>: </a:t>
            </a:r>
            <a:r>
              <a:rPr kumimoji="0" lang="ko-KR" altLang="en-US" sz="1700" b="0" spc="-100" dirty="0" smtClean="0"/>
              <a:t>데이터를 </a:t>
            </a:r>
            <a:r>
              <a:rPr kumimoji="0" lang="ko-KR" altLang="en-US" sz="1700" b="0" spc="-100" dirty="0"/>
              <a:t>읽어서 레지스터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에 저장하는 명령어 실행 </a:t>
            </a:r>
            <a:r>
              <a:rPr kumimoji="0" lang="ko-KR" altLang="en-US" sz="1700" b="0" spc="-100" dirty="0" smtClean="0"/>
              <a:t>사이클</a:t>
            </a:r>
            <a:endParaRPr kumimoji="0" lang="en-US" altLang="ko-KR" sz="1700" b="0" spc="-100" dirty="0" smtClean="0"/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 smtClean="0"/>
              <a:t>- IR : operand</a:t>
            </a:r>
            <a:r>
              <a:rPr kumimoji="0" lang="en-US" altLang="ko-KR" spc="-100" dirty="0"/>
              <a:t> </a:t>
            </a:r>
            <a:r>
              <a:rPr kumimoji="0" lang="en-US" altLang="ko-KR" spc="-100" dirty="0" smtClean="0">
                <a:sym typeface="Wingdings" panose="05000000000000000000" pitchFamily="2" charset="2"/>
              </a:rPr>
              <a:t> MAR  </a:t>
            </a:r>
            <a:r>
              <a:rPr kumimoji="0" lang="ko-KR" altLang="en-US" spc="-100" dirty="0" smtClean="0">
                <a:sym typeface="Wingdings" panose="05000000000000000000" pitchFamily="2" charset="2"/>
              </a:rPr>
              <a:t>주소 버스</a:t>
            </a:r>
            <a:endParaRPr kumimoji="0" lang="en-US" altLang="ko-KR" spc="-100" dirty="0" smtClean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 smtClean="0">
                <a:sym typeface="Wingdings" panose="05000000000000000000" pitchFamily="2" charset="2"/>
              </a:rPr>
              <a:t>- M[MAR]  MBR  </a:t>
            </a:r>
            <a:r>
              <a:rPr kumimoji="0" lang="ko-KR" altLang="en-US" b="0" spc="-100" dirty="0" smtClean="0">
                <a:sym typeface="Wingdings" panose="05000000000000000000" pitchFamily="2" charset="2"/>
              </a:rPr>
              <a:t>데이터 버스</a:t>
            </a:r>
            <a:endParaRPr kumimoji="0" lang="en-US" altLang="ko-KR" b="0" spc="-100" dirty="0" smtClean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pc="-100" dirty="0" smtClean="0">
                <a:sym typeface="Wingdings" panose="05000000000000000000" pitchFamily="2" charset="2"/>
              </a:rPr>
              <a:t>- MBR  R1</a:t>
            </a:r>
            <a:endParaRPr kumimoji="0" lang="en-US" altLang="ko-KR" b="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4658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94" y="5865130"/>
            <a:ext cx="4922229" cy="9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58412"/>
            <a:ext cx="8963994" cy="5669958"/>
          </a:xfrm>
        </p:spPr>
        <p:txBody>
          <a:bodyPr>
            <a:normAutofit/>
          </a:bodyPr>
          <a:lstStyle/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인출 사이클이 진행되는 동안 프로세서의 레지스터 변화 과정</a:t>
            </a:r>
            <a:endParaRPr lang="en-US" altLang="ko-KR" sz="1700" b="0" spc="-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16416" cy="2721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5912" y="3499915"/>
            <a:ext cx="33342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ko-KR" altLang="en-US" sz="14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4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1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명령어 </a:t>
            </a:r>
            <a:r>
              <a:rPr kumimoji="0" lang="ko-KR" altLang="en-US" sz="1700" b="0" spc="-100" dirty="0"/>
              <a:t>실행 사이클은 명령어 세트의 개수만큼 아주 다양하게 </a:t>
            </a:r>
            <a:r>
              <a:rPr kumimoji="0" lang="ko-KR" altLang="en-US" sz="1700" b="0" spc="-100" dirty="0" smtClean="0"/>
              <a:t>존재</a:t>
            </a:r>
            <a:endParaRPr kumimoji="0" lang="en-US" altLang="ko-KR" sz="1700" b="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명령 인출과정은 동일</a:t>
            </a:r>
            <a:endParaRPr kumimoji="0" lang="en-US" altLang="ko-KR" sz="1700" b="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레지스터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의 데이터와 메모리 </a:t>
            </a:r>
            <a:r>
              <a:rPr kumimoji="0" lang="en-US" altLang="ko-KR" sz="1700" b="0" spc="-100" dirty="0"/>
              <a:t>X</a:t>
            </a:r>
            <a:r>
              <a:rPr kumimoji="0" lang="ko-KR" altLang="en-US" sz="1700" b="0" spc="-100" dirty="0"/>
              <a:t>번지의 </a:t>
            </a:r>
            <a:r>
              <a:rPr kumimoji="0" lang="ko-KR" altLang="en-US" sz="1700" b="0" spc="-100" dirty="0" smtClean="0"/>
              <a:t>데이터를 </a:t>
            </a:r>
            <a:r>
              <a:rPr kumimoji="0" lang="en-US" altLang="ko-KR" sz="1700" b="0" spc="-100" dirty="0" smtClean="0"/>
              <a:t>ALU</a:t>
            </a:r>
            <a:r>
              <a:rPr kumimoji="0" lang="ko-KR" altLang="en-US" sz="1700" b="0" spc="-100" dirty="0"/>
              <a:t>에서 더해 다시 </a:t>
            </a:r>
            <a:r>
              <a:rPr kumimoji="0" lang="en-US" altLang="ko-KR" sz="1700" b="0" spc="-100" dirty="0" smtClean="0"/>
              <a:t>R1</a:t>
            </a:r>
            <a:r>
              <a:rPr kumimoji="0" lang="ko-KR" altLang="en-US" sz="1700" b="0" spc="-100" dirty="0" smtClean="0"/>
              <a:t>에 저장</a:t>
            </a:r>
            <a:endParaRPr kumimoji="0" lang="en-US" altLang="ko-KR" sz="1700" b="0" spc="-100" dirty="0"/>
          </a:p>
          <a:p>
            <a:pPr marL="54133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b="1" dirty="0"/>
              <a:t>ADD R1, </a:t>
            </a:r>
            <a:r>
              <a:rPr kumimoji="0" lang="en-US" altLang="ko-KR" sz="1800" b="1" dirty="0" smtClean="0"/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2088232" cy="10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 smtClean="0"/>
              <a:t> LOAD(1</a:t>
            </a:r>
            <a:r>
              <a:rPr kumimoji="0" lang="en-US" altLang="ko-KR" spc="-100" dirty="0"/>
              <a:t>), ADD(5), STORE(2) 3</a:t>
            </a:r>
            <a:r>
              <a:rPr kumimoji="0" lang="ko-KR" altLang="en-US" spc="-100" dirty="0"/>
              <a:t>개의 명령이 실행되는 </a:t>
            </a:r>
            <a:r>
              <a:rPr kumimoji="0" lang="ko-KR" altLang="en-US" spc="-100" dirty="0" smtClean="0"/>
              <a:t>과정</a:t>
            </a:r>
            <a:endParaRPr kumimoji="0" lang="en-US" altLang="ko-KR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 smtClean="0"/>
              <a:t>CPU</a:t>
            </a:r>
            <a:r>
              <a:rPr kumimoji="0" lang="ko-KR" altLang="en-US" sz="1700" b="0" spc="-100" dirty="0"/>
              <a:t>내의 </a:t>
            </a:r>
            <a:r>
              <a:rPr kumimoji="0" lang="en-US" altLang="ko-KR" sz="1700" b="0" spc="-100" dirty="0"/>
              <a:t>PC, R1, IR </a:t>
            </a:r>
            <a:r>
              <a:rPr kumimoji="0" lang="ko-KR" altLang="en-US" sz="1700" b="0" spc="-100" dirty="0"/>
              <a:t>등의 </a:t>
            </a:r>
            <a:r>
              <a:rPr kumimoji="0" lang="ko-KR" altLang="en-US" sz="1700" b="0" spc="-100" dirty="0" smtClean="0"/>
              <a:t>레지스터 내용 변화 주목</a:t>
            </a:r>
            <a:endParaRPr kumimoji="0" lang="en-US" altLang="ko-KR" sz="1700" b="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50051"/>
            <a:ext cx="7811486" cy="47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2855"/>
          <a:stretch/>
        </p:blipFill>
        <p:spPr>
          <a:xfrm>
            <a:off x="1115616" y="1412776"/>
            <a:ext cx="7334250" cy="25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 smtClean="0"/>
              <a:t> </a:t>
            </a:r>
            <a:r>
              <a:rPr kumimoji="0" lang="ko-KR" altLang="en-US" spc="-100" dirty="0" smtClean="0"/>
              <a:t>예</a:t>
            </a:r>
            <a:r>
              <a:rPr kumimoji="0" lang="en-US" altLang="ko-KR" spc="-100" dirty="0" smtClean="0"/>
              <a:t>: ISZ(Increment </a:t>
            </a:r>
            <a:r>
              <a:rPr kumimoji="0" lang="en-US" altLang="ko-KR" spc="-100" dirty="0"/>
              <a:t>and Skip if </a:t>
            </a:r>
            <a:r>
              <a:rPr kumimoji="0" lang="en-US" altLang="ko-KR" spc="-100" dirty="0" smtClean="0"/>
              <a:t>Zero)</a:t>
            </a:r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/>
              <a:t>X </a:t>
            </a:r>
            <a:r>
              <a:rPr kumimoji="0" lang="ko-KR" altLang="en-US" sz="1700" b="0" spc="-100" dirty="0"/>
              <a:t>값을 </a:t>
            </a:r>
            <a:r>
              <a:rPr kumimoji="0" lang="en-US" altLang="ko-KR" sz="1700" b="0" spc="-100" dirty="0"/>
              <a:t>1 </a:t>
            </a:r>
            <a:r>
              <a:rPr kumimoji="0" lang="ko-KR" altLang="en-US" sz="1700" b="0" spc="-100" dirty="0"/>
              <a:t>증가시키고 그 결과가 </a:t>
            </a:r>
            <a:r>
              <a:rPr kumimoji="0" lang="en-US" altLang="ko-KR" sz="1700" b="0" spc="-100" dirty="0"/>
              <a:t>0</a:t>
            </a:r>
            <a:r>
              <a:rPr kumimoji="0" lang="ko-KR" altLang="en-US" sz="1700" b="0" spc="-100" dirty="0"/>
              <a:t>이면 바로 다음 명령을 </a:t>
            </a:r>
            <a:r>
              <a:rPr kumimoji="0" lang="ko-KR" altLang="en-US" sz="1700" b="0" spc="-100" dirty="0" smtClean="0"/>
              <a:t>건너뜀</a:t>
            </a:r>
            <a:endParaRPr kumimoji="0" lang="en-US" altLang="ko-KR" sz="1700" b="0" spc="-100" dirty="0" smtClean="0"/>
          </a:p>
          <a:p>
            <a:pPr marL="542925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dirty="0" smtClean="0"/>
              <a:t>ISZ X</a:t>
            </a:r>
          </a:p>
          <a:p>
            <a:pPr marL="26670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kumimoji="0" lang="en-US" altLang="ko-KR" sz="16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429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기능</a:t>
            </a:r>
            <a:endParaRPr lang="ko-KR" altLang="en-US" dirty="0" smtClean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 smtClean="0"/>
              <a:t> 컴퓨터의 </a:t>
            </a:r>
            <a:r>
              <a:rPr lang="ko-KR" altLang="en-US" spc="-100" dirty="0"/>
              <a:t>기본 구성</a:t>
            </a:r>
            <a:endParaRPr lang="ko-KR" altLang="en-US" spc="-100" dirty="0" smtClean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 smtClean="0">
                <a:solidFill>
                  <a:srgbClr val="00B0F0"/>
                </a:solidFill>
              </a:rPr>
              <a:t>제어 장치</a:t>
            </a:r>
            <a:r>
              <a:rPr lang="ko-KR" altLang="en-US" sz="1700" spc="-100" dirty="0" smtClean="0"/>
              <a:t> </a:t>
            </a:r>
            <a:r>
              <a:rPr lang="en-US" altLang="ko-KR" sz="1700" spc="-100" dirty="0" smtClean="0"/>
              <a:t>: </a:t>
            </a:r>
            <a:r>
              <a:rPr lang="ko-KR" altLang="en-US" sz="1700" spc="-100" dirty="0" smtClean="0"/>
              <a:t>컴퓨터의 </a:t>
            </a:r>
            <a:r>
              <a:rPr lang="ko-KR" altLang="en-US" sz="1700" spc="-100" dirty="0"/>
              <a:t>모든 동작을 제어하는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핵심 </a:t>
            </a:r>
            <a:r>
              <a:rPr lang="ko-KR" altLang="en-US" sz="1700" spc="-100" dirty="0" smtClean="0"/>
              <a:t>장치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 smtClean="0"/>
              <a:t>ALU</a:t>
            </a:r>
            <a:r>
              <a:rPr lang="en-US" altLang="ko-KR" sz="1700" spc="-100" dirty="0"/>
              <a:t>, I/O </a:t>
            </a:r>
            <a:r>
              <a:rPr lang="ko-KR" altLang="en-US" sz="1700" spc="-100" dirty="0"/>
              <a:t>장치에 프로세서가 전송한 </a:t>
            </a:r>
            <a:r>
              <a:rPr lang="ko-KR" altLang="en-US" sz="1700" spc="-100" dirty="0" smtClean="0"/>
              <a:t>명령어 수행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err="1" smtClean="0"/>
              <a:t>주기억</a:t>
            </a:r>
            <a:r>
              <a:rPr lang="ko-KR" altLang="en-US" sz="1700" spc="-100" dirty="0" smtClean="0"/>
              <a:t> 장치의 </a:t>
            </a:r>
            <a:r>
              <a:rPr lang="ko-KR" altLang="en-US" sz="1700" spc="-100" dirty="0"/>
              <a:t>명령어를 읽어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명령 레지스터 </a:t>
            </a:r>
            <a:r>
              <a:rPr lang="en-US" altLang="ko-KR" sz="1700" spc="-100" dirty="0"/>
              <a:t>IR</a:t>
            </a:r>
            <a:r>
              <a:rPr lang="ko-KR" altLang="en-US" sz="1700" spc="-100" dirty="0"/>
              <a:t>로 가져오고</a:t>
            </a:r>
            <a:r>
              <a:rPr lang="en-US" altLang="ko-KR" sz="1700" spc="-100" dirty="0"/>
              <a:t>, 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 레지스터의</a:t>
            </a:r>
            <a:r>
              <a:rPr lang="en-US" altLang="ko-KR" sz="1700" spc="-100" dirty="0" smtClean="0"/>
              <a:t>opcode</a:t>
            </a:r>
            <a:r>
              <a:rPr lang="ko-KR" altLang="en-US" sz="1700" spc="-100" dirty="0"/>
              <a:t>를 </a:t>
            </a:r>
            <a:r>
              <a:rPr lang="ko-KR" altLang="en-US" sz="1700" spc="-100" dirty="0" smtClean="0"/>
              <a:t>해독하여 제어 </a:t>
            </a:r>
            <a:r>
              <a:rPr lang="ko-KR" altLang="en-US" sz="1700" spc="-100" dirty="0"/>
              <a:t>신호를 </a:t>
            </a:r>
            <a:r>
              <a:rPr lang="ko-KR" altLang="en-US" sz="1700" spc="-100" dirty="0" smtClean="0"/>
              <a:t>발생</a:t>
            </a:r>
            <a:endParaRPr lang="en-US" altLang="ko-KR" sz="1700" spc="-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86" y="2708920"/>
            <a:ext cx="6552728" cy="34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 smtClean="0"/>
              <a:t> </a:t>
            </a:r>
            <a:r>
              <a:rPr kumimoji="0" lang="ko-KR" altLang="en-US" spc="-100" dirty="0" smtClean="0"/>
              <a:t>예</a:t>
            </a:r>
            <a:r>
              <a:rPr kumimoji="0" lang="en-US" altLang="ko-KR" spc="-100" dirty="0"/>
              <a:t>: </a:t>
            </a:r>
            <a:r>
              <a:rPr kumimoji="0" lang="en-US" altLang="ko-KR" spc="-100" dirty="0" smtClean="0"/>
              <a:t>BSA(Branch-and-Save-Address</a:t>
            </a:r>
            <a:r>
              <a:rPr kumimoji="0" lang="en-US" altLang="ko-KR" spc="-100" dirty="0"/>
              <a:t>)</a:t>
            </a:r>
          </a:p>
          <a:p>
            <a:pPr marL="447675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spc="-100" dirty="0" smtClean="0"/>
              <a:t>BSA X</a:t>
            </a:r>
            <a:endParaRPr kumimoji="0" lang="en-US" altLang="ko-KR" sz="18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3333750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8" y="2564904"/>
            <a:ext cx="7743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 smtClean="0"/>
              <a:t> </a:t>
            </a:r>
            <a:r>
              <a:rPr kumimoji="0" lang="ko-KR" altLang="en-US" spc="-100" dirty="0" smtClean="0"/>
              <a:t>예</a:t>
            </a:r>
            <a:r>
              <a:rPr kumimoji="0" lang="en-US" altLang="ko-KR" spc="-100" dirty="0"/>
              <a:t>: </a:t>
            </a:r>
            <a:r>
              <a:rPr kumimoji="0" lang="en-US" altLang="ko-KR" spc="-100" dirty="0" smtClean="0"/>
              <a:t>RET(return)</a:t>
            </a: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692696"/>
            <a:ext cx="20383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3" y="2552654"/>
            <a:ext cx="7677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 smtClean="0"/>
              <a:t>중첩 </a:t>
            </a:r>
            <a:r>
              <a:rPr kumimoji="0" lang="ko-KR" altLang="en-US" spc="-100" dirty="0"/>
              <a:t>서브루틴이나 다중 서브루틴인 </a:t>
            </a:r>
            <a:r>
              <a:rPr kumimoji="0" lang="ko-KR" altLang="en-US" spc="-100" dirty="0" smtClean="0"/>
              <a:t>경우</a:t>
            </a:r>
            <a:endParaRPr kumimoji="0" lang="en-US" altLang="ko-KR" spc="-100" dirty="0" smtClean="0"/>
          </a:p>
          <a:p>
            <a:pPr lvl="1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매 </a:t>
            </a:r>
            <a:r>
              <a:rPr kumimoji="0" lang="ko-KR" altLang="en-US" sz="1700" b="0" spc="-100" dirty="0"/>
              <a:t>서브루틴 호출마다 </a:t>
            </a:r>
            <a:r>
              <a:rPr kumimoji="0" lang="ko-KR" altLang="en-US" sz="1700" b="0" spc="-100" dirty="0" err="1"/>
              <a:t>스택에</a:t>
            </a:r>
            <a:r>
              <a:rPr kumimoji="0" lang="ko-KR" altLang="en-US" sz="1700" b="0" spc="-100" dirty="0"/>
              <a:t> 복귀할 주소</a:t>
            </a:r>
            <a:r>
              <a:rPr kumimoji="0" lang="en-US" altLang="ko-KR" sz="1700" b="0" spc="-100" dirty="0"/>
              <a:t>(PC</a:t>
            </a:r>
            <a:r>
              <a:rPr kumimoji="0" lang="en-US" altLang="ko-KR" sz="1700" b="0" spc="-100" dirty="0" smtClean="0"/>
              <a:t>)</a:t>
            </a:r>
            <a:r>
              <a:rPr kumimoji="0" lang="ko-KR" altLang="en-US" sz="1700" b="0" spc="-100" dirty="0" smtClean="0"/>
              <a:t>를 </a:t>
            </a:r>
            <a:r>
              <a:rPr kumimoji="0" lang="ko-KR" altLang="en-US" sz="1700" b="0" spc="-100" dirty="0"/>
              <a:t>저장하고</a:t>
            </a:r>
            <a:r>
              <a:rPr kumimoji="0" lang="en-US" altLang="ko-KR" sz="1700" b="0" spc="-100" dirty="0" smtClean="0"/>
              <a:t>,</a:t>
            </a:r>
          </a:p>
          <a:p>
            <a:pPr lvl="1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복귀할 </a:t>
            </a:r>
            <a:r>
              <a:rPr kumimoji="0" lang="ko-KR" altLang="en-US" sz="1700" b="0" spc="-100" dirty="0"/>
              <a:t>때는 </a:t>
            </a:r>
            <a:r>
              <a:rPr kumimoji="0" lang="ko-KR" altLang="en-US" sz="1700" b="0" spc="-100" dirty="0" err="1"/>
              <a:t>스택</a:t>
            </a:r>
            <a:r>
              <a:rPr kumimoji="0" lang="ko-KR" altLang="en-US" sz="1700" b="0" spc="-100" dirty="0"/>
              <a:t> 값을 꺼내어 </a:t>
            </a:r>
            <a:r>
              <a:rPr kumimoji="0" lang="en-US" altLang="ko-KR" sz="1700" b="0" spc="-100" dirty="0"/>
              <a:t>PC</a:t>
            </a:r>
            <a:r>
              <a:rPr kumimoji="0" lang="ko-KR" altLang="en-US" sz="1700" b="0" spc="-100" dirty="0"/>
              <a:t>로 가져온다</a:t>
            </a:r>
            <a:r>
              <a:rPr kumimoji="0" lang="en-US" altLang="ko-KR" sz="1700" b="0" spc="-1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23" y="1916832"/>
            <a:ext cx="59245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 smtClean="0"/>
              <a:t> 다중 서브루틴 예에서</a:t>
            </a:r>
            <a:r>
              <a:rPr kumimoji="0" lang="en-US" altLang="ko-KR" spc="-100" dirty="0" smtClean="0"/>
              <a:t> </a:t>
            </a:r>
            <a:r>
              <a:rPr kumimoji="0" lang="ko-KR" altLang="en-US" spc="-100" dirty="0" smtClean="0"/>
              <a:t>레지스터 변화</a:t>
            </a:r>
            <a:endParaRPr kumimoji="0" lang="en-US" altLang="ko-KR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7" y="1196752"/>
            <a:ext cx="7686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</a:t>
            </a:r>
            <a:r>
              <a:rPr kumimoji="0" lang="ko-KR" altLang="en-US" sz="2200" spc="-100" dirty="0"/>
              <a:t>인터럽트 사이클</a:t>
            </a:r>
            <a:r>
              <a:rPr kumimoji="0" lang="en-US" altLang="ko-KR" sz="2200" spc="-100" dirty="0" smtClean="0"/>
              <a:t>: interrupt</a:t>
            </a:r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실행 주기가 완료되면 인터럽트가 발생했는지 </a:t>
            </a:r>
            <a:r>
              <a:rPr kumimoji="0" lang="ko-KR" altLang="en-US" sz="1700" b="0" spc="-100" dirty="0" smtClean="0"/>
              <a:t>여부 점검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인터럽트가 </a:t>
            </a:r>
            <a:r>
              <a:rPr kumimoji="0" lang="ko-KR" altLang="en-US" sz="1700" b="0" spc="-100" dirty="0"/>
              <a:t>발생했다면 </a:t>
            </a:r>
            <a:r>
              <a:rPr kumimoji="0" lang="ko-KR" altLang="en-US" sz="1700" b="0" spc="-100" dirty="0" smtClean="0"/>
              <a:t>인터럽트 사이클 실행</a:t>
            </a:r>
            <a:endParaRPr kumimoji="0" lang="en-US" altLang="ko-KR" sz="1700" b="0" spc="-100" dirty="0" smtClean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인터럽트 </a:t>
            </a:r>
            <a:r>
              <a:rPr kumimoji="0" lang="ko-KR" altLang="en-US" sz="1700" b="0" spc="-100" dirty="0"/>
              <a:t>사이클은 </a:t>
            </a:r>
            <a:r>
              <a:rPr kumimoji="0" lang="ko-KR" altLang="en-US" sz="1700" b="0" spc="-100" dirty="0" smtClean="0"/>
              <a:t>통상적으로 </a:t>
            </a:r>
            <a:r>
              <a:rPr kumimoji="0" lang="ko-KR" altLang="en-US" sz="1700" b="0" spc="-100" dirty="0"/>
              <a:t>다음과 같다</a:t>
            </a:r>
            <a:r>
              <a:rPr kumimoji="0" lang="en-US" altLang="ko-KR" sz="1700" b="0" spc="-1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563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4429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21" y="1497285"/>
            <a:ext cx="4200525" cy="5133975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명령어 사이클</a:t>
            </a:r>
            <a:endParaRPr kumimoji="0" lang="en-US" altLang="ko-KR" sz="220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항상 명령어 인출</a:t>
            </a:r>
            <a:r>
              <a:rPr kumimoji="0" lang="en-US" altLang="ko-KR" sz="1700" b="0" spc="-100" dirty="0"/>
              <a:t>, </a:t>
            </a:r>
            <a:r>
              <a:rPr kumimoji="0" lang="ko-KR" altLang="en-US" sz="1700" b="0" spc="-100" dirty="0"/>
              <a:t>명령어 해독</a:t>
            </a:r>
            <a:r>
              <a:rPr kumimoji="0" lang="en-US" altLang="ko-KR" sz="1700" b="0" spc="-100" dirty="0"/>
              <a:t>, </a:t>
            </a:r>
            <a:r>
              <a:rPr kumimoji="0" lang="ko-KR" altLang="en-US" sz="1700" b="0" spc="-100" dirty="0"/>
              <a:t>명령어 </a:t>
            </a:r>
            <a:r>
              <a:rPr kumimoji="0" lang="ko-KR" altLang="en-US" sz="1700" b="0" spc="-100" dirty="0" smtClean="0"/>
              <a:t>실행 </a:t>
            </a:r>
            <a:r>
              <a:rPr kumimoji="0" lang="ko-KR" altLang="en-US" sz="1700" b="0" spc="-100" dirty="0"/>
              <a:t>사이클 순서로 </a:t>
            </a:r>
            <a:r>
              <a:rPr kumimoji="0" lang="ko-KR" altLang="en-US" sz="1700" b="0" spc="-100" dirty="0" smtClean="0"/>
              <a:t>실행</a:t>
            </a:r>
            <a:endParaRPr kumimoji="0" lang="en-US" altLang="ko-KR" sz="1700" b="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인터럽트 </a:t>
            </a:r>
            <a:r>
              <a:rPr kumimoji="0" lang="ko-KR" altLang="en-US" sz="1700" b="0" spc="-100" dirty="0"/>
              <a:t>사이클은 항상 명령어 실행이 끝난 </a:t>
            </a:r>
            <a:r>
              <a:rPr kumimoji="0" lang="ko-KR" altLang="en-US" sz="1700" b="0" spc="-100" dirty="0" smtClean="0"/>
              <a:t>후</a:t>
            </a:r>
            <a:r>
              <a:rPr kumimoji="0" lang="en-US" altLang="ko-KR" sz="1700" b="0" spc="-100" dirty="0" smtClean="0"/>
              <a:t/>
            </a:r>
            <a:br>
              <a:rPr kumimoji="0" lang="en-US" altLang="ko-KR" sz="1700" b="0" spc="-100" dirty="0" smtClean="0"/>
            </a:br>
            <a:r>
              <a:rPr kumimoji="0" lang="ko-KR" altLang="en-US" sz="1700" b="0" spc="-100" dirty="0" smtClean="0"/>
              <a:t>인터럽트가 있으면 </a:t>
            </a:r>
            <a:r>
              <a:rPr kumimoji="0" lang="ko-KR" altLang="en-US" sz="1700" b="0" spc="-100" dirty="0"/>
              <a:t>실행하고</a:t>
            </a:r>
            <a:r>
              <a:rPr kumimoji="0" lang="en-US" altLang="ko-KR" sz="1700" b="0" spc="-100" dirty="0" smtClean="0"/>
              <a:t>,</a:t>
            </a:r>
            <a:br>
              <a:rPr kumimoji="0" lang="en-US" altLang="ko-KR" sz="1700" b="0" spc="-100" dirty="0" smtClean="0"/>
            </a:br>
            <a:r>
              <a:rPr kumimoji="0" lang="ko-KR" altLang="en-US" sz="1700" b="0" spc="-100" dirty="0" smtClean="0"/>
              <a:t>그렇지 </a:t>
            </a:r>
            <a:r>
              <a:rPr kumimoji="0" lang="ko-KR" altLang="en-US" sz="1700" b="0" spc="-100" dirty="0"/>
              <a:t>않으면 다음 명령어 인출 사이클로 </a:t>
            </a:r>
            <a:r>
              <a:rPr kumimoji="0" lang="ko-KR" altLang="en-US" sz="1700" b="0" spc="-100" dirty="0" smtClean="0"/>
              <a:t>진행</a:t>
            </a:r>
            <a:endParaRPr kumimoji="0" lang="en-US" altLang="ko-KR" sz="1700" b="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7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 smtClean="0"/>
              <a:t>제어 장치의 특성</a:t>
            </a:r>
            <a:endParaRPr kumimoji="0" lang="en-US" altLang="ko-KR" spc="-100" dirty="0" smtClean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700" b="0" spc="-100" dirty="0" smtClean="0"/>
              <a:t>➊ </a:t>
            </a:r>
            <a:r>
              <a:rPr kumimoji="0" lang="ko-KR" altLang="en-US" sz="1700" b="0" spc="-100" dirty="0"/>
              <a:t>프로세서의 기본 </a:t>
            </a:r>
            <a:r>
              <a:rPr kumimoji="0" lang="ko-KR" altLang="en-US" sz="1700" b="0" spc="-100" dirty="0" smtClean="0"/>
              <a:t>장치 정의</a:t>
            </a:r>
            <a:endParaRPr kumimoji="0" lang="en-US" altLang="ko-KR" sz="1700" b="0" spc="-100" dirty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700" b="0" spc="-100" dirty="0"/>
              <a:t>➋ </a:t>
            </a:r>
            <a:r>
              <a:rPr kumimoji="0" lang="ko-KR" altLang="en-US" sz="1700" b="0" spc="-100" dirty="0"/>
              <a:t>프로세서가 수행하는 마이크로 </a:t>
            </a:r>
            <a:r>
              <a:rPr kumimoji="0" lang="ko-KR" altLang="en-US" sz="1700" b="0" spc="-100" dirty="0" smtClean="0"/>
              <a:t>연산 나열</a:t>
            </a:r>
            <a:endParaRPr kumimoji="0" lang="en-US" altLang="ko-KR" sz="1700" b="0" spc="-100" dirty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700" b="0" spc="-100" dirty="0"/>
              <a:t>➌ </a:t>
            </a:r>
            <a:r>
              <a:rPr kumimoji="0" lang="ko-KR" altLang="en-US" sz="1700" b="0" spc="-100" dirty="0"/>
              <a:t>마이크로 연산을 할 수 있도록 제어 장치가 수행해야 할 </a:t>
            </a:r>
            <a:r>
              <a:rPr kumimoji="0" lang="ko-KR" altLang="en-US" sz="1700" b="0" spc="-100" dirty="0" smtClean="0"/>
              <a:t>기능 결정</a:t>
            </a:r>
            <a:endParaRPr kumimoji="0" lang="en-US" altLang="ko-KR" sz="1700" b="0" spc="-100" dirty="0" smtClean="0"/>
          </a:p>
          <a:p>
            <a:pPr marL="266700" indent="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kumimoji="0" lang="en-US" altLang="ko-KR" sz="1600" b="0" spc="-100" dirty="0" smtClean="0"/>
          </a:p>
          <a:p>
            <a:pPr marL="542925" indent="-28575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 smtClean="0"/>
              <a:t>모든 </a:t>
            </a:r>
            <a:r>
              <a:rPr kumimoji="0" lang="ko-KR" altLang="en-US" sz="1800" spc="-100" dirty="0"/>
              <a:t>마이크로 </a:t>
            </a:r>
            <a:r>
              <a:rPr kumimoji="0" lang="ko-KR" altLang="en-US" sz="1800" spc="-100" dirty="0" smtClean="0"/>
              <a:t>연산은 다음 </a:t>
            </a:r>
            <a:r>
              <a:rPr kumimoji="0" lang="ko-KR" altLang="en-US" sz="1800" spc="-100" dirty="0"/>
              <a:t>범주 중 </a:t>
            </a:r>
            <a:r>
              <a:rPr kumimoji="0" lang="ko-KR" altLang="en-US" sz="1800" spc="-100" dirty="0" smtClean="0"/>
              <a:t>하나임</a:t>
            </a:r>
            <a:endParaRPr kumimoji="0" lang="en-US" altLang="ko-KR" sz="1800" spc="-100" dirty="0"/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한 </a:t>
            </a:r>
            <a:r>
              <a:rPr kumimoji="0" lang="ko-KR" altLang="en-US" sz="1700" b="0" spc="-100" dirty="0"/>
              <a:t>레지스터에서 다른 레지스터로 데이터 전송</a:t>
            </a:r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레지스터에서 </a:t>
            </a:r>
            <a:r>
              <a:rPr kumimoji="0" lang="ko-KR" altLang="en-US" sz="1700" b="0" spc="-100" dirty="0"/>
              <a:t>외부 인터페이스</a:t>
            </a:r>
            <a:r>
              <a:rPr kumimoji="0" lang="en-US" altLang="ko-KR" sz="1700" b="0" spc="-100" dirty="0"/>
              <a:t>(</a:t>
            </a:r>
            <a:r>
              <a:rPr kumimoji="0" lang="ko-KR" altLang="en-US" sz="1700" b="0" spc="-100" dirty="0" smtClean="0"/>
              <a:t>예 </a:t>
            </a:r>
            <a:r>
              <a:rPr kumimoji="0" lang="en-US" altLang="ko-KR" sz="1700" b="0" spc="-100" dirty="0" smtClean="0"/>
              <a:t>: </a:t>
            </a:r>
            <a:r>
              <a:rPr kumimoji="0" lang="ko-KR" altLang="en-US" sz="1700" b="0" spc="-100" dirty="0"/>
              <a:t>시스템 버스</a:t>
            </a:r>
            <a:r>
              <a:rPr kumimoji="0" lang="en-US" altLang="ko-KR" sz="1700" b="0" spc="-100" dirty="0"/>
              <a:t>)</a:t>
            </a:r>
            <a:r>
              <a:rPr kumimoji="0" lang="ko-KR" altLang="en-US" sz="1700" b="0" spc="-100" dirty="0"/>
              <a:t>로 데이터 전송</a:t>
            </a:r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외부 </a:t>
            </a:r>
            <a:r>
              <a:rPr kumimoji="0" lang="ko-KR" altLang="en-US" sz="1700" b="0" spc="-100" dirty="0"/>
              <a:t>인터페이스에서 레지스터로 데이터 전송</a:t>
            </a:r>
          </a:p>
          <a:p>
            <a:pPr marL="628650" indent="-2000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입력 </a:t>
            </a:r>
            <a:r>
              <a:rPr kumimoji="0" lang="ko-KR" altLang="en-US" sz="1700" b="0" spc="-100" dirty="0"/>
              <a:t>및 출력 레지스터를 사용하여 산술 또는 논리 연산 수행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 </a:t>
            </a:r>
            <a:r>
              <a:rPr lang="ko-KR" altLang="en-US" dirty="0" smtClean="0"/>
              <a:t>프로세서 </a:t>
            </a:r>
            <a:r>
              <a:rPr lang="ko-KR" altLang="en-US" dirty="0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21111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제어 장치는 </a:t>
            </a:r>
            <a:r>
              <a:rPr kumimoji="0" lang="ko-KR" altLang="en-US" sz="1800" spc="-100" dirty="0" smtClean="0"/>
              <a:t>다음 </a:t>
            </a:r>
            <a:r>
              <a:rPr kumimoji="0" lang="ko-KR" altLang="en-US" sz="1800" spc="-100" dirty="0"/>
              <a:t>두 가지 기본 </a:t>
            </a:r>
            <a:r>
              <a:rPr kumimoji="0" lang="ko-KR" altLang="en-US" sz="1800" spc="-100" dirty="0" smtClean="0"/>
              <a:t>작업 수행</a:t>
            </a:r>
            <a:endParaRPr kumimoji="0" lang="en-US" altLang="ko-KR" sz="1800" spc="-100" dirty="0" smtClean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>
                <a:solidFill>
                  <a:srgbClr val="00B0F0"/>
                </a:solidFill>
              </a:rPr>
              <a:t>순서 </a:t>
            </a:r>
            <a:r>
              <a:rPr kumimoji="0" lang="en-US" altLang="ko-KR" sz="1700" spc="-100" dirty="0" smtClean="0"/>
              <a:t>:</a:t>
            </a:r>
            <a:r>
              <a:rPr kumimoji="0" lang="en-US" altLang="ko-KR" sz="1700" b="0" spc="-100" dirty="0" smtClean="0"/>
              <a:t> </a:t>
            </a:r>
            <a:r>
              <a:rPr kumimoji="0" lang="ko-KR" altLang="en-US" sz="1700" b="0" spc="-100" dirty="0" smtClean="0"/>
              <a:t>프로그램에서 </a:t>
            </a:r>
            <a:r>
              <a:rPr kumimoji="0" lang="ko-KR" altLang="en-US" sz="1700" b="0" spc="-100" dirty="0"/>
              <a:t>정해진 순서와 그에 해당하는 마이크로 연산을 적절한 </a:t>
            </a:r>
            <a:r>
              <a:rPr kumimoji="0" lang="ko-KR" altLang="en-US" sz="1700" b="0" spc="-100" dirty="0" smtClean="0"/>
              <a:t>순서로 진행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>
                <a:solidFill>
                  <a:srgbClr val="00B0F0"/>
                </a:solidFill>
              </a:rPr>
              <a:t>실행 </a:t>
            </a:r>
            <a:r>
              <a:rPr kumimoji="0" lang="en-US" altLang="ko-KR" sz="1700" b="0" spc="-100" dirty="0" smtClean="0"/>
              <a:t>: </a:t>
            </a:r>
            <a:r>
              <a:rPr kumimoji="0" lang="ko-KR" altLang="en-US" sz="1700" b="0" spc="-100" dirty="0"/>
              <a:t>제어 장치는 각 마이크로 </a:t>
            </a:r>
            <a:r>
              <a:rPr kumimoji="0" lang="ko-KR" altLang="en-US" sz="1700" b="0" spc="-100" dirty="0" smtClean="0"/>
              <a:t>연산 수행</a:t>
            </a:r>
            <a:endParaRPr kumimoji="0" lang="en-US" altLang="ko-KR" sz="1700" b="0" spc="-100" dirty="0"/>
          </a:p>
          <a:p>
            <a:pPr marL="26670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kumimoji="0" lang="en-US" altLang="ko-KR" sz="1600" b="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 </a:t>
            </a:r>
            <a:r>
              <a:rPr lang="ko-KR" altLang="en-US" dirty="0" smtClean="0"/>
              <a:t>프로세서 </a:t>
            </a:r>
            <a:r>
              <a:rPr lang="ko-KR" altLang="en-US" dirty="0"/>
              <a:t>제어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04" y="2060848"/>
            <a:ext cx="6143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 smtClean="0"/>
              <a:t>제어 </a:t>
            </a:r>
            <a:r>
              <a:rPr kumimoji="0" lang="ko-KR" altLang="en-US" sz="1800" spc="-100" dirty="0"/>
              <a:t>장치는 다음 제어 </a:t>
            </a:r>
            <a:r>
              <a:rPr kumimoji="0" lang="ko-KR" altLang="en-US" sz="1800" spc="-100" dirty="0" smtClean="0"/>
              <a:t>신호를 </a:t>
            </a:r>
            <a:r>
              <a:rPr kumimoji="0" lang="ko-KR" altLang="en-US" sz="1800" spc="-100" dirty="0"/>
              <a:t>동시에 전송하여 </a:t>
            </a:r>
            <a:r>
              <a:rPr kumimoji="0" lang="ko-KR" altLang="en-US" sz="1800" spc="-100" dirty="0" smtClean="0"/>
              <a:t>명령 흐름 제어</a:t>
            </a:r>
            <a:endParaRPr kumimoji="0" lang="en-US" altLang="ko-KR" sz="1800" b="0" spc="-100" dirty="0"/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제어 </a:t>
            </a:r>
            <a:r>
              <a:rPr kumimoji="0" lang="ko-KR" altLang="en-US" sz="1700" b="0" spc="-100" dirty="0"/>
              <a:t>신호는 </a:t>
            </a:r>
            <a:r>
              <a:rPr kumimoji="0" lang="en-US" altLang="ko-KR" sz="1700" b="0" spc="-100" dirty="0"/>
              <a:t>MAR </a:t>
            </a:r>
            <a:r>
              <a:rPr kumimoji="0" lang="ko-KR" altLang="en-US" sz="1700" b="0" spc="-100" dirty="0"/>
              <a:t>내용을 주소 버스에 전달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제어 </a:t>
            </a:r>
            <a:r>
              <a:rPr kumimoji="0" lang="ko-KR" altLang="en-US" sz="1700" b="0" spc="-100" dirty="0"/>
              <a:t>버스에 메모리 읽기 제어 신호 전송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데이터 </a:t>
            </a:r>
            <a:r>
              <a:rPr kumimoji="0" lang="ko-KR" altLang="en-US" sz="1700" b="0" spc="-100" dirty="0"/>
              <a:t>버스 내용을 </a:t>
            </a:r>
            <a:r>
              <a:rPr kumimoji="0" lang="en-US" altLang="ko-KR" sz="1700" b="0" spc="-100" dirty="0"/>
              <a:t>MBR</a:t>
            </a:r>
            <a:r>
              <a:rPr kumimoji="0" lang="ko-KR" altLang="en-US" sz="1700" b="0" spc="-100" dirty="0"/>
              <a:t>에 저장할 수 있도록 제어 신호 전송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 smtClean="0"/>
              <a:t>PC </a:t>
            </a:r>
            <a:r>
              <a:rPr kumimoji="0" lang="ko-KR" altLang="en-US" sz="1700" b="0" spc="-100" dirty="0"/>
              <a:t>내용에 </a:t>
            </a:r>
            <a:r>
              <a:rPr kumimoji="0" lang="en-US" altLang="ko-KR" sz="1700" b="0" spc="-100" dirty="0"/>
              <a:t>I</a:t>
            </a:r>
            <a:r>
              <a:rPr kumimoji="0" lang="ko-KR" altLang="en-US" sz="1700" b="0" spc="-100" dirty="0"/>
              <a:t>를 더해 </a:t>
            </a:r>
            <a:r>
              <a:rPr kumimoji="0" lang="en-US" altLang="ko-KR" sz="1700" b="0" spc="-100" dirty="0"/>
              <a:t>PC</a:t>
            </a:r>
            <a:r>
              <a:rPr kumimoji="0" lang="ko-KR" altLang="en-US" sz="1700" b="0" spc="-100" dirty="0"/>
              <a:t>에 다시 저장하는 제어 신호</a:t>
            </a:r>
            <a:endParaRPr kumimoji="0" lang="en-US" altLang="ko-KR" sz="1700" b="0" spc="-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 </a:t>
            </a:r>
            <a:r>
              <a:rPr lang="ko-KR" altLang="en-US" dirty="0" smtClean="0"/>
              <a:t>프로세서 </a:t>
            </a:r>
            <a:r>
              <a:rPr lang="ko-KR" altLang="en-US" dirty="0"/>
              <a:t>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36912"/>
            <a:ext cx="6783288" cy="40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 smtClean="0"/>
              <a:t>데이터 경로</a:t>
            </a:r>
            <a:endParaRPr kumimoji="0" lang="en-US" altLang="ko-KR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제어 </a:t>
            </a:r>
            <a:r>
              <a:rPr kumimoji="0" lang="ko-KR" altLang="en-US" sz="1700" b="0" spc="-100" dirty="0"/>
              <a:t>장치는 내부 데이터 </a:t>
            </a:r>
            <a:r>
              <a:rPr kumimoji="0" lang="ko-KR" altLang="en-US" sz="1700" b="0" spc="-100" dirty="0" smtClean="0"/>
              <a:t>흐름 제어</a:t>
            </a:r>
            <a:r>
              <a:rPr kumimoji="0" lang="en-US" altLang="ko-KR" sz="1700" b="0" spc="-100" dirty="0" smtClean="0"/>
              <a:t>: </a:t>
            </a:r>
            <a:r>
              <a:rPr kumimoji="0" lang="ko-KR" altLang="en-US" sz="1700" b="0" spc="-100" dirty="0" smtClean="0"/>
              <a:t>예</a:t>
            </a:r>
            <a:r>
              <a:rPr kumimoji="0" lang="en-US" altLang="ko-KR" sz="1700" b="0" spc="-100" dirty="0" smtClean="0"/>
              <a:t>)</a:t>
            </a:r>
            <a:r>
              <a:rPr kumimoji="0" lang="ko-KR" altLang="en-US" sz="1700" b="0" spc="-100" dirty="0" smtClean="0"/>
              <a:t> </a:t>
            </a:r>
            <a:r>
              <a:rPr kumimoji="0" lang="ko-KR" altLang="en-US" sz="1700" b="0" spc="-100" dirty="0"/>
              <a:t>명령어 인출을 할 때 </a:t>
            </a:r>
            <a:r>
              <a:rPr kumimoji="0" lang="en-US" altLang="ko-KR" sz="1700" b="0" spc="-100" dirty="0" smtClean="0"/>
              <a:t>MBR</a:t>
            </a:r>
            <a:r>
              <a:rPr kumimoji="0" lang="ko-KR" altLang="en-US" sz="1700" b="0" spc="-100" dirty="0" smtClean="0"/>
              <a:t>내용이 </a:t>
            </a:r>
            <a:r>
              <a:rPr kumimoji="0" lang="en-US" altLang="ko-KR" sz="1700" b="0" spc="-100" dirty="0"/>
              <a:t>IR</a:t>
            </a:r>
            <a:r>
              <a:rPr kumimoji="0" lang="ko-KR" altLang="en-US" sz="1700" b="0" spc="-100" dirty="0"/>
              <a:t>로 </a:t>
            </a:r>
            <a:r>
              <a:rPr kumimoji="0" lang="ko-KR" altLang="en-US" sz="1700" b="0" spc="-100" dirty="0" smtClean="0"/>
              <a:t>전송</a:t>
            </a:r>
            <a:endParaRPr kumimoji="0" lang="en-US" altLang="ko-KR" sz="1700" b="0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제어할 </a:t>
            </a:r>
            <a:r>
              <a:rPr kumimoji="0" lang="ko-KR" altLang="en-US" sz="1700" b="0" spc="-100" dirty="0"/>
              <a:t>각 경로에는 </a:t>
            </a:r>
            <a:r>
              <a:rPr kumimoji="0" lang="ko-KR" altLang="en-US" sz="1700" b="0" spc="-100" dirty="0" smtClean="0"/>
              <a:t>스위치 존재</a:t>
            </a:r>
            <a:r>
              <a:rPr kumimoji="0" lang="en-US" altLang="ko-KR" sz="1700" b="0" spc="-100" dirty="0" smtClean="0"/>
              <a:t>([</a:t>
            </a:r>
            <a:r>
              <a:rPr kumimoji="0" lang="ko-KR" altLang="en-US" sz="1700" b="0" spc="-100" dirty="0"/>
              <a:t>그림 </a:t>
            </a:r>
            <a:r>
              <a:rPr kumimoji="0" lang="en-US" altLang="ko-KR" sz="1700" b="0" spc="-100" dirty="0"/>
              <a:t>5-21]</a:t>
            </a:r>
            <a:r>
              <a:rPr kumimoji="0" lang="ko-KR" altLang="en-US" sz="1700" b="0" spc="-100" dirty="0"/>
              <a:t>에 삼각형으로 표시</a:t>
            </a:r>
            <a:r>
              <a:rPr kumimoji="0" lang="en-US" altLang="ko-KR" sz="1700" b="0" spc="-100" dirty="0" smtClean="0"/>
              <a:t>).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 smtClean="0"/>
              <a:t>제어 </a:t>
            </a:r>
            <a:r>
              <a:rPr kumimoji="0" lang="ko-KR" altLang="en-US" sz="1700" b="0" spc="-100" dirty="0"/>
              <a:t>장치에서 나오는 제어 신호는 일시적으로 </a:t>
            </a:r>
            <a:r>
              <a:rPr kumimoji="0" lang="ko-KR" altLang="en-US" sz="1700" b="0" spc="-100" dirty="0" err="1"/>
              <a:t>게이트를</a:t>
            </a:r>
            <a:r>
              <a:rPr kumimoji="0" lang="ko-KR" altLang="en-US" sz="1700" b="0" spc="-100" dirty="0"/>
              <a:t> 열어 </a:t>
            </a:r>
            <a:r>
              <a:rPr kumimoji="0" lang="ko-KR" altLang="en-US" sz="1700" b="0" spc="-100" dirty="0" smtClean="0"/>
              <a:t>데이터 통과</a:t>
            </a:r>
            <a:endParaRPr kumimoji="0" lang="en-US" altLang="ko-KR" sz="1700" b="0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b="0" spc="-100" dirty="0" smtClean="0"/>
          </a:p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 smtClean="0"/>
              <a:t>ALU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제어 </a:t>
            </a:r>
            <a:r>
              <a:rPr kumimoji="0" lang="ko-KR" altLang="en-US" sz="1700" spc="-100" dirty="0"/>
              <a:t>장치는 일련의 제어 신호로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 smtClean="0"/>
              <a:t>제어</a:t>
            </a:r>
            <a:endParaRPr kumimoji="0" lang="en-US" altLang="ko-KR" sz="1700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이러한 </a:t>
            </a:r>
            <a:r>
              <a:rPr kumimoji="0" lang="ko-KR" altLang="en-US" sz="1700" spc="-100" dirty="0"/>
              <a:t>신호는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/>
              <a:t>내 </a:t>
            </a:r>
            <a:r>
              <a:rPr kumimoji="0" lang="ko-KR" altLang="en-US" sz="1700" spc="-100" dirty="0" smtClean="0"/>
              <a:t>다양한 논리 </a:t>
            </a:r>
            <a:r>
              <a:rPr kumimoji="0" lang="ko-KR" altLang="en-US" sz="1700" spc="-100" dirty="0"/>
              <a:t>회로와 </a:t>
            </a:r>
            <a:r>
              <a:rPr kumimoji="0" lang="ko-KR" altLang="en-US" sz="1700" spc="-100" dirty="0" err="1" smtClean="0"/>
              <a:t>게이트</a:t>
            </a:r>
            <a:r>
              <a:rPr kumimoji="0" lang="ko-KR" altLang="en-US" sz="1700" spc="-100" dirty="0" smtClean="0"/>
              <a:t> 활성화</a:t>
            </a:r>
            <a:endParaRPr kumimoji="0" lang="en-US" altLang="ko-KR" sz="1700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 smtClean="0"/>
          </a:p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 smtClean="0"/>
              <a:t>시스템 버스</a:t>
            </a:r>
            <a:endParaRPr kumimoji="0" lang="en-US" altLang="ko-KR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제어 </a:t>
            </a:r>
            <a:r>
              <a:rPr kumimoji="0" lang="ko-KR" altLang="en-US" sz="1700" spc="-100" dirty="0"/>
              <a:t>장치는 제어 신호를 시스템 버스의 제어선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예</a:t>
            </a:r>
            <a:r>
              <a:rPr kumimoji="0" lang="en-US" altLang="ko-KR" sz="1700" spc="-100" dirty="0"/>
              <a:t>: </a:t>
            </a:r>
            <a:r>
              <a:rPr kumimoji="0" lang="ko-KR" altLang="en-US" sz="1700" spc="-100" dirty="0"/>
              <a:t>메모리</a:t>
            </a:r>
            <a:r>
              <a:rPr kumimoji="0" lang="en-US" altLang="ko-KR" sz="1700" spc="-100" dirty="0"/>
              <a:t>R EAD)</a:t>
            </a:r>
            <a:r>
              <a:rPr kumimoji="0" lang="ko-KR" altLang="en-US" sz="1700" spc="-100" dirty="0"/>
              <a:t>으로 </a:t>
            </a:r>
            <a:r>
              <a:rPr kumimoji="0" lang="ko-KR" altLang="en-US" sz="1700" spc="-100" dirty="0" smtClean="0"/>
              <a:t>전송</a:t>
            </a:r>
            <a:endParaRPr kumimoji="0" lang="en-US" altLang="ko-KR" sz="17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 </a:t>
            </a:r>
            <a:r>
              <a:rPr lang="ko-KR" altLang="en-US" dirty="0" smtClean="0"/>
              <a:t>프로세서 </a:t>
            </a:r>
            <a:r>
              <a:rPr lang="ko-KR" altLang="en-US" dirty="0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503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</a:t>
            </a:r>
            <a:r>
              <a:rPr lang="ko-KR" altLang="en-US" dirty="0"/>
              <a:t>시스템의 구성</a:t>
            </a:r>
            <a:endParaRPr lang="ko-KR" altLang="en-US" dirty="0" smtClean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 smtClean="0"/>
              <a:t> 제어 </a:t>
            </a:r>
            <a:r>
              <a:rPr lang="ko-KR" altLang="en-US" spc="-100" dirty="0"/>
              <a:t>장치의 기본 </a:t>
            </a:r>
            <a:r>
              <a:rPr lang="ko-KR" altLang="en-US" spc="-100" dirty="0" smtClean="0"/>
              <a:t>기능</a:t>
            </a:r>
            <a:endParaRPr lang="ko-KR" altLang="en-US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CPU</a:t>
            </a:r>
            <a:r>
              <a:rPr lang="ko-KR" altLang="en-US" sz="1700" spc="-100" dirty="0"/>
              <a:t>에 접속된 장치들에 대한 데이터 이동 </a:t>
            </a:r>
            <a:r>
              <a:rPr lang="ko-KR" altLang="en-US" sz="1700" spc="-100" dirty="0" smtClean="0"/>
              <a:t>순서 조정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 smtClean="0"/>
              <a:t>명령어 해독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 smtClean="0"/>
              <a:t>CPU </a:t>
            </a:r>
            <a:r>
              <a:rPr lang="ko-KR" altLang="en-US" sz="1700" spc="-100" dirty="0"/>
              <a:t>내 데이터 </a:t>
            </a:r>
            <a:r>
              <a:rPr lang="ko-KR" altLang="en-US" sz="1700" spc="-100" dirty="0" smtClean="0"/>
              <a:t>흐름 제어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 smtClean="0"/>
              <a:t>외부 </a:t>
            </a:r>
            <a:r>
              <a:rPr lang="ko-KR" altLang="en-US" sz="1700" spc="-100" dirty="0"/>
              <a:t>명령을 받아 일련의 제어 </a:t>
            </a:r>
            <a:r>
              <a:rPr lang="ko-KR" altLang="en-US" sz="1700" spc="-100" dirty="0" smtClean="0"/>
              <a:t>신호 생성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 smtClean="0"/>
              <a:t>실행 </a:t>
            </a:r>
            <a:r>
              <a:rPr lang="ko-KR" altLang="en-US" sz="1700" spc="-100" dirty="0"/>
              <a:t>장치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예를 들어 </a:t>
            </a:r>
            <a:r>
              <a:rPr lang="en-US" altLang="ko-KR" sz="1700" spc="-100" dirty="0"/>
              <a:t>ALU, </a:t>
            </a:r>
            <a:r>
              <a:rPr lang="ko-KR" altLang="en-US" sz="1700" spc="-100" dirty="0"/>
              <a:t>데이터 버퍼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레지스터</a:t>
            </a:r>
            <a:r>
              <a:rPr lang="en-US" altLang="ko-KR" sz="1700" spc="-100" dirty="0" smtClean="0"/>
              <a:t>)</a:t>
            </a:r>
            <a:r>
              <a:rPr lang="ko-KR" altLang="en-US" sz="1700" spc="-100" dirty="0" smtClean="0"/>
              <a:t> 제어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 smtClean="0"/>
              <a:t>명령어 </a:t>
            </a:r>
            <a:r>
              <a:rPr lang="ko-KR" altLang="en-US" sz="1700" spc="-100" dirty="0"/>
              <a:t>인출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해독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실행 등을 순서에 맞추어 </a:t>
            </a:r>
            <a:r>
              <a:rPr lang="ko-KR" altLang="en-US" sz="1700" spc="-100" dirty="0" smtClean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6191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 </a:t>
            </a:r>
            <a:r>
              <a:rPr lang="ko-KR" altLang="en-US" dirty="0" smtClean="0"/>
              <a:t>프로세서 </a:t>
            </a:r>
            <a:r>
              <a:rPr lang="ko-KR" altLang="en-US" dirty="0"/>
              <a:t>제어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26185"/>
            <a:ext cx="6961141" cy="56711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52644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latin typeface="+mn-ea"/>
                <a:ea typeface="+mn-ea"/>
              </a:rPr>
              <a:t>마이크로 연산에 필요한 제어 </a:t>
            </a:r>
            <a:r>
              <a:rPr lang="ko-KR" altLang="en-US" sz="1800" spc="-100" dirty="0" smtClean="0">
                <a:latin typeface="+mn-ea"/>
                <a:ea typeface="+mn-ea"/>
              </a:rPr>
              <a:t>신호</a:t>
            </a:r>
            <a:endParaRPr lang="ko-KR" altLang="en-US" sz="1800" spc="-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8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명령어 단계 병렬 </a:t>
            </a:r>
            <a:r>
              <a:rPr kumimoji="0" lang="ko-KR" altLang="en-US" spc="-100" dirty="0" smtClean="0"/>
              <a:t>처리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프로세서의 </a:t>
            </a:r>
            <a:r>
              <a:rPr kumimoji="0" lang="ko-KR" altLang="en-US" sz="1700" spc="-100" dirty="0"/>
              <a:t>제어 장치는 기본적으로 ‘명령어 인출 → 명령어 해독 → 명령어 실행’ </a:t>
            </a:r>
            <a:r>
              <a:rPr kumimoji="0" lang="ko-KR" altLang="en-US" sz="1700" spc="-100" dirty="0" smtClean="0"/>
              <a:t>순서로 명령 수행</a:t>
            </a:r>
            <a:endParaRPr kumimoji="0" lang="en-US" altLang="ko-KR" sz="1700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전통적인 </a:t>
            </a:r>
            <a:r>
              <a:rPr kumimoji="0" lang="ko-KR" altLang="en-US" sz="1700" spc="-100" dirty="0"/>
              <a:t>프로세서에서는 </a:t>
            </a:r>
            <a:r>
              <a:rPr kumimoji="0" lang="ko-KR" altLang="en-US" sz="1700" spc="-100" dirty="0" smtClean="0"/>
              <a:t>다음과 </a:t>
            </a:r>
            <a:r>
              <a:rPr kumimoji="0" lang="ko-KR" altLang="en-US" sz="1700" spc="-100" dirty="0"/>
              <a:t>같이 순차적으로 </a:t>
            </a:r>
            <a:r>
              <a:rPr kumimoji="0" lang="ko-KR" altLang="en-US" sz="1700" spc="-100" dirty="0" smtClean="0"/>
              <a:t>실행</a:t>
            </a:r>
            <a:endParaRPr kumimoji="0" lang="en-US" altLang="ko-KR" sz="1700" b="0" spc="-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482433" cy="16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명령어 단계 병렬 </a:t>
            </a:r>
            <a:r>
              <a:rPr kumimoji="0" lang="ko-KR" altLang="en-US" spc="-100" dirty="0" smtClean="0"/>
              <a:t>처리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현대 </a:t>
            </a:r>
            <a:r>
              <a:rPr kumimoji="0" lang="ko-KR" altLang="en-US" sz="1700" spc="-100" dirty="0"/>
              <a:t>대부분의 프로세서에서는 파이프 </a:t>
            </a:r>
            <a:r>
              <a:rPr kumimoji="0" lang="ko-KR" altLang="en-US" sz="1700" spc="-100" dirty="0" err="1" smtClean="0"/>
              <a:t>라이닝</a:t>
            </a:r>
            <a:r>
              <a:rPr kumimoji="0" lang="en-US" altLang="ko-KR" sz="1700" spc="-100" dirty="0" smtClean="0"/>
              <a:t>(pipelining) </a:t>
            </a:r>
            <a:r>
              <a:rPr kumimoji="0" lang="ko-KR" altLang="en-US" sz="1700" spc="-100" dirty="0" smtClean="0"/>
              <a:t>기술로 명령 실행</a:t>
            </a:r>
            <a:endParaRPr kumimoji="0" lang="en-US" altLang="ko-KR" sz="1700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파이프 </a:t>
            </a:r>
            <a:r>
              <a:rPr kumimoji="0" lang="ko-KR" altLang="en-US" sz="1700" spc="-100" dirty="0" err="1"/>
              <a:t>라이닝은</a:t>
            </a:r>
            <a:r>
              <a:rPr kumimoji="0" lang="ko-KR" altLang="en-US" sz="1700" spc="-100" dirty="0"/>
              <a:t> </a:t>
            </a:r>
            <a:r>
              <a:rPr kumimoji="0" lang="ko-KR" altLang="en-US" sz="1700" spc="-100" dirty="0" smtClean="0"/>
              <a:t>그림과 </a:t>
            </a:r>
            <a:r>
              <a:rPr kumimoji="0" lang="ko-KR" altLang="en-US" sz="1700" spc="-100" dirty="0"/>
              <a:t>같이 명령 하나를 </a:t>
            </a:r>
            <a:r>
              <a:rPr kumimoji="0" lang="ko-KR" altLang="en-US" sz="1700" spc="-100" dirty="0" smtClean="0"/>
              <a:t>여러 단계로 </a:t>
            </a:r>
            <a:r>
              <a:rPr kumimoji="0" lang="ko-KR" altLang="en-US" sz="1700" spc="-100" dirty="0"/>
              <a:t>나누어 </a:t>
            </a:r>
            <a:r>
              <a:rPr kumimoji="0" lang="ko-KR" altLang="en-US" sz="1700" spc="-100" dirty="0" smtClean="0"/>
              <a:t>각각을 독립적인 </a:t>
            </a:r>
            <a:r>
              <a:rPr kumimoji="0" lang="ko-KR" altLang="en-US" sz="1700" spc="-100" dirty="0"/>
              <a:t>장치에서 동시에 실행하는 </a:t>
            </a:r>
            <a:r>
              <a:rPr kumimoji="0" lang="ko-KR" altLang="en-US" sz="1700" spc="-100" dirty="0" smtClean="0"/>
              <a:t>기술</a:t>
            </a:r>
            <a:endParaRPr kumimoji="0" lang="en-US" altLang="ko-KR" sz="1700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하나의 명령을 </a:t>
            </a:r>
            <a:r>
              <a:rPr kumimoji="0" lang="en-US" altLang="ko-KR" sz="1700" spc="-100" dirty="0" smtClean="0"/>
              <a:t>3</a:t>
            </a:r>
            <a:r>
              <a:rPr kumimoji="0" lang="ko-KR" altLang="en-US" sz="1700" spc="-100" dirty="0" smtClean="0"/>
              <a:t>단계로 나누어 실행 하는 예</a:t>
            </a:r>
            <a:endParaRPr kumimoji="0" lang="en-US" altLang="ko-KR" sz="1700" spc="-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5905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36912"/>
            <a:ext cx="5878891" cy="39604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 smtClean="0"/>
              <a:t>5</a:t>
            </a:r>
            <a:r>
              <a:rPr kumimoji="0" lang="ko-KR" altLang="en-US" spc="-100" dirty="0" smtClean="0"/>
              <a:t>단계 파이프라인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00" dirty="0" smtClean="0"/>
              <a:t>단계가 </a:t>
            </a:r>
            <a:r>
              <a:rPr kumimoji="0" lang="en-US" altLang="ko-KR" spc="-100" dirty="0" smtClean="0"/>
              <a:t>S1~S5</a:t>
            </a:r>
            <a:r>
              <a:rPr kumimoji="0" lang="ko-KR" altLang="en-US" spc="-100" dirty="0"/>
              <a:t>로</a:t>
            </a:r>
            <a:r>
              <a:rPr kumimoji="0" lang="en-US" altLang="ko-KR" spc="-100" dirty="0"/>
              <a:t>, 5</a:t>
            </a:r>
            <a:r>
              <a:rPr kumimoji="0" lang="ko-KR" altLang="en-US" spc="-100" dirty="0"/>
              <a:t>단계 파이프 </a:t>
            </a:r>
            <a:r>
              <a:rPr kumimoji="0" lang="ko-KR" altLang="en-US" spc="-100" dirty="0" smtClean="0"/>
              <a:t>라인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 smtClean="0"/>
              <a:t>1</a:t>
            </a:r>
            <a:r>
              <a:rPr kumimoji="0" lang="ko-KR" altLang="en-US" spc="-100" dirty="0" smtClean="0"/>
              <a:t>단계 </a:t>
            </a:r>
            <a:r>
              <a:rPr kumimoji="0" lang="en-US" altLang="ko-KR" spc="-100" dirty="0" smtClean="0"/>
              <a:t>: </a:t>
            </a:r>
            <a:r>
              <a:rPr kumimoji="0" lang="ko-KR" altLang="en-US" spc="-100" dirty="0" smtClean="0"/>
              <a:t>메모리에서 명령어를 인출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 smtClean="0"/>
              <a:t>2</a:t>
            </a:r>
            <a:r>
              <a:rPr kumimoji="0" lang="ko-KR" altLang="en-US" spc="-100" dirty="0" smtClean="0"/>
              <a:t>단계</a:t>
            </a:r>
            <a:r>
              <a:rPr kumimoji="0" lang="en-US" altLang="ko-KR" spc="-100" dirty="0" smtClean="0"/>
              <a:t>: </a:t>
            </a:r>
            <a:r>
              <a:rPr kumimoji="0" lang="ko-KR" altLang="en-US" spc="-100" dirty="0" smtClean="0"/>
              <a:t>명령어를 </a:t>
            </a:r>
            <a:r>
              <a:rPr kumimoji="0" lang="ko-KR" altLang="en-US" spc="-100" dirty="0"/>
              <a:t>해독하고 명령어 </a:t>
            </a:r>
            <a:r>
              <a:rPr kumimoji="0" lang="ko-KR" altLang="en-US" spc="-100" dirty="0" smtClean="0"/>
              <a:t>형태를 </a:t>
            </a:r>
            <a:r>
              <a:rPr kumimoji="0" lang="ko-KR" altLang="en-US" spc="-100" dirty="0"/>
              <a:t>결정하며 필요한 </a:t>
            </a:r>
            <a:r>
              <a:rPr kumimoji="0" lang="ko-KR" altLang="en-US" spc="-100" dirty="0" err="1" smtClean="0"/>
              <a:t>피연산자</a:t>
            </a:r>
            <a:r>
              <a:rPr kumimoji="0" lang="ko-KR" altLang="en-US" spc="-100" dirty="0" smtClean="0"/>
              <a:t> 결정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 smtClean="0"/>
              <a:t>3</a:t>
            </a:r>
            <a:r>
              <a:rPr kumimoji="0" lang="ko-KR" altLang="en-US" spc="-100" dirty="0" smtClean="0"/>
              <a:t>단계</a:t>
            </a:r>
            <a:r>
              <a:rPr kumimoji="0" lang="en-US" altLang="ko-KR" spc="-100" dirty="0" smtClean="0"/>
              <a:t>: </a:t>
            </a:r>
            <a:r>
              <a:rPr kumimoji="0" lang="ko-KR" altLang="en-US" spc="-100" dirty="0" smtClean="0"/>
              <a:t>레지스터 </a:t>
            </a:r>
            <a:r>
              <a:rPr kumimoji="0" lang="ko-KR" altLang="en-US" spc="-100" dirty="0"/>
              <a:t>또는 메모리에서 </a:t>
            </a:r>
            <a:r>
              <a:rPr kumimoji="0" lang="ko-KR" altLang="en-US" spc="-100" dirty="0" err="1" smtClean="0"/>
              <a:t>피연산자</a:t>
            </a:r>
            <a:r>
              <a:rPr kumimoji="0" lang="ko-KR" altLang="en-US" spc="-100" dirty="0" smtClean="0"/>
              <a:t> 결정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 smtClean="0"/>
              <a:t>4</a:t>
            </a:r>
            <a:r>
              <a:rPr kumimoji="0" lang="ko-KR" altLang="en-US" spc="-100" dirty="0" smtClean="0"/>
              <a:t>단계</a:t>
            </a:r>
            <a:r>
              <a:rPr kumimoji="0" lang="en-US" altLang="ko-KR" spc="-100" dirty="0" smtClean="0"/>
              <a:t>: </a:t>
            </a:r>
            <a:r>
              <a:rPr kumimoji="0" lang="ko-KR" altLang="en-US" spc="-100" dirty="0" smtClean="0"/>
              <a:t>명령어 연산 수행</a:t>
            </a:r>
            <a:endParaRPr kumimoji="0" lang="en-US" altLang="ko-KR" spc="-100" dirty="0" smtClean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 smtClean="0"/>
              <a:t>5</a:t>
            </a:r>
            <a:r>
              <a:rPr kumimoji="0" lang="ko-KR" altLang="en-US" spc="-100" dirty="0" smtClean="0"/>
              <a:t>단계</a:t>
            </a:r>
            <a:r>
              <a:rPr kumimoji="0" lang="en-US" altLang="ko-KR" spc="-100" dirty="0" smtClean="0"/>
              <a:t>: </a:t>
            </a:r>
            <a:r>
              <a:rPr kumimoji="0" lang="ko-KR" altLang="en-US" spc="-100" dirty="0" smtClean="0"/>
              <a:t>결과를 레지스터에 저장</a:t>
            </a:r>
            <a:endParaRPr kumimoji="0" lang="en-US" altLang="ko-KR" spc="-100" dirty="0" smtClean="0"/>
          </a:p>
          <a:p>
            <a:pPr marL="550863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5</a:t>
            </a:r>
            <a:r>
              <a:rPr kumimoji="0" lang="ko-KR" altLang="en-US" spc="-100" dirty="0" smtClean="0"/>
              <a:t>개의 장치가 </a:t>
            </a:r>
            <a:r>
              <a:rPr kumimoji="0" lang="ko-KR" altLang="en-US" spc="-100" dirty="0"/>
              <a:t>서로 </a:t>
            </a:r>
            <a:r>
              <a:rPr kumimoji="0" lang="en-US" altLang="ko-KR" spc="-100" dirty="0" smtClean="0"/>
              <a:t/>
            </a:r>
            <a:br>
              <a:rPr kumimoji="0" lang="en-US" altLang="ko-KR" spc="-100" dirty="0" smtClean="0"/>
            </a:br>
            <a:r>
              <a:rPr kumimoji="0" lang="ko-KR" altLang="en-US" spc="-100" dirty="0" smtClean="0"/>
              <a:t>독립적으로 작동하고 </a:t>
            </a:r>
            <a:r>
              <a:rPr kumimoji="0" lang="en-US" altLang="ko-KR" spc="-100" dirty="0" smtClean="0"/>
              <a:t/>
            </a:r>
            <a:br>
              <a:rPr kumimoji="0" lang="en-US" altLang="ko-KR" spc="-100" dirty="0" smtClean="0"/>
            </a:br>
            <a:r>
              <a:rPr kumimoji="0" lang="ko-KR" altLang="en-US" spc="-100" dirty="0" smtClean="0"/>
              <a:t>각각의 </a:t>
            </a:r>
            <a:r>
              <a:rPr kumimoji="0" lang="ko-KR" altLang="en-US" spc="-100" dirty="0"/>
              <a:t>명령이 순서대로 </a:t>
            </a:r>
            <a:r>
              <a:rPr kumimoji="0" lang="en-US" altLang="ko-KR" spc="-100" dirty="0" smtClean="0"/>
              <a:t/>
            </a:r>
            <a:br>
              <a:rPr kumimoji="0" lang="en-US" altLang="ko-KR" spc="-100" dirty="0" smtClean="0"/>
            </a:br>
            <a:r>
              <a:rPr kumimoji="0" lang="ko-KR" altLang="en-US" spc="-100" dirty="0" smtClean="0"/>
              <a:t>각 </a:t>
            </a:r>
            <a:r>
              <a:rPr kumimoji="0" lang="ko-KR" altLang="en-US" spc="-100" dirty="0"/>
              <a:t>장치를 이동하며 </a:t>
            </a:r>
            <a:r>
              <a:rPr kumimoji="0" lang="en-US" altLang="ko-KR" spc="-100" dirty="0" smtClean="0"/>
              <a:t/>
            </a:r>
            <a:br>
              <a:rPr kumimoji="0" lang="en-US" altLang="ko-KR" spc="-100" dirty="0" smtClean="0"/>
            </a:br>
            <a:r>
              <a:rPr kumimoji="0" lang="ko-KR" altLang="en-US" spc="-100" dirty="0" smtClean="0"/>
              <a:t>실행된다면 </a:t>
            </a:r>
            <a:r>
              <a:rPr kumimoji="0" lang="ko-KR" altLang="en-US" spc="-100" dirty="0"/>
              <a:t>실행 시간은 </a:t>
            </a:r>
            <a:r>
              <a:rPr kumimoji="0" lang="en-US" altLang="ko-KR" spc="-100" dirty="0" smtClean="0"/>
              <a:t/>
            </a:r>
            <a:br>
              <a:rPr kumimoji="0" lang="en-US" altLang="ko-KR" spc="-100" dirty="0" smtClean="0"/>
            </a:br>
            <a:r>
              <a:rPr kumimoji="0" lang="ko-KR" altLang="en-US" spc="-100" dirty="0" smtClean="0"/>
              <a:t>훨씬 단축</a:t>
            </a:r>
            <a:endParaRPr kumimoji="0" lang="en-US" altLang="ko-KR" spc="-100" dirty="0" smtClean="0"/>
          </a:p>
        </p:txBody>
      </p:sp>
    </p:spTree>
    <p:extLst>
      <p:ext uri="{BB962C8B-B14F-4D97-AF65-F5344CB8AC3E}">
        <p14:creationId xmlns:p14="http://schemas.microsoft.com/office/powerpoint/2010/main" val="26727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90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z="2400" spc="-100" dirty="0" smtClean="0"/>
              <a:t>5</a:t>
            </a:r>
            <a:r>
              <a:rPr kumimoji="0" lang="ko-KR" altLang="en-US" sz="2400" spc="-100" dirty="0" smtClean="0"/>
              <a:t>단계 파이프라인 </a:t>
            </a:r>
            <a:r>
              <a:rPr kumimoji="0" lang="en-US" altLang="ko-KR" sz="2400" spc="-100" dirty="0" smtClean="0"/>
              <a:t>(</a:t>
            </a:r>
            <a:r>
              <a:rPr kumimoji="0" lang="ko-KR" altLang="en-US" sz="2400" spc="-100" dirty="0" smtClean="0"/>
              <a:t>계속</a:t>
            </a:r>
            <a:r>
              <a:rPr kumimoji="0" lang="en-US" altLang="ko-KR" sz="2400" spc="-100" dirty="0" smtClean="0"/>
              <a:t>)</a:t>
            </a:r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 smtClean="0"/>
              <a:t>예</a:t>
            </a:r>
            <a:r>
              <a:rPr kumimoji="0" lang="en-US" altLang="ko-KR" sz="2200" spc="-100" dirty="0" smtClean="0"/>
              <a:t>: </a:t>
            </a:r>
            <a:r>
              <a:rPr kumimoji="0" lang="ko-KR" altLang="en-US" sz="2200" spc="-100" dirty="0" smtClean="0"/>
              <a:t>각 </a:t>
            </a:r>
            <a:r>
              <a:rPr kumimoji="0" lang="ko-KR" altLang="en-US" sz="2200" spc="-100" dirty="0"/>
              <a:t>단계가 </a:t>
            </a:r>
            <a:r>
              <a:rPr kumimoji="0" lang="en-US" altLang="ko-KR" sz="2200" spc="-100" dirty="0"/>
              <a:t>2ns </a:t>
            </a:r>
            <a:r>
              <a:rPr kumimoji="0" lang="ko-KR" altLang="en-US" sz="2200" spc="-100" dirty="0" smtClean="0"/>
              <a:t>소요</a:t>
            </a:r>
            <a:endParaRPr kumimoji="0" lang="en-US" altLang="ko-KR" sz="22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전통적인 시스템 </a:t>
            </a:r>
            <a:r>
              <a:rPr kumimoji="0" lang="en-US" altLang="ko-KR" sz="2100" spc="-100" dirty="0" smtClean="0"/>
              <a:t>: </a:t>
            </a:r>
            <a:r>
              <a:rPr kumimoji="0" lang="ko-KR" altLang="en-US" sz="2100" spc="-100" dirty="0"/>
              <a:t>명령 하나가 완전히 실행되는 </a:t>
            </a:r>
            <a:r>
              <a:rPr kumimoji="0" lang="ko-KR" altLang="en-US" sz="2100" spc="-100" dirty="0" smtClean="0"/>
              <a:t>데는 </a:t>
            </a:r>
            <a:r>
              <a:rPr kumimoji="0" lang="en-US" altLang="ko-KR" sz="2100" spc="-100" dirty="0" smtClean="0"/>
              <a:t>10ns </a:t>
            </a:r>
            <a:r>
              <a:rPr kumimoji="0" lang="ko-KR" altLang="en-US" sz="2100" spc="-100" dirty="0" smtClean="0"/>
              <a:t>소요</a:t>
            </a:r>
            <a:endParaRPr kumimoji="0" lang="en-US" altLang="ko-KR" sz="21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파이프라인 시스템 </a:t>
            </a:r>
            <a:r>
              <a:rPr kumimoji="0" lang="en-US" altLang="ko-KR" sz="2100" spc="-100" dirty="0" smtClean="0"/>
              <a:t>: </a:t>
            </a:r>
            <a:r>
              <a:rPr kumimoji="0" lang="ko-KR" altLang="en-US" sz="2100" spc="-100" dirty="0"/>
              <a:t>매 </a:t>
            </a:r>
            <a:r>
              <a:rPr kumimoji="0" lang="ko-KR" altLang="en-US" sz="2100" spc="-100" dirty="0" err="1"/>
              <a:t>클록</a:t>
            </a:r>
            <a:r>
              <a:rPr kumimoji="0" lang="ko-KR" altLang="en-US" sz="2100" spc="-100" dirty="0"/>
              <a:t> 사이클</a:t>
            </a:r>
            <a:r>
              <a:rPr kumimoji="0" lang="en-US" altLang="ko-KR" sz="2100" spc="-100" dirty="0"/>
              <a:t>(2ns)</a:t>
            </a:r>
            <a:r>
              <a:rPr kumimoji="0" lang="ko-KR" altLang="en-US" sz="2100" spc="-100" dirty="0"/>
              <a:t>마다 명령 </a:t>
            </a:r>
            <a:r>
              <a:rPr kumimoji="0" lang="en-US" altLang="ko-KR" sz="2100" spc="-100" dirty="0"/>
              <a:t>5</a:t>
            </a:r>
            <a:r>
              <a:rPr kumimoji="0" lang="ko-KR" altLang="en-US" sz="2100" spc="-100" dirty="0"/>
              <a:t>개가 동시에 실행되므로 시간은 </a:t>
            </a:r>
            <a:r>
              <a:rPr kumimoji="0" lang="en-US" altLang="ko-KR" sz="2100" spc="-100" dirty="0"/>
              <a:t>1/5</a:t>
            </a:r>
            <a:r>
              <a:rPr kumimoji="0" lang="ko-KR" altLang="en-US" sz="2100" spc="-100" dirty="0"/>
              <a:t>로 </a:t>
            </a:r>
            <a:r>
              <a:rPr kumimoji="0" lang="ko-KR" altLang="en-US" sz="2100" spc="-100" dirty="0" smtClean="0"/>
              <a:t>단축</a:t>
            </a:r>
            <a:endParaRPr kumimoji="0" lang="en-US" altLang="ko-KR" sz="21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파이프 </a:t>
            </a:r>
            <a:r>
              <a:rPr kumimoji="0" lang="ko-KR" altLang="en-US" sz="2100" spc="-100" dirty="0"/>
              <a:t>라인이 없는 컴퓨터에서는 </a:t>
            </a:r>
            <a:r>
              <a:rPr kumimoji="0" lang="en-US" altLang="ko-KR" sz="2100" spc="-100" dirty="0" smtClean="0"/>
              <a:t>100MIPS</a:t>
            </a:r>
          </a:p>
          <a:p>
            <a:pPr marL="450850" lvl="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- 5</a:t>
            </a:r>
            <a:r>
              <a:rPr kumimoji="0" lang="ko-KR" altLang="en-US" sz="2100" spc="-100" dirty="0"/>
              <a:t>단계 파이프 라인을 가진 </a:t>
            </a:r>
            <a:r>
              <a:rPr kumimoji="0" lang="ko-KR" altLang="en-US" sz="2100" spc="-100" dirty="0" smtClean="0"/>
              <a:t>컴퓨터는 </a:t>
            </a:r>
            <a:r>
              <a:rPr kumimoji="0" lang="en-US" altLang="ko-KR" sz="2100" spc="-100" dirty="0"/>
              <a:t>500MIPS</a:t>
            </a:r>
            <a:r>
              <a:rPr kumimoji="0" lang="ko-KR" altLang="en-US" sz="2100" spc="-100" dirty="0"/>
              <a:t>의 처리 </a:t>
            </a:r>
            <a:r>
              <a:rPr kumimoji="0" lang="ko-KR" altLang="en-US" sz="2100" spc="-100" dirty="0" smtClean="0"/>
              <a:t>속도</a:t>
            </a:r>
            <a:endParaRPr kumimoji="0" lang="en-US" altLang="ko-KR" sz="2100" spc="-100" dirty="0" smtClean="0"/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 smtClean="0"/>
              <a:t>파이프 </a:t>
            </a:r>
            <a:r>
              <a:rPr kumimoji="0" lang="ko-KR" altLang="en-US" sz="2200" spc="-100" dirty="0" err="1"/>
              <a:t>라이닝을</a:t>
            </a:r>
            <a:r>
              <a:rPr kumimoji="0" lang="ko-KR" altLang="en-US" sz="2200" spc="-100" dirty="0"/>
              <a:t> 사용하면 지연 시간</a:t>
            </a:r>
            <a:r>
              <a:rPr kumimoji="0" lang="en-US" altLang="ko-KR" sz="2200" spc="-100" dirty="0"/>
              <a:t>(</a:t>
            </a:r>
            <a:r>
              <a:rPr kumimoji="0" lang="ko-KR" altLang="en-US" sz="2200" spc="-100" dirty="0"/>
              <a:t>명령어를 실행하는 데 걸리는 시간</a:t>
            </a:r>
            <a:r>
              <a:rPr kumimoji="0" lang="en-US" altLang="ko-KR" sz="2200" spc="-100" dirty="0"/>
              <a:t>)</a:t>
            </a:r>
            <a:r>
              <a:rPr kumimoji="0" lang="ko-KR" altLang="en-US" sz="2200" spc="-100" dirty="0"/>
              <a:t>과 프로세서 </a:t>
            </a:r>
            <a:r>
              <a:rPr kumimoji="0" lang="ko-KR" altLang="en-US" sz="2200" spc="-100" dirty="0" smtClean="0"/>
              <a:t>대역폭</a:t>
            </a:r>
            <a:r>
              <a:rPr kumimoji="0" lang="en-US" altLang="ko-KR" sz="2200" spc="-100" dirty="0" smtClean="0"/>
              <a:t>(</a:t>
            </a:r>
            <a:r>
              <a:rPr kumimoji="0" lang="en-US" altLang="ko-KR" sz="2200" spc="-100" dirty="0"/>
              <a:t>CPU</a:t>
            </a:r>
            <a:r>
              <a:rPr kumimoji="0" lang="ko-KR" altLang="en-US" sz="2200" spc="-100" dirty="0"/>
              <a:t>의 </a:t>
            </a:r>
            <a:r>
              <a:rPr kumimoji="0" lang="en-US" altLang="ko-KR" sz="2200" spc="-100" dirty="0"/>
              <a:t>MIPS </a:t>
            </a:r>
            <a:r>
              <a:rPr kumimoji="0" lang="ko-KR" altLang="en-US" sz="2200" spc="-100" dirty="0"/>
              <a:t>수</a:t>
            </a:r>
            <a:r>
              <a:rPr kumimoji="0" lang="en-US" altLang="ko-KR" sz="2200" spc="-100" dirty="0" smtClean="0"/>
              <a:t>)</a:t>
            </a:r>
            <a:r>
              <a:rPr kumimoji="0" lang="ko-KR" altLang="en-US" sz="2200" spc="-100" dirty="0" smtClean="0"/>
              <a:t>간 균형 유지</a:t>
            </a:r>
            <a:endParaRPr kumimoji="0" lang="en-US" altLang="ko-KR" sz="22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한 </a:t>
            </a:r>
            <a:r>
              <a:rPr kumimoji="0" lang="ko-KR" altLang="en-US" sz="2100" spc="-100" dirty="0"/>
              <a:t>사이클에 소요되는 </a:t>
            </a:r>
            <a:r>
              <a:rPr kumimoji="0" lang="ko-KR" altLang="en-US" sz="2100" spc="-100" dirty="0" smtClean="0"/>
              <a:t>시간 </a:t>
            </a:r>
            <a:r>
              <a:rPr kumimoji="0" lang="en-US" altLang="ko-KR" sz="2100" spc="-100" dirty="0" smtClean="0"/>
              <a:t>:</a:t>
            </a:r>
            <a:r>
              <a:rPr kumimoji="0" lang="ko-KR" altLang="en-US" sz="2100" spc="-100" dirty="0" smtClean="0"/>
              <a:t> </a:t>
            </a:r>
            <a:r>
              <a:rPr kumimoji="0" lang="en-US" altLang="ko-KR" sz="2100" i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0" lang="en-US" altLang="ko-KR" sz="2100" spc="-100" dirty="0" smtClean="0"/>
              <a:t>ns</a:t>
            </a:r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파이프 라인 </a:t>
            </a:r>
            <a:r>
              <a:rPr kumimoji="0" lang="en-US" altLang="ko-KR" sz="2100" spc="-100" dirty="0" smtClean="0"/>
              <a:t>: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2100" spc="-100" dirty="0" smtClean="0"/>
              <a:t>단계</a:t>
            </a:r>
            <a:endParaRPr kumimoji="0" lang="en-US" altLang="ko-KR" sz="21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전체 실행 시간 </a:t>
            </a:r>
            <a:r>
              <a:rPr kumimoji="0" lang="en-US" altLang="ko-KR" sz="2100" spc="-100" dirty="0" smtClean="0"/>
              <a:t>:</a:t>
            </a:r>
            <a:r>
              <a:rPr kumimoji="0" lang="ko-KR" altLang="en-US" sz="2100" spc="-100" dirty="0" smtClean="0"/>
              <a:t> </a:t>
            </a:r>
            <a:r>
              <a:rPr kumimoji="0" lang="en-US" altLang="ko-KR" sz="2100" i="1" spc="-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kumimoji="0" lang="en-US" altLang="ko-KR" sz="2100" i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100" spc="-100" dirty="0" smtClean="0"/>
              <a:t>ns</a:t>
            </a:r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 err="1" smtClean="0"/>
              <a:t>클록</a:t>
            </a:r>
            <a:r>
              <a:rPr kumimoji="0" lang="en-US" altLang="ko-KR" sz="2200" spc="-100" dirty="0" smtClean="0"/>
              <a:t> </a:t>
            </a:r>
            <a:r>
              <a:rPr kumimoji="0" lang="ko-KR" altLang="en-US" sz="2200" spc="-100" dirty="0" smtClean="0"/>
              <a:t>사이클이 초당 </a:t>
            </a:r>
            <a:r>
              <a:rPr kumimoji="0" lang="en-US" altLang="ko-KR" sz="2200" spc="-100" dirty="0" smtClean="0"/>
              <a:t>10</a:t>
            </a:r>
            <a:r>
              <a:rPr kumimoji="0" lang="en-US" altLang="ko-KR" sz="2200" spc="-100" baseline="36000" dirty="0" smtClean="0"/>
              <a:t>9</a:t>
            </a:r>
            <a:r>
              <a:rPr kumimoji="0" lang="en-US" altLang="ko-KR" sz="2200" spc="-100" dirty="0" smtClean="0"/>
              <a:t>/T</a:t>
            </a:r>
            <a:r>
              <a:rPr kumimoji="0" lang="ko-KR" altLang="en-US" sz="2200" spc="-100" dirty="0" smtClean="0"/>
              <a:t>라면 초당 실행되는 </a:t>
            </a:r>
            <a:r>
              <a:rPr kumimoji="0" lang="ko-KR" altLang="en-US" sz="2200" spc="-100" dirty="0"/>
              <a:t>명령의 개수는 </a:t>
            </a:r>
            <a:r>
              <a:rPr kumimoji="0" lang="en-US" altLang="ko-KR" sz="2200" spc="-100" dirty="0"/>
              <a:t>10</a:t>
            </a:r>
            <a:r>
              <a:rPr kumimoji="0" lang="en-US" altLang="ko-KR" sz="2200" spc="-100" baseline="36000" dirty="0"/>
              <a:t>9</a:t>
            </a:r>
            <a:r>
              <a:rPr kumimoji="0" lang="en-US" altLang="ko-KR" sz="2200" spc="-100" dirty="0"/>
              <a:t>/</a:t>
            </a:r>
            <a:r>
              <a:rPr kumimoji="0" lang="en-US" altLang="ko-KR" sz="22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ko-KR" altLang="en-US" sz="2200" spc="-100" dirty="0" smtClean="0"/>
              <a:t>개</a:t>
            </a:r>
            <a:endParaRPr kumimoji="0" lang="en-US" altLang="ko-KR" sz="22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예를 </a:t>
            </a:r>
            <a:r>
              <a:rPr kumimoji="0" lang="ko-KR" altLang="en-US" sz="2100" spc="-100" dirty="0"/>
              <a:t>들어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=2ns</a:t>
            </a:r>
            <a:r>
              <a:rPr kumimoji="0" lang="ko-KR" altLang="en-US" sz="2100" spc="-100" dirty="0"/>
              <a:t>인 경우 매초 </a:t>
            </a:r>
            <a:r>
              <a:rPr kumimoji="0" lang="en-US" altLang="ko-KR" sz="2100" spc="-100" dirty="0"/>
              <a:t>5</a:t>
            </a:r>
            <a:r>
              <a:rPr kumimoji="0" lang="ko-KR" altLang="en-US" sz="2100" spc="-100" dirty="0"/>
              <a:t>억 건의 명령이 </a:t>
            </a:r>
            <a:r>
              <a:rPr kumimoji="0" lang="ko-KR" altLang="en-US" sz="2100" spc="-100" dirty="0" smtClean="0"/>
              <a:t>실행</a:t>
            </a:r>
            <a:endParaRPr kumimoji="0" lang="en-US" altLang="ko-KR" sz="21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MIPS(Million </a:t>
            </a:r>
            <a:r>
              <a:rPr kumimoji="0" lang="en-US" altLang="ko-KR" sz="2100" spc="-100" dirty="0"/>
              <a:t>Instructions Per </a:t>
            </a:r>
            <a:r>
              <a:rPr kumimoji="0" lang="en-US" altLang="ko-KR" sz="2100" spc="-100" dirty="0" smtClean="0"/>
              <a:t>Second) : </a:t>
            </a:r>
            <a:r>
              <a:rPr kumimoji="0" lang="ko-KR" altLang="en-US" sz="2100" spc="-100" dirty="0" smtClean="0"/>
              <a:t>초당 </a:t>
            </a:r>
            <a:r>
              <a:rPr kumimoji="0" lang="ko-KR" altLang="en-US" sz="2100" spc="-100" dirty="0"/>
              <a:t>실행되는 명령 개수를 </a:t>
            </a:r>
            <a:r>
              <a:rPr kumimoji="0" lang="en-US" altLang="ko-KR" sz="2100" spc="-100" dirty="0"/>
              <a:t>100</a:t>
            </a:r>
            <a:r>
              <a:rPr kumimoji="0" lang="ko-KR" altLang="en-US" sz="2100" spc="-100" dirty="0"/>
              <a:t>만으로 </a:t>
            </a:r>
            <a:r>
              <a:rPr kumimoji="0" lang="ko-KR" altLang="en-US" sz="2100" spc="-100" dirty="0" smtClean="0"/>
              <a:t>나눔</a:t>
            </a:r>
            <a:endParaRPr kumimoji="0" lang="en-US" altLang="ko-KR" sz="2100" spc="-100" dirty="0" smtClean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   (</a:t>
            </a:r>
            <a:r>
              <a:rPr kumimoji="0" lang="en-US" altLang="ko-KR" sz="2100" spc="-100" dirty="0"/>
              <a:t>10</a:t>
            </a:r>
            <a:r>
              <a:rPr kumimoji="0" lang="en-US" altLang="ko-KR" sz="2100" spc="-100" baseline="36000" dirty="0"/>
              <a:t>9</a:t>
            </a:r>
            <a:r>
              <a:rPr kumimoji="0" lang="en-US" altLang="ko-KR" sz="2100" spc="-100" dirty="0"/>
              <a:t>/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)/10</a:t>
            </a:r>
            <a:r>
              <a:rPr kumimoji="0" lang="en-US" altLang="ko-KR" sz="2100" spc="-100" baseline="36000" dirty="0"/>
              <a:t>6</a:t>
            </a:r>
            <a:r>
              <a:rPr kumimoji="0" lang="en-US" altLang="ko-KR" sz="2100" spc="-100" dirty="0"/>
              <a:t>=1000/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 </a:t>
            </a:r>
            <a:r>
              <a:rPr kumimoji="0" lang="en-US" altLang="ko-KR" sz="2100" spc="-100" dirty="0" smtClean="0"/>
              <a:t>MIPS</a:t>
            </a:r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 smtClean="0"/>
              <a:t>- </a:t>
            </a:r>
            <a:r>
              <a:rPr kumimoji="0" lang="ko-KR" altLang="en-US" sz="2100" spc="-100" dirty="0" smtClean="0"/>
              <a:t>현재는 </a:t>
            </a:r>
            <a:r>
              <a:rPr kumimoji="0" lang="en-US" altLang="ko-KR" sz="2100" spc="-100" dirty="0"/>
              <a:t>MIPS </a:t>
            </a:r>
            <a:r>
              <a:rPr kumimoji="0" lang="ko-KR" altLang="en-US" sz="2100" spc="-100" dirty="0"/>
              <a:t>대신 </a:t>
            </a:r>
            <a:r>
              <a:rPr kumimoji="0" lang="en-US" altLang="ko-KR" sz="2100" spc="-100" dirty="0" smtClean="0"/>
              <a:t>GIPS(Billion </a:t>
            </a:r>
            <a:r>
              <a:rPr kumimoji="0" lang="en-US" altLang="ko-KR" sz="2100" spc="-100" dirty="0"/>
              <a:t>Instructions Per </a:t>
            </a:r>
            <a:r>
              <a:rPr kumimoji="0" lang="en-US" altLang="ko-KR" sz="2100" spc="-100" dirty="0" smtClean="0"/>
              <a:t>Second, BIPS)</a:t>
            </a:r>
            <a:r>
              <a:rPr kumimoji="0" lang="ko-KR" altLang="en-US" sz="2100" spc="-100" dirty="0" smtClean="0"/>
              <a:t>를 </a:t>
            </a:r>
            <a:r>
              <a:rPr kumimoji="0" lang="ko-KR" altLang="en-US" sz="2100" spc="-100" dirty="0"/>
              <a:t>쓰는 것이 더 </a:t>
            </a:r>
            <a:r>
              <a:rPr kumimoji="0" lang="ko-KR" altLang="en-US" sz="2100" spc="-100" dirty="0" smtClean="0"/>
              <a:t>타당</a:t>
            </a:r>
            <a:endParaRPr kumimoji="0" lang="en-US" altLang="ko-KR" sz="2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33852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 </a:t>
            </a:r>
            <a:r>
              <a:rPr kumimoji="0" lang="ko-KR" altLang="en-US" sz="2200" spc="-100" dirty="0"/>
              <a:t>데이터 </a:t>
            </a:r>
            <a:r>
              <a:rPr kumimoji="0" lang="ko-KR" altLang="en-US" sz="2200" spc="-100" dirty="0" smtClean="0"/>
              <a:t>해저드</a:t>
            </a:r>
            <a:r>
              <a:rPr kumimoji="0" lang="en-US" altLang="ko-KR" sz="2200" b="0" spc="-100" dirty="0" smtClean="0"/>
              <a:t>(data hazards)</a:t>
            </a:r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데이터 </a:t>
            </a:r>
            <a:r>
              <a:rPr kumimoji="0" lang="ko-KR" altLang="en-US" sz="1700" spc="-100" dirty="0" smtClean="0"/>
              <a:t>의존성</a:t>
            </a:r>
            <a:r>
              <a:rPr kumimoji="0" lang="en-US" altLang="ko-KR" sz="1700" spc="-100" dirty="0" smtClean="0"/>
              <a:t>(data dependency) : </a:t>
            </a:r>
            <a:r>
              <a:rPr kumimoji="0" lang="ko-KR" altLang="en-US" sz="1700" spc="-100" dirty="0" smtClean="0"/>
              <a:t>파이프 </a:t>
            </a:r>
            <a:r>
              <a:rPr kumimoji="0" lang="ko-KR" altLang="en-US" sz="1700" spc="-100" dirty="0"/>
              <a:t>라인에서 앞서가는 명령의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/>
              <a:t>연산 결과를 </a:t>
            </a:r>
            <a:r>
              <a:rPr kumimoji="0" lang="ko-KR" altLang="en-US" sz="1700" spc="-100" dirty="0" smtClean="0"/>
              <a:t>레지스터에 기록하기 </a:t>
            </a:r>
            <a:r>
              <a:rPr kumimoji="0" lang="ko-KR" altLang="en-US" sz="1700" spc="-100" dirty="0"/>
              <a:t>전에 다른 명령에 이 데이터가 필요한 </a:t>
            </a:r>
            <a:r>
              <a:rPr kumimoji="0" lang="ko-KR" altLang="en-US" sz="1700" spc="-100" dirty="0" smtClean="0"/>
              <a:t>상황</a:t>
            </a:r>
            <a:endParaRPr kumimoji="0" lang="en-US" altLang="ko-KR" sz="1700" spc="-100" dirty="0" smtClean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앞의 </a:t>
            </a:r>
            <a:r>
              <a:rPr kumimoji="0" lang="ko-KR" altLang="en-US" sz="1700" spc="-100" dirty="0"/>
              <a:t>명령 결과가 다음 명령 입력으로 사용될 때 파이프 라인 </a:t>
            </a:r>
            <a:r>
              <a:rPr kumimoji="0" lang="ko-KR" altLang="en-US" sz="1700" spc="-100" dirty="0" smtClean="0"/>
              <a:t>시스템에서 문제 발생</a:t>
            </a:r>
            <a:endParaRPr kumimoji="0" lang="en-US" altLang="ko-KR" sz="1700" spc="-100" dirty="0" smtClean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해결 </a:t>
            </a:r>
            <a:r>
              <a:rPr kumimoji="0" lang="ko-KR" altLang="en-US" sz="1700" spc="-100" dirty="0"/>
              <a:t>방법</a:t>
            </a:r>
            <a:r>
              <a:rPr kumimoji="0" lang="en-US" altLang="ko-KR" sz="1700" spc="-100" dirty="0"/>
              <a:t> </a:t>
            </a:r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레지스터에 </a:t>
            </a:r>
            <a:r>
              <a:rPr kumimoji="0" lang="ko-KR" altLang="en-US" sz="1600" spc="-100" dirty="0"/>
              <a:t>저장되기 전에 </a:t>
            </a:r>
            <a:r>
              <a:rPr kumimoji="0" lang="en-US" altLang="ko-KR" sz="1600" spc="-100" dirty="0"/>
              <a:t>ALU </a:t>
            </a:r>
            <a:r>
              <a:rPr kumimoji="0" lang="ko-KR" altLang="en-US" sz="1600" spc="-100" dirty="0"/>
              <a:t>결과를 직접 다음 명령에 직접 전달하는 데이터 </a:t>
            </a:r>
            <a:r>
              <a:rPr kumimoji="0" lang="ko-KR" altLang="en-US" sz="1600" spc="-100" dirty="0" err="1"/>
              <a:t>포워딩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또는 </a:t>
            </a:r>
            <a:r>
              <a:rPr kumimoji="0" lang="ko-KR" altLang="en-US" sz="1600" spc="-100" dirty="0"/>
              <a:t>버블을 명령 사이에 끼워 넣어 프로그램 실행을 </a:t>
            </a:r>
            <a:r>
              <a:rPr kumimoji="0" lang="en-US" altLang="ko-KR" sz="1600" spc="-100" dirty="0"/>
              <a:t>1</a:t>
            </a:r>
            <a:r>
              <a:rPr kumimoji="0" lang="ko-KR" altLang="en-US" sz="1600" spc="-100" dirty="0"/>
              <a:t>단계 또는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단계 지연</a:t>
            </a:r>
            <a:endParaRPr kumimoji="0" lang="en-US" altLang="ko-KR" sz="16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WAW(Write After Write)</a:t>
            </a:r>
            <a:r>
              <a:rPr kumimoji="0" lang="ko-KR" altLang="en-US" sz="1700" spc="-100" dirty="0"/>
              <a:t>와 </a:t>
            </a:r>
            <a:r>
              <a:rPr kumimoji="0" lang="en-US" altLang="ko-KR" sz="1700" spc="-100" dirty="0"/>
              <a:t>WAR(Write After Read)</a:t>
            </a:r>
            <a:r>
              <a:rPr kumimoji="0" lang="ko-KR" altLang="en-US" sz="1700" spc="-100" dirty="0"/>
              <a:t> 해저드</a:t>
            </a:r>
            <a:endParaRPr kumimoji="0" lang="en-US" altLang="ko-KR" sz="17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레지스터 </a:t>
            </a:r>
            <a:r>
              <a:rPr kumimoji="0" lang="ko-KR" altLang="en-US" sz="1600" spc="-100" dirty="0" err="1" smtClean="0"/>
              <a:t>재명명함</a:t>
            </a:r>
            <a:r>
              <a:rPr kumimoji="0" lang="en-US" altLang="ko-KR" sz="1600" spc="-100" dirty="0" smtClean="0"/>
              <a:t>(register renaming) : </a:t>
            </a:r>
            <a:r>
              <a:rPr kumimoji="0" lang="ko-KR" altLang="en-US" sz="1600" spc="-100" dirty="0"/>
              <a:t>관련 없는 레지스터로 바꾸어 사용함으로써 쉽게 해결가능</a:t>
            </a:r>
            <a:endParaRPr kumimoji="0" lang="en-US" altLang="ko-KR" sz="16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따라서 참 의존</a:t>
            </a:r>
            <a:r>
              <a:rPr kumimoji="0" lang="en-US" altLang="ko-KR" sz="1700" spc="-100" dirty="0"/>
              <a:t>(True</a:t>
            </a:r>
            <a:r>
              <a:rPr kumimoji="0" lang="ko-KR" altLang="en-US" sz="1700" spc="-100" dirty="0"/>
              <a:t> </a:t>
            </a:r>
            <a:r>
              <a:rPr kumimoji="0" lang="en-US" altLang="ko-KR" sz="1700" spc="-100" dirty="0"/>
              <a:t>dependency)</a:t>
            </a:r>
            <a:r>
              <a:rPr kumimoji="0" lang="ko-KR" altLang="en-US" sz="1700" spc="-100" dirty="0"/>
              <a:t>는</a:t>
            </a:r>
            <a:r>
              <a:rPr kumimoji="0" lang="en-US" altLang="ko-KR" sz="1700" spc="-100" dirty="0"/>
              <a:t> RAW</a:t>
            </a:r>
            <a:r>
              <a:rPr kumimoji="0" lang="ko-KR" altLang="en-US" sz="1700" spc="-100" dirty="0"/>
              <a:t>뿐임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5517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66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예</a:t>
            </a:r>
            <a:r>
              <a:rPr kumimoji="0" lang="en-US" altLang="ko-KR" sz="1700" spc="-100" dirty="0" smtClean="0"/>
              <a:t>(RAW: read after write): </a:t>
            </a:r>
            <a:r>
              <a:rPr kumimoji="0" lang="ko-KR" altLang="en-US" sz="1700" spc="-100" dirty="0" smtClean="0"/>
              <a:t>첫 </a:t>
            </a:r>
            <a:r>
              <a:rPr kumimoji="0" lang="ko-KR" altLang="en-US" sz="1700" spc="-100" dirty="0"/>
              <a:t>번째 연산 </a:t>
            </a:r>
            <a:r>
              <a:rPr kumimoji="0" lang="en-US" altLang="ko-KR" sz="1700" spc="-100" dirty="0"/>
              <a:t>ADD</a:t>
            </a:r>
            <a:r>
              <a:rPr kumimoji="0" lang="ko-KR" altLang="en-US" sz="1700" spc="-100" dirty="0"/>
              <a:t>의 결과</a:t>
            </a:r>
            <a:r>
              <a:rPr kumimoji="0" lang="en-US" altLang="ko-KR" sz="1700" spc="-100" dirty="0"/>
              <a:t>(r3)</a:t>
            </a:r>
            <a:r>
              <a:rPr kumimoji="0" lang="ko-KR" altLang="en-US" sz="1700" spc="-100" dirty="0"/>
              <a:t>가 두 번째 연산 </a:t>
            </a:r>
            <a:r>
              <a:rPr kumimoji="0" lang="en-US" altLang="ko-KR" sz="1700" spc="-100" dirty="0"/>
              <a:t>SUB</a:t>
            </a:r>
            <a:r>
              <a:rPr kumimoji="0" lang="ko-KR" altLang="en-US" sz="1700" spc="-100" dirty="0"/>
              <a:t>의 입력으로 </a:t>
            </a:r>
            <a:r>
              <a:rPr kumimoji="0" lang="ko-KR" altLang="en-US" sz="1700" spc="-100" dirty="0" smtClean="0"/>
              <a:t>사용</a:t>
            </a:r>
            <a:endParaRPr kumimoji="0" lang="en-US" altLang="ko-KR" sz="1700" spc="-100" dirty="0" smtClean="0"/>
          </a:p>
          <a:p>
            <a:pPr marL="54610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- 1</a:t>
            </a:r>
            <a:r>
              <a:rPr kumimoji="0" lang="ko-KR" altLang="en-US" sz="1600" spc="-100" dirty="0" smtClean="0"/>
              <a:t>번 명령이 </a:t>
            </a:r>
            <a:r>
              <a:rPr kumimoji="0" lang="en-US" altLang="ko-KR" sz="1600" spc="-100" dirty="0" smtClean="0"/>
              <a:t>S5</a:t>
            </a:r>
            <a:r>
              <a:rPr kumimoji="0" lang="ko-KR" altLang="en-US" sz="1600" spc="-100" dirty="0"/>
              <a:t>단계에서 레지스터에 </a:t>
            </a:r>
            <a:r>
              <a:rPr kumimoji="0" lang="ko-KR" altLang="en-US" sz="1600" spc="-100" dirty="0" smtClean="0"/>
              <a:t>저장되는데</a:t>
            </a:r>
            <a:endParaRPr kumimoji="0" lang="en-US" altLang="ko-KR" sz="1600" spc="-100" dirty="0" smtClean="0"/>
          </a:p>
          <a:p>
            <a:pPr marL="54610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- 2</a:t>
            </a:r>
            <a:r>
              <a:rPr kumimoji="0" lang="ko-KR" altLang="en-US" sz="1600" spc="-100" dirty="0" smtClean="0"/>
              <a:t>번 명령은 </a:t>
            </a:r>
            <a:r>
              <a:rPr kumimoji="0" lang="en-US" altLang="ko-KR" sz="1600" spc="-100" dirty="0"/>
              <a:t>S3</a:t>
            </a:r>
            <a:r>
              <a:rPr kumimoji="0" lang="ko-KR" altLang="en-US" sz="1600" spc="-100" dirty="0"/>
              <a:t>단계에서 </a:t>
            </a:r>
            <a:r>
              <a:rPr kumimoji="0" lang="ko-KR" altLang="en-US" sz="1600" spc="-100" dirty="0" smtClean="0"/>
              <a:t>데이터 요구</a:t>
            </a:r>
            <a:endParaRPr kumimoji="0" lang="en-US" altLang="ko-KR" sz="1600" spc="-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008996" cy="40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 </a:t>
            </a:r>
            <a:r>
              <a:rPr kumimoji="0" lang="ko-KR" altLang="en-US" sz="2200" spc="-100" dirty="0"/>
              <a:t>제어 </a:t>
            </a:r>
            <a:r>
              <a:rPr kumimoji="0" lang="ko-KR" altLang="en-US" sz="2200" spc="-100" dirty="0" smtClean="0"/>
              <a:t>해저드</a:t>
            </a:r>
            <a:r>
              <a:rPr kumimoji="0" lang="en-US" altLang="ko-KR" sz="2200" b="0" spc="-100" dirty="0" smtClean="0"/>
              <a:t>(control hazards)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파이프 라인 </a:t>
            </a:r>
            <a:r>
              <a:rPr kumimoji="0" lang="en-US" altLang="ko-KR" sz="1800" b="1" spc="-100" dirty="0"/>
              <a:t>CPU </a:t>
            </a:r>
            <a:r>
              <a:rPr kumimoji="0" lang="ko-KR" altLang="en-US" sz="1800" b="1" spc="-100" dirty="0"/>
              <a:t>구조의 분기 명령이 실행될 때 </a:t>
            </a:r>
            <a:r>
              <a:rPr kumimoji="0" lang="ko-KR" altLang="en-US" sz="1800" b="1" spc="-100" dirty="0" smtClean="0"/>
              <a:t>발생</a:t>
            </a:r>
            <a:endParaRPr kumimoji="0" lang="en-US" altLang="ko-KR" sz="1800" b="1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 smtClean="0"/>
              <a:t>이미 </a:t>
            </a:r>
            <a:r>
              <a:rPr kumimoji="0" lang="ko-KR" altLang="en-US" sz="1700" spc="-100" dirty="0"/>
              <a:t>파이프 라인에 적재되어 실행되고 있는 이어지는 다른 명령들이 더 이상 필요가 </a:t>
            </a:r>
            <a:r>
              <a:rPr kumimoji="0" lang="ko-KR" altLang="en-US" sz="1700" spc="-100" dirty="0" smtClean="0"/>
              <a:t>없어지므로</a:t>
            </a:r>
            <a:r>
              <a:rPr kumimoji="0" lang="en-US" altLang="ko-KR" sz="1700" spc="-100" dirty="0" smtClean="0"/>
              <a:t> </a:t>
            </a:r>
            <a:r>
              <a:rPr kumimoji="0" lang="ko-KR" altLang="en-US" sz="1700" spc="-100" dirty="0" smtClean="0"/>
              <a:t>발생</a:t>
            </a:r>
            <a:endParaRPr kumimoji="0" lang="en-US" altLang="ko-KR" sz="1700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en-US" altLang="ko-KR" sz="1700" spc="-100" dirty="0" smtClean="0"/>
              <a:t>[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5-26]</a:t>
            </a:r>
            <a:r>
              <a:rPr kumimoji="0" lang="ko-KR" altLang="en-US" sz="1700" spc="-100" dirty="0"/>
              <a:t>과 같이 </a:t>
            </a:r>
            <a:r>
              <a:rPr kumimoji="0" lang="en-US" altLang="ko-KR" sz="1700" spc="-100" dirty="0"/>
              <a:t>3</a:t>
            </a:r>
            <a:r>
              <a:rPr kumimoji="0" lang="ko-KR" altLang="en-US" sz="1700" spc="-100" dirty="0"/>
              <a:t>번 명령에서 </a:t>
            </a:r>
            <a:r>
              <a:rPr kumimoji="0" lang="en-US" altLang="ko-KR" sz="1700" spc="-100" dirty="0"/>
              <a:t>15</a:t>
            </a:r>
            <a:r>
              <a:rPr kumimoji="0" lang="ko-KR" altLang="en-US" sz="1700" spc="-100" dirty="0"/>
              <a:t>번 명령으로 분기가 일어난다면 이미 </a:t>
            </a:r>
            <a:r>
              <a:rPr kumimoji="0" lang="ko-KR" altLang="en-US" sz="1700" spc="-100" dirty="0" smtClean="0"/>
              <a:t>파이프 </a:t>
            </a:r>
            <a:r>
              <a:rPr kumimoji="0" lang="ko-KR" altLang="en-US" sz="1700" spc="-100" dirty="0"/>
              <a:t>라인 단계에 들어와 실행되고 있는 </a:t>
            </a:r>
            <a:r>
              <a:rPr kumimoji="0" lang="en-US" altLang="ko-KR" sz="1700" spc="-100" dirty="0" smtClean="0"/>
              <a:t>4, 5, 6, </a:t>
            </a:r>
            <a:r>
              <a:rPr kumimoji="0" lang="en-US" altLang="ko-KR" sz="1700" spc="-100" dirty="0"/>
              <a:t>7</a:t>
            </a:r>
            <a:r>
              <a:rPr kumimoji="0" lang="ko-KR" altLang="en-US" sz="1700" spc="-100" dirty="0"/>
              <a:t>번 명령은 더 이상 필요가 없으므로 </a:t>
            </a:r>
            <a:r>
              <a:rPr kumimoji="0" lang="ko-KR" altLang="en-US" sz="1700" spc="-100" dirty="0" smtClean="0"/>
              <a:t>전체 프로그램의 속도 저하 요인이 됨</a:t>
            </a:r>
            <a:endParaRPr kumimoji="0" lang="en-US" altLang="ko-KR" sz="17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제어 해저드 해결 방법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20" dirty="0" smtClean="0"/>
              <a:t>지연 슬롯</a:t>
            </a:r>
            <a:r>
              <a:rPr kumimoji="0" lang="en-US" altLang="ko-KR" sz="1700" spc="-120" dirty="0" smtClean="0"/>
              <a:t>(delay slot)</a:t>
            </a:r>
            <a:r>
              <a:rPr kumimoji="0" lang="ko-KR" altLang="en-US" sz="1700" spc="-120" dirty="0" smtClean="0"/>
              <a:t>을 </a:t>
            </a:r>
            <a:r>
              <a:rPr kumimoji="0" lang="ko-KR" altLang="en-US" sz="1700" spc="-120" dirty="0"/>
              <a:t>넣고 분기 목적지 주소를 계산하는 </a:t>
            </a:r>
            <a:r>
              <a:rPr kumimoji="0" lang="ko-KR" altLang="en-US" sz="1700" spc="-120" dirty="0" smtClean="0"/>
              <a:t>과정을 파이프 </a:t>
            </a:r>
            <a:r>
              <a:rPr kumimoji="0" lang="ko-KR" altLang="en-US" sz="1700" spc="-120" dirty="0"/>
              <a:t>라인 속에 넣는 </a:t>
            </a:r>
            <a:r>
              <a:rPr kumimoji="0" lang="ko-KR" altLang="en-US" sz="1700" spc="-120" dirty="0" smtClean="0"/>
              <a:t>것</a:t>
            </a:r>
            <a:endParaRPr kumimoji="0" lang="en-US" altLang="ko-KR" sz="1700" spc="-12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 smtClean="0"/>
              <a:t>지연 슬롯이란 </a:t>
            </a:r>
            <a:r>
              <a:rPr kumimoji="0" lang="en-US" altLang="ko-KR" sz="1700" spc="-100" dirty="0" smtClean="0"/>
              <a:t>NOP</a:t>
            </a:r>
            <a:r>
              <a:rPr kumimoji="0" lang="ko-KR" altLang="en-US" sz="1700" spc="-100" dirty="0"/>
              <a:t>나 분기 명령과 무관한 명령을 끼워 넣는 것</a:t>
            </a:r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 smtClean="0"/>
              <a:t>이 </a:t>
            </a:r>
            <a:r>
              <a:rPr kumimoji="0" lang="ko-KR" altLang="en-US" sz="1700" spc="-100" dirty="0"/>
              <a:t>방법은 컴파일러나 프로그래머가 프로그램 순서를 바꾸는 </a:t>
            </a:r>
            <a:r>
              <a:rPr kumimoji="0" lang="ko-KR" altLang="en-US" sz="1700" spc="-100" dirty="0" smtClean="0"/>
              <a:t>것</a:t>
            </a:r>
            <a:endParaRPr kumimoji="0" lang="en-US" altLang="ko-KR" sz="1700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 smtClean="0"/>
              <a:t>또는 </a:t>
            </a:r>
            <a:r>
              <a:rPr kumimoji="0" lang="ko-KR" altLang="en-US" sz="1700" spc="-100" dirty="0"/>
              <a:t>분기 예측 알고리즘을 </a:t>
            </a:r>
            <a:r>
              <a:rPr kumimoji="0" lang="ko-KR" altLang="en-US" sz="1700" spc="-100" dirty="0" smtClean="0"/>
              <a:t>이용하기도 함</a:t>
            </a:r>
            <a:endParaRPr kumimoji="0" lang="en-US" altLang="ko-KR" sz="1700" spc="-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7422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분기로 인한 제어 해저드</a:t>
            </a:r>
            <a:endParaRPr kumimoji="0" lang="en-US" altLang="ko-KR" sz="1800" spc="-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056784" cy="32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400" spc="-100" dirty="0" smtClean="0"/>
              <a:t>     </a:t>
            </a:r>
            <a:r>
              <a:rPr kumimoji="0" lang="ko-KR" altLang="en-US" sz="2400" spc="-100" dirty="0"/>
              <a:t>구조적 </a:t>
            </a:r>
            <a:r>
              <a:rPr kumimoji="0" lang="ko-KR" altLang="en-US" sz="2400" spc="-100" dirty="0" smtClean="0"/>
              <a:t>해저드</a:t>
            </a:r>
            <a:r>
              <a:rPr kumimoji="0" lang="en-US" altLang="ko-KR" sz="2400" spc="-100" dirty="0" smtClean="0"/>
              <a:t>(structural hazards)</a:t>
            </a:r>
          </a:p>
          <a:p>
            <a:pPr marL="542925" lvl="1" indent="-182563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60" dirty="0"/>
              <a:t>서로 다른 </a:t>
            </a:r>
            <a:r>
              <a:rPr kumimoji="0" lang="ko-KR" altLang="en-US" spc="-160" dirty="0" smtClean="0"/>
              <a:t>단계에서 동시에 실행되는 </a:t>
            </a:r>
            <a:r>
              <a:rPr kumimoji="0" lang="ko-KR" altLang="en-US" spc="-160" dirty="0"/>
              <a:t>명령이 컴퓨터 내의 장치 </a:t>
            </a:r>
            <a:r>
              <a:rPr kumimoji="0" lang="ko-KR" altLang="en-US" spc="-160" dirty="0" smtClean="0"/>
              <a:t>하나를 동시에 </a:t>
            </a:r>
            <a:r>
              <a:rPr kumimoji="0" lang="ko-KR" altLang="en-US" spc="-160" dirty="0"/>
              <a:t>사용하려고 할 때 </a:t>
            </a:r>
            <a:r>
              <a:rPr kumimoji="0" lang="ko-KR" altLang="en-US" spc="-160" dirty="0" smtClean="0"/>
              <a:t>발생</a:t>
            </a:r>
            <a:endParaRPr kumimoji="0" lang="en-US" altLang="ko-KR" spc="-160" dirty="0" smtClean="0"/>
          </a:p>
          <a:p>
            <a:pPr marL="542925" lvl="1" indent="-182563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00" dirty="0" smtClean="0"/>
              <a:t>예</a:t>
            </a:r>
            <a:r>
              <a:rPr kumimoji="0" lang="en-US" altLang="ko-KR" spc="-100" dirty="0" smtClean="0"/>
              <a:t>1 :  </a:t>
            </a:r>
            <a:r>
              <a:rPr kumimoji="0" lang="ko-KR" altLang="en-US" spc="-100" dirty="0" smtClean="0"/>
              <a:t>명령어 </a:t>
            </a:r>
            <a:r>
              <a:rPr kumimoji="0" lang="ko-KR" altLang="en-US" spc="-100" dirty="0"/>
              <a:t>인출과 오퍼랜드 인출이 동시에 </a:t>
            </a:r>
            <a:r>
              <a:rPr kumimoji="0" lang="ko-KR" altLang="en-US" spc="-100" dirty="0" smtClean="0"/>
              <a:t>발생하는 경우</a:t>
            </a:r>
            <a:endParaRPr kumimoji="0" lang="en-US" altLang="ko-KR" spc="-100" dirty="0" smtClean="0"/>
          </a:p>
          <a:p>
            <a:pPr marL="546100" lvl="2" indent="0" fontAlgn="auto"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명령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개가 동시에 메모리에 가서 명령과 데이터를 가져와야 하는데</a:t>
            </a:r>
            <a:r>
              <a:rPr kumimoji="0" lang="en-US" altLang="ko-KR" sz="1600" spc="-100" dirty="0"/>
              <a:t>, </a:t>
            </a:r>
            <a:endParaRPr kumimoji="0" lang="en-US" altLang="ko-KR" sz="1600" spc="-100" dirty="0" smtClean="0"/>
          </a:p>
          <a:p>
            <a:pPr marL="54610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인출 </a:t>
            </a:r>
            <a:r>
              <a:rPr kumimoji="0" lang="ko-KR" altLang="en-US" sz="1600" spc="-100" dirty="0"/>
              <a:t>과정이 </a:t>
            </a:r>
            <a:r>
              <a:rPr kumimoji="0" lang="ko-KR" altLang="en-US" sz="1600" spc="-100" dirty="0" smtClean="0"/>
              <a:t>모두 </a:t>
            </a:r>
            <a:r>
              <a:rPr kumimoji="0" lang="ko-KR" altLang="en-US" sz="1600" spc="-100" dirty="0"/>
              <a:t>같은 장치들</a:t>
            </a:r>
            <a:r>
              <a:rPr kumimoji="0" lang="en-US" altLang="ko-KR" sz="1600" spc="-100" dirty="0"/>
              <a:t>(bus, memory </a:t>
            </a:r>
            <a:r>
              <a:rPr kumimoji="0" lang="ko-KR" altLang="en-US" sz="1600" spc="-100" dirty="0"/>
              <a:t>등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을 사용하므로 </a:t>
            </a:r>
            <a:r>
              <a:rPr kumimoji="0" lang="ko-KR" altLang="en-US" sz="1600" spc="-100" dirty="0" smtClean="0"/>
              <a:t>충돌 발생</a:t>
            </a:r>
            <a:endParaRPr kumimoji="0" lang="en-US" altLang="ko-KR" sz="1600" spc="-100" dirty="0" smtClean="0"/>
          </a:p>
          <a:p>
            <a:pPr marL="542925" lvl="1" indent="-182563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예</a:t>
            </a:r>
            <a:r>
              <a:rPr kumimoji="0" lang="en-US" altLang="ko-KR" sz="1700" spc="-100" dirty="0" smtClean="0"/>
              <a:t>2 : CPU </a:t>
            </a:r>
            <a:r>
              <a:rPr kumimoji="0" lang="ko-KR" altLang="en-US" sz="1700" spc="-100" dirty="0"/>
              <a:t>내의 </a:t>
            </a:r>
            <a:r>
              <a:rPr kumimoji="0" lang="ko-KR" altLang="en-US" sz="1700" spc="-100" dirty="0" smtClean="0"/>
              <a:t>장치인 </a:t>
            </a:r>
            <a:r>
              <a:rPr kumimoji="0" lang="en-US" altLang="ko-KR" sz="1700" spc="-100" dirty="0" smtClean="0"/>
              <a:t>ALU</a:t>
            </a:r>
            <a:r>
              <a:rPr kumimoji="0" lang="ko-KR" altLang="en-US" sz="1700" spc="-100" dirty="0"/>
              <a:t>를 명령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개가 동시에 사용해야 </a:t>
            </a:r>
            <a:r>
              <a:rPr kumimoji="0" lang="ko-KR" altLang="en-US" sz="1700" spc="-100" dirty="0" smtClean="0"/>
              <a:t>하는 경우</a:t>
            </a:r>
            <a:endParaRPr kumimoji="0" lang="en-US" altLang="ko-KR" sz="1700" spc="-100" dirty="0"/>
          </a:p>
          <a:p>
            <a:pPr marL="444500" lvl="1" indent="-28575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인출 과정에서 메모리 충돌을 </a:t>
            </a:r>
            <a:r>
              <a:rPr kumimoji="0" lang="ko-KR" altLang="en-US" sz="1800" b="1" spc="-100" dirty="0" smtClean="0"/>
              <a:t>해결 방법</a:t>
            </a:r>
            <a:endParaRPr kumimoji="0" lang="en-US" altLang="ko-KR" sz="1800" b="1" spc="-100" dirty="0" smtClean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 smtClean="0"/>
              <a:t>하버드 구조</a:t>
            </a:r>
            <a:r>
              <a:rPr kumimoji="0" lang="en-US" altLang="ko-KR" sz="1600" spc="-100" dirty="0" smtClean="0"/>
              <a:t>(</a:t>
            </a:r>
            <a:r>
              <a:rPr kumimoji="0" lang="en-US" altLang="ko-KR" sz="1600" spc="-100" dirty="0" err="1" smtClean="0"/>
              <a:t>harvard</a:t>
            </a:r>
            <a:r>
              <a:rPr kumimoji="0" lang="en-US" altLang="ko-KR" sz="1600" spc="-100" dirty="0" smtClean="0"/>
              <a:t> architecture)</a:t>
            </a:r>
            <a:r>
              <a:rPr kumimoji="0" lang="ko-KR" altLang="en-US" sz="1600" spc="-100" dirty="0" smtClean="0"/>
              <a:t>를 사용</a:t>
            </a:r>
            <a:r>
              <a:rPr kumimoji="0" lang="en-US" altLang="ko-KR" sz="1600" spc="-100" dirty="0" smtClean="0"/>
              <a:t/>
            </a:r>
            <a:br>
              <a:rPr kumimoji="0" lang="en-US" altLang="ko-KR" sz="1600" spc="-100" dirty="0" smtClean="0"/>
            </a:b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메모리를 </a:t>
            </a:r>
            <a:r>
              <a:rPr kumimoji="0" lang="ko-KR" altLang="en-US" sz="1600" spc="-100" dirty="0"/>
              <a:t>프로그램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명령어</a:t>
            </a:r>
            <a:r>
              <a:rPr kumimoji="0" lang="en-US" altLang="ko-KR" sz="1600" spc="-100" dirty="0"/>
              <a:t>) </a:t>
            </a:r>
            <a:r>
              <a:rPr kumimoji="0" lang="ko-KR" altLang="en-US" sz="1600" spc="-100" dirty="0"/>
              <a:t>메모리와 데이터 메모리로 완전 분리시킨 </a:t>
            </a:r>
            <a:r>
              <a:rPr kumimoji="0" lang="ko-KR" altLang="en-US" sz="1600" spc="-100" dirty="0" smtClean="0"/>
              <a:t>구조</a:t>
            </a:r>
            <a:r>
              <a:rPr kumimoji="0" lang="en-US" altLang="ko-KR" sz="1600" spc="-100" dirty="0" smtClean="0"/>
              <a:t> </a:t>
            </a:r>
            <a:br>
              <a:rPr kumimoji="0" lang="en-US" altLang="ko-KR" sz="1600" spc="-100" dirty="0" smtClean="0"/>
            </a:b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명령어 </a:t>
            </a:r>
            <a:r>
              <a:rPr kumimoji="0" lang="ko-KR" altLang="en-US" sz="1600" spc="-100" dirty="0"/>
              <a:t>인출과 데이터 인출 </a:t>
            </a:r>
            <a:r>
              <a:rPr kumimoji="0" lang="ko-KR" altLang="en-US" sz="1600" spc="-100" dirty="0" smtClean="0"/>
              <a:t>과정에서 </a:t>
            </a:r>
            <a:r>
              <a:rPr kumimoji="0" lang="ko-KR" altLang="en-US" sz="1600" spc="-100" dirty="0"/>
              <a:t>충돌을 원천적으로 </a:t>
            </a:r>
            <a:r>
              <a:rPr kumimoji="0" lang="ko-KR" altLang="en-US" sz="1600" spc="-100" dirty="0" smtClean="0"/>
              <a:t>봉쇄</a:t>
            </a:r>
            <a:r>
              <a:rPr kumimoji="0" lang="en-US" altLang="ko-KR" sz="1600" spc="-100" dirty="0" smtClean="0"/>
              <a:t/>
            </a:r>
            <a:br>
              <a:rPr kumimoji="0" lang="en-US" altLang="ko-KR" sz="1600" spc="-100" dirty="0" smtClean="0"/>
            </a:br>
            <a:r>
              <a:rPr kumimoji="0" lang="en-US" altLang="ko-KR" sz="1600" spc="-100" dirty="0" smtClean="0"/>
              <a:t>- RISC </a:t>
            </a:r>
            <a:r>
              <a:rPr kumimoji="0" lang="ko-KR" altLang="en-US" sz="1600" spc="-100" dirty="0"/>
              <a:t>프로세서에서 많이 사용하는 </a:t>
            </a:r>
            <a:r>
              <a:rPr kumimoji="0" lang="ko-KR" altLang="en-US" sz="1600" spc="-100" dirty="0" smtClean="0"/>
              <a:t>구조</a:t>
            </a:r>
            <a:endParaRPr kumimoji="0" lang="en-US" altLang="ko-KR" sz="1600" spc="-100" dirty="0" smtClean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 smtClean="0"/>
              <a:t>분리 </a:t>
            </a:r>
            <a:r>
              <a:rPr kumimoji="0" lang="ko-KR" altLang="en-US" sz="1600" spc="-100" dirty="0"/>
              <a:t>캐시를 사용하여 </a:t>
            </a:r>
            <a:r>
              <a:rPr kumimoji="0" lang="ko-KR" altLang="en-US" sz="1600" spc="-100" dirty="0" smtClean="0"/>
              <a:t>충돌 회피</a:t>
            </a:r>
            <a:r>
              <a:rPr kumimoji="0" lang="en-US" altLang="ko-KR" sz="1600" spc="-100" dirty="0" smtClean="0"/>
              <a:t/>
            </a:r>
            <a:br>
              <a:rPr kumimoji="0" lang="en-US" altLang="ko-KR" sz="1600" spc="-100" dirty="0" smtClean="0"/>
            </a:b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인텔 </a:t>
            </a:r>
            <a:r>
              <a:rPr kumimoji="0" lang="ko-KR" altLang="en-US" sz="1600" spc="-100" dirty="0"/>
              <a:t>계열 프로세서의 </a:t>
            </a:r>
            <a:r>
              <a:rPr kumimoji="0" lang="en-US" altLang="ko-KR" sz="1600" spc="-100" dirty="0"/>
              <a:t>L1 </a:t>
            </a:r>
            <a:r>
              <a:rPr kumimoji="0" lang="ko-KR" altLang="en-US" sz="1600" spc="-100" dirty="0"/>
              <a:t>캐시에서 사용하는 구조로</a:t>
            </a:r>
            <a:r>
              <a:rPr kumimoji="0" lang="en-US" altLang="ko-KR" sz="1600" spc="-100" dirty="0"/>
              <a:t>, L1 </a:t>
            </a:r>
            <a:r>
              <a:rPr kumimoji="0" lang="ko-KR" altLang="en-US" sz="1600" spc="-100" dirty="0"/>
              <a:t>명령어 캐시와 </a:t>
            </a:r>
            <a:r>
              <a:rPr kumimoji="0" lang="en-US" altLang="ko-KR" sz="1600" spc="-100" dirty="0"/>
              <a:t>L1 </a:t>
            </a:r>
            <a:r>
              <a:rPr kumimoji="0" lang="ko-KR" altLang="en-US" sz="1600" spc="-100" dirty="0"/>
              <a:t>데이터 </a:t>
            </a:r>
            <a:r>
              <a:rPr kumimoji="0" lang="ko-KR" altLang="en-US" sz="1600" spc="-100" dirty="0" smtClean="0"/>
              <a:t>캐시로 분리</a:t>
            </a:r>
            <a:r>
              <a:rPr kumimoji="0" lang="en-US" altLang="ko-KR" sz="1600" spc="-100" dirty="0" smtClean="0"/>
              <a:t/>
            </a:r>
            <a:br>
              <a:rPr kumimoji="0" lang="en-US" altLang="ko-KR" sz="1600" spc="-100" dirty="0" smtClean="0"/>
            </a:b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그러나 명령어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개가 동시에 캐시 미스가 발생하면 충돌이 </a:t>
            </a:r>
            <a:r>
              <a:rPr kumimoji="0" lang="ko-KR" altLang="en-US" sz="1600" spc="-100" dirty="0" smtClean="0"/>
              <a:t>발생할 수 있음</a:t>
            </a:r>
            <a:endParaRPr kumimoji="0" lang="en-US" altLang="ko-KR" sz="1600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동일한 장치를 동시 사용하여 일어나는 </a:t>
            </a:r>
            <a:r>
              <a:rPr kumimoji="0" lang="ko-KR" altLang="en-US" sz="1600" spc="-100" dirty="0" smtClean="0"/>
              <a:t>충돌 </a:t>
            </a:r>
            <a:r>
              <a:rPr kumimoji="0" lang="en-US" altLang="ko-KR" sz="1600" spc="-100" dirty="0" smtClean="0"/>
              <a:t>: </a:t>
            </a:r>
            <a:r>
              <a:rPr kumimoji="0" lang="ko-KR" altLang="en-US" sz="1600" spc="-100" dirty="0" smtClean="0"/>
              <a:t>장치를 </a:t>
            </a:r>
            <a:r>
              <a:rPr kumimoji="0" lang="ko-KR" altLang="en-US" sz="1600" spc="-100" dirty="0"/>
              <a:t>하나 더 </a:t>
            </a:r>
            <a:r>
              <a:rPr kumimoji="0" lang="ko-KR" altLang="en-US" sz="1600" spc="-100" dirty="0" smtClean="0"/>
              <a:t>둠</a:t>
            </a:r>
            <a:r>
              <a:rPr kumimoji="0" lang="en-US" altLang="ko-KR" sz="1600" spc="-100" dirty="0" smtClean="0"/>
              <a:t/>
            </a:r>
            <a:br>
              <a:rPr kumimoji="0" lang="en-US" altLang="ko-KR" sz="1600" spc="-100" dirty="0" smtClean="0"/>
            </a:b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예를 </a:t>
            </a:r>
            <a:r>
              <a:rPr kumimoji="0" lang="ko-KR" altLang="en-US" sz="1600" spc="-100" dirty="0"/>
              <a:t>들어 </a:t>
            </a:r>
            <a:r>
              <a:rPr kumimoji="0" lang="en-US" altLang="ko-KR" sz="1600" spc="-100" dirty="0"/>
              <a:t>CPU </a:t>
            </a:r>
            <a:r>
              <a:rPr kumimoji="0" lang="ko-KR" altLang="en-US" sz="1600" spc="-100" dirty="0"/>
              <a:t>내에 </a:t>
            </a:r>
            <a:r>
              <a:rPr kumimoji="0" lang="en-US" altLang="ko-KR" sz="1600" spc="-100" dirty="0"/>
              <a:t>ALU</a:t>
            </a:r>
            <a:r>
              <a:rPr kumimoji="0" lang="ko-KR" altLang="en-US" sz="1600" spc="-100" dirty="0"/>
              <a:t>를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 </a:t>
            </a:r>
            <a:r>
              <a:rPr kumimoji="0" lang="ko-KR" altLang="en-US" sz="1600" spc="-100" dirty="0" smtClean="0"/>
              <a:t>둠</a:t>
            </a:r>
            <a:endParaRPr kumimoji="0" lang="en-US" altLang="ko-KR" sz="1600" spc="-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8375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3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 smtClean="0"/>
              <a:t>      </a:t>
            </a:r>
            <a:r>
              <a:rPr lang="ko-KR" altLang="en-US" sz="2200" spc="-100" dirty="0"/>
              <a:t>하드와이어 제어 </a:t>
            </a:r>
            <a:r>
              <a:rPr lang="ko-KR" altLang="en-US" sz="2200" spc="-100" dirty="0" smtClean="0"/>
              <a:t>장치 </a:t>
            </a:r>
            <a:r>
              <a:rPr lang="en-US" altLang="ko-KR" sz="2200" b="0" spc="-100" dirty="0" smtClean="0"/>
              <a:t>(hardwired control)</a:t>
            </a:r>
            <a:endParaRPr lang="ko-KR" altLang="en-US" sz="2200" b="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논리 회로</a:t>
            </a:r>
            <a:r>
              <a:rPr lang="ko-KR" altLang="en-US" sz="1700" spc="-100" dirty="0"/>
              <a:t>로 만들어진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하드웨어</a:t>
            </a:r>
            <a:r>
              <a:rPr lang="ko-KR" altLang="en-US" sz="1700" spc="-100" dirty="0"/>
              <a:t>로 명령어 실행 </a:t>
            </a:r>
            <a:r>
              <a:rPr lang="ko-KR" altLang="en-US" sz="1700" spc="-100" dirty="0" smtClean="0"/>
              <a:t>제어에 필요한 </a:t>
            </a:r>
            <a:r>
              <a:rPr lang="ko-KR" altLang="en-US" sz="1700" spc="-100" dirty="0"/>
              <a:t>제어 </a:t>
            </a:r>
            <a:r>
              <a:rPr lang="ko-KR" altLang="en-US" sz="1700" spc="-100" dirty="0" smtClean="0"/>
              <a:t>신호 발생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회로 구조를 물리적으로 </a:t>
            </a:r>
            <a:r>
              <a:rPr lang="ko-KR" altLang="en-US" sz="1700" spc="-100" dirty="0"/>
              <a:t>변경하지 </a:t>
            </a:r>
            <a:r>
              <a:rPr lang="ko-KR" altLang="en-US" sz="1700" spc="-100" dirty="0" smtClean="0"/>
              <a:t>않고는 신호 </a:t>
            </a:r>
            <a:r>
              <a:rPr lang="ko-KR" altLang="en-US" sz="1700" spc="-100" dirty="0"/>
              <a:t>생성 방법을 수정할 수 </a:t>
            </a:r>
            <a:r>
              <a:rPr lang="ko-KR" altLang="en-US" sz="1700" spc="-100" dirty="0" smtClean="0"/>
              <a:t>없음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명령어의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 smtClean="0"/>
              <a:t>에 </a:t>
            </a:r>
            <a:r>
              <a:rPr lang="ko-KR" altLang="en-US" sz="1700" spc="-100" dirty="0"/>
              <a:t>제어 신호를 생성하는 기본 </a:t>
            </a:r>
            <a:r>
              <a:rPr lang="ko-KR" altLang="en-US" sz="1700" spc="-100" dirty="0" smtClean="0"/>
              <a:t>데이터 포함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 </a:t>
            </a:r>
            <a:r>
              <a:rPr lang="ko-KR" altLang="en-US" sz="1700" spc="-100" dirty="0" err="1"/>
              <a:t>디코더에서</a:t>
            </a:r>
            <a:r>
              <a:rPr lang="ko-KR" altLang="en-US" sz="1700" spc="-100" dirty="0"/>
              <a:t> </a:t>
            </a:r>
            <a:r>
              <a:rPr lang="ko-KR" altLang="en-US" sz="1700" spc="-100" dirty="0" smtClean="0"/>
              <a:t>명령 </a:t>
            </a:r>
            <a:r>
              <a:rPr lang="ko-KR" altLang="en-US" sz="1700" spc="-100" dirty="0"/>
              <a:t>코드가 </a:t>
            </a:r>
            <a:r>
              <a:rPr lang="ko-KR" altLang="en-US" sz="1700" spc="-100" dirty="0" smtClean="0"/>
              <a:t>해독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 </a:t>
            </a:r>
            <a:r>
              <a:rPr lang="ko-KR" altLang="en-US" sz="1700" spc="-100" dirty="0" err="1"/>
              <a:t>디코더는</a:t>
            </a:r>
            <a:r>
              <a:rPr lang="ko-KR" altLang="en-US" sz="1700" spc="-100" dirty="0"/>
              <a:t> 명령어 </a:t>
            </a:r>
            <a:r>
              <a:rPr lang="en-US" altLang="ko-KR" sz="1700" spc="-100" dirty="0"/>
              <a:t>opcode</a:t>
            </a:r>
            <a:r>
              <a:rPr lang="ko-KR" altLang="en-US" sz="1700" spc="-100" dirty="0" smtClean="0"/>
              <a:t>에 정의된 </a:t>
            </a:r>
            <a:r>
              <a:rPr lang="ko-KR" altLang="en-US" sz="1700" spc="-100" dirty="0"/>
              <a:t>여러 필드를 해독하는 많은 해독기 세트로 </a:t>
            </a:r>
            <a:r>
              <a:rPr lang="ko-KR" altLang="en-US" sz="1700" spc="-100" dirty="0" smtClean="0"/>
              <a:t>구성</a:t>
            </a:r>
            <a:endParaRPr lang="en-US" altLang="ko-KR" sz="1700" spc="-1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6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 smtClean="0"/>
              <a:t>      </a:t>
            </a:r>
            <a:r>
              <a:rPr kumimoji="0" lang="ko-KR" altLang="en-US" sz="2200" spc="-100" dirty="0"/>
              <a:t>슈퍼 스칼라</a:t>
            </a:r>
            <a:endParaRPr kumimoji="0" lang="en-US" altLang="ko-KR" sz="2200" spc="-100" dirty="0" smtClean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 smtClean="0"/>
              <a:t>하나의 프로세서 안에 </a:t>
            </a:r>
            <a:r>
              <a:rPr kumimoji="0" lang="en-US" altLang="ko-KR" sz="1800" b="1" spc="-100" dirty="0"/>
              <a:t>2</a:t>
            </a:r>
            <a:r>
              <a:rPr kumimoji="0" lang="ko-KR" altLang="en-US" sz="1800" b="1" spc="-100" dirty="0"/>
              <a:t>개 이상의 파이프 </a:t>
            </a:r>
            <a:r>
              <a:rPr kumimoji="0" lang="ko-KR" altLang="en-US" sz="1800" b="1" spc="-100" dirty="0" smtClean="0"/>
              <a:t>라인 탑재</a:t>
            </a:r>
            <a:endParaRPr kumimoji="0" lang="en-US" altLang="ko-KR" sz="1800" b="1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 smtClean="0"/>
              <a:t>하나의 명령어 </a:t>
            </a:r>
            <a:r>
              <a:rPr kumimoji="0" lang="ko-KR" altLang="en-US" sz="1700" spc="-100" dirty="0"/>
              <a:t>인출 </a:t>
            </a:r>
            <a:r>
              <a:rPr kumimoji="0" lang="ko-KR" altLang="en-US" sz="1700" spc="-100" dirty="0" smtClean="0"/>
              <a:t>장치가 </a:t>
            </a:r>
            <a:r>
              <a:rPr kumimoji="0" lang="ko-KR" altLang="en-US" sz="1700" spc="-100" dirty="0"/>
              <a:t>명령어 쌍을 </a:t>
            </a:r>
            <a:r>
              <a:rPr kumimoji="0" lang="ko-KR" altLang="en-US" sz="1700" spc="-100" dirty="0" smtClean="0"/>
              <a:t>동시에 가져와서 </a:t>
            </a:r>
            <a:r>
              <a:rPr kumimoji="0" lang="ko-KR" altLang="en-US" sz="1700" spc="-100" dirty="0"/>
              <a:t>각 명령어를 다른 파이프 라인에 배치하고 개별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를 가지고 병렬 </a:t>
            </a:r>
            <a:r>
              <a:rPr kumimoji="0" lang="ko-KR" altLang="en-US" sz="1700" spc="-100" dirty="0" smtClean="0"/>
              <a:t>작업</a:t>
            </a:r>
            <a:endParaRPr kumimoji="0" lang="en-US" altLang="ko-KR" sz="1700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개는 자원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예를 들어 레지스터</a:t>
            </a:r>
            <a:r>
              <a:rPr kumimoji="0" lang="en-US" altLang="ko-KR" sz="1700" spc="-100" dirty="0"/>
              <a:t>)</a:t>
            </a:r>
            <a:r>
              <a:rPr kumimoji="0" lang="ko-KR" altLang="en-US" sz="1700" spc="-100" dirty="0"/>
              <a:t>을 사용할 때 충돌하지 </a:t>
            </a:r>
            <a:r>
              <a:rPr kumimoji="0" lang="ko-KR" altLang="en-US" sz="1700" spc="-100" dirty="0" smtClean="0"/>
              <a:t>않아야 함</a:t>
            </a:r>
            <a:endParaRPr kumimoji="0" lang="en-US" altLang="ko-KR" sz="1700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둘 중 어느 명령도 다른 명령의 결과에 의존하지 </a:t>
            </a:r>
            <a:r>
              <a:rPr kumimoji="0" lang="ko-KR" altLang="en-US" sz="1700" spc="-100" dirty="0" smtClean="0"/>
              <a:t>않아야</a:t>
            </a:r>
            <a:r>
              <a:rPr kumimoji="0" lang="en-US" altLang="ko-KR" sz="1700" spc="-100" dirty="0"/>
              <a:t> </a:t>
            </a:r>
            <a:r>
              <a:rPr kumimoji="0" lang="ko-KR" altLang="en-US" sz="1700" spc="-100" dirty="0" smtClean="0"/>
              <a:t>함</a:t>
            </a:r>
            <a:endParaRPr kumimoji="0" lang="en-US" altLang="ko-KR" sz="1700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하드웨어를 </a:t>
            </a:r>
            <a:r>
              <a:rPr kumimoji="0" lang="ko-KR" altLang="en-US" sz="1700" spc="-100" dirty="0" smtClean="0"/>
              <a:t>추가하여 실행 도중에 </a:t>
            </a:r>
            <a:r>
              <a:rPr kumimoji="0" lang="ko-KR" altLang="en-US" sz="1700" spc="-100" dirty="0"/>
              <a:t>충돌을 </a:t>
            </a:r>
            <a:r>
              <a:rPr kumimoji="0" lang="ko-KR" altLang="en-US" sz="1700" spc="-100" dirty="0" smtClean="0"/>
              <a:t>감지 및 제거</a:t>
            </a:r>
            <a:endParaRPr kumimoji="0" lang="en-US" altLang="ko-KR" sz="1700" spc="-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06026"/>
            <a:ext cx="7310352" cy="2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단일 또는 </a:t>
            </a:r>
            <a:r>
              <a:rPr kumimoji="0" lang="en-US" altLang="ko-KR" sz="1800" b="1" spc="-100" dirty="0"/>
              <a:t>2</a:t>
            </a:r>
            <a:r>
              <a:rPr kumimoji="0" lang="ko-KR" altLang="en-US" sz="1800" b="1" spc="-100" dirty="0"/>
              <a:t>중 파이프 </a:t>
            </a:r>
            <a:r>
              <a:rPr kumimoji="0" lang="ko-KR" altLang="en-US" sz="1800" b="1" spc="-100" dirty="0" smtClean="0"/>
              <a:t>라인 </a:t>
            </a:r>
            <a:r>
              <a:rPr kumimoji="0" lang="en-US" altLang="ko-KR" sz="1800" b="1" spc="-100" dirty="0" smtClean="0"/>
              <a:t>: </a:t>
            </a:r>
            <a:r>
              <a:rPr kumimoji="0" lang="en-US" altLang="ko-KR" sz="1800" b="1" spc="-100" dirty="0"/>
              <a:t>RISC </a:t>
            </a:r>
            <a:r>
              <a:rPr kumimoji="0" lang="ko-KR" altLang="en-US" sz="1800" b="1" spc="-100" dirty="0" err="1"/>
              <a:t>머신이</a:t>
            </a:r>
            <a:r>
              <a:rPr kumimoji="0" lang="ko-KR" altLang="en-US" sz="1800" b="1" spc="-100" dirty="0"/>
              <a:t> 원조</a:t>
            </a:r>
            <a:endParaRPr kumimoji="0" lang="en-US" altLang="ko-KR" sz="1800" b="1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en-US" altLang="ko-KR" sz="1800" b="1" spc="-100" dirty="0"/>
              <a:t>486</a:t>
            </a:r>
            <a:r>
              <a:rPr kumimoji="0" lang="ko-KR" altLang="en-US" sz="1800" b="1" spc="-100" dirty="0"/>
              <a:t>부터는 인텔이 데이터 파이프 라인 도입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</a:pPr>
            <a:r>
              <a:rPr kumimoji="0" lang="en-US" altLang="ko-KR" sz="1700" spc="-100" dirty="0" smtClean="0"/>
              <a:t>486</a:t>
            </a:r>
            <a:r>
              <a:rPr kumimoji="0" lang="ko-KR" altLang="en-US" sz="1700" spc="-100" dirty="0"/>
              <a:t>은 파이프 라인을 </a:t>
            </a:r>
            <a:r>
              <a:rPr kumimoji="0" lang="ko-KR" altLang="en-US" sz="1700" spc="-100" dirty="0" smtClean="0"/>
              <a:t>하나</a:t>
            </a:r>
            <a:endParaRPr kumimoji="0" lang="en-US" altLang="ko-KR" sz="1700" spc="-100" dirty="0" smtClean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 smtClean="0"/>
              <a:t>펜티엄은 </a:t>
            </a:r>
            <a:r>
              <a:rPr kumimoji="0" lang="en-US" altLang="ko-KR" sz="1700" spc="-100" dirty="0"/>
              <a:t>[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5-27]</a:t>
            </a:r>
            <a:r>
              <a:rPr kumimoji="0" lang="ko-KR" altLang="en-US" sz="1700" spc="-100" dirty="0"/>
              <a:t>과 비슷한 </a:t>
            </a:r>
            <a:r>
              <a:rPr kumimoji="0" lang="en-US" altLang="ko-KR" sz="1700" spc="-100" dirty="0"/>
              <a:t>5</a:t>
            </a:r>
            <a:r>
              <a:rPr kumimoji="0" lang="ko-KR" altLang="en-US" sz="1700" spc="-100" dirty="0"/>
              <a:t>단계 파이프 라인을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 가지고 </a:t>
            </a:r>
            <a:r>
              <a:rPr kumimoji="0" lang="ko-KR" altLang="en-US" sz="1700" spc="-100" dirty="0" smtClean="0"/>
              <a:t>있음</a:t>
            </a:r>
            <a:endParaRPr kumimoji="0" lang="en-US" altLang="ko-KR" sz="1700" spc="-100" dirty="0" smtClean="0"/>
          </a:p>
          <a:p>
            <a:pPr marL="628650" lvl="3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U </a:t>
            </a:r>
            <a:r>
              <a:rPr kumimoji="0" lang="ko-KR" altLang="en-US" sz="1600" spc="-100" dirty="0"/>
              <a:t>파이프 </a:t>
            </a:r>
            <a:r>
              <a:rPr kumimoji="0" lang="ko-KR" altLang="en-US" sz="1600" spc="-100" dirty="0" smtClean="0"/>
              <a:t>라인</a:t>
            </a:r>
            <a:r>
              <a:rPr kumimoji="0" lang="en-US" altLang="ko-KR" sz="1600" spc="-100" dirty="0" smtClean="0"/>
              <a:t>(</a:t>
            </a:r>
            <a:r>
              <a:rPr kumimoji="0" lang="ko-KR" altLang="en-US" sz="1600" spc="-100" dirty="0" smtClean="0"/>
              <a:t>메인 </a:t>
            </a:r>
            <a:r>
              <a:rPr kumimoji="0" lang="ko-KR" altLang="en-US" sz="1600" spc="-100" dirty="0"/>
              <a:t>파이프 </a:t>
            </a:r>
            <a:r>
              <a:rPr kumimoji="0" lang="ko-KR" altLang="en-US" sz="1600" spc="-100" dirty="0" smtClean="0"/>
              <a:t>라인</a:t>
            </a:r>
            <a:r>
              <a:rPr kumimoji="0" lang="en-US" altLang="ko-KR" sz="1600" spc="-100" dirty="0" smtClean="0"/>
              <a:t>)</a:t>
            </a:r>
            <a:r>
              <a:rPr kumimoji="0" lang="ko-KR" altLang="en-US" sz="1600" spc="-100" dirty="0" smtClean="0"/>
              <a:t>은 </a:t>
            </a:r>
            <a:r>
              <a:rPr kumimoji="0" lang="ko-KR" altLang="en-US" sz="1600" spc="-100" dirty="0"/>
              <a:t>임의의 펜티엄 명령을 </a:t>
            </a:r>
            <a:r>
              <a:rPr kumimoji="0" lang="ko-KR" altLang="en-US" sz="1600" spc="-100" dirty="0" smtClean="0"/>
              <a:t>실행</a:t>
            </a:r>
            <a:endParaRPr kumimoji="0" lang="en-US" altLang="ko-KR" sz="1600" spc="-100" dirty="0" smtClean="0"/>
          </a:p>
          <a:p>
            <a:pPr marL="762000" lvl="3" indent="-1333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V </a:t>
            </a:r>
            <a:r>
              <a:rPr kumimoji="0" lang="ko-KR" altLang="en-US" sz="1600" spc="-100" dirty="0"/>
              <a:t>파이프 </a:t>
            </a:r>
            <a:r>
              <a:rPr kumimoji="0" lang="ko-KR" altLang="en-US" sz="1600" spc="-100" dirty="0" smtClean="0"/>
              <a:t>라인이라고 하는 </a:t>
            </a:r>
            <a:r>
              <a:rPr kumimoji="0" lang="ko-KR" altLang="en-US" sz="1600" spc="-100" dirty="0"/>
              <a:t>두 번째 파이프 라인은 단순한 정수 명령어나 간단한 부동 소수점 명령어 하나만 </a:t>
            </a:r>
            <a:r>
              <a:rPr kumimoji="0" lang="ko-KR" altLang="en-US" sz="1600" spc="-100" dirty="0" smtClean="0"/>
              <a:t>실행</a:t>
            </a:r>
            <a:endParaRPr kumimoji="0" lang="en-US" altLang="ko-KR" sz="16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실행 규칙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명령어 한 쌍이 서로 호환되어 병렬로 실행될 수 있는지 여부를 결정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명령어 한 쌍이 충분히 단순하지 않거나 호환되지 않는 경우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첫 번째 명령만 실행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두 번째 명령은 멈추어 있다가 다음 명령과 짝을 지어 실행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명령어는 항상 순서대로 수행</a:t>
            </a:r>
            <a:r>
              <a:rPr kumimoji="0" lang="en-US" altLang="ko-KR" sz="1700" spc="-100" dirty="0"/>
              <a:t>: </a:t>
            </a:r>
            <a:r>
              <a:rPr kumimoji="0" lang="ko-KR" altLang="en-US" sz="1700" spc="-100" dirty="0"/>
              <a:t>따라서 호환 가능한 쌍을 생성한 펜티엄 전용 컴파일러는 구형 컴파일러보다 빠르게 실행되는 프로그램을 생성 </a:t>
            </a:r>
            <a:r>
              <a:rPr kumimoji="0" lang="en-US" altLang="ko-KR" sz="1700" spc="-100" dirty="0"/>
              <a:t>- </a:t>
            </a:r>
            <a:r>
              <a:rPr kumimoji="0" lang="ko-KR" altLang="en-US" sz="1700" spc="-100" dirty="0"/>
              <a:t>측정 결과 최적화된 펜티엄 실행 코드는 동일한 </a:t>
            </a:r>
            <a:r>
              <a:rPr kumimoji="0" lang="ko-KR" altLang="en-US" sz="1700" spc="-100" dirty="0" err="1"/>
              <a:t>클록</a:t>
            </a:r>
            <a:r>
              <a:rPr kumimoji="0" lang="ko-KR" altLang="en-US" sz="1700" spc="-100" dirty="0"/>
              <a:t> 속도로 실행되는 </a:t>
            </a:r>
            <a:r>
              <a:rPr kumimoji="0" lang="en-US" altLang="ko-KR" sz="1700" spc="-100" dirty="0"/>
              <a:t>486</a:t>
            </a:r>
            <a:r>
              <a:rPr kumimoji="0" lang="ko-KR" altLang="en-US" sz="1700" spc="-100" dirty="0"/>
              <a:t>보다 정수 프로그램에서 정확히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배 </a:t>
            </a:r>
            <a:r>
              <a:rPr kumimoji="0" lang="ko-KR" altLang="en-US" sz="1700" spc="-100" dirty="0" smtClean="0"/>
              <a:t>빠름</a:t>
            </a:r>
            <a:r>
              <a:rPr kumimoji="0" lang="en-US" altLang="ko-KR" sz="1700" spc="-100" dirty="0" smtClean="0"/>
              <a:t> – </a:t>
            </a:r>
            <a:r>
              <a:rPr kumimoji="0" lang="ko-KR" altLang="en-US" sz="1700" spc="-100" dirty="0" smtClean="0"/>
              <a:t>속도 </a:t>
            </a:r>
            <a:r>
              <a:rPr kumimoji="0" lang="ko-KR" altLang="en-US" sz="1700" spc="-100" dirty="0"/>
              <a:t>향상은 두 번째 파이프 라인에 의한 것</a:t>
            </a:r>
            <a:endParaRPr kumimoji="0" lang="en-US" altLang="ko-KR" sz="1700" spc="-100" dirty="0"/>
          </a:p>
        </p:txBody>
      </p:sp>
    </p:spTree>
    <p:extLst>
      <p:ext uri="{BB962C8B-B14F-4D97-AF65-F5344CB8AC3E}">
        <p14:creationId xmlns:p14="http://schemas.microsoft.com/office/powerpoint/2010/main" val="16781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파이프 </a:t>
            </a:r>
            <a:r>
              <a:rPr kumimoji="0" lang="ko-KR" altLang="en-US" sz="1700" spc="-100" dirty="0"/>
              <a:t>라인을 </a:t>
            </a:r>
            <a:r>
              <a:rPr kumimoji="0" lang="en-US" altLang="ko-KR" sz="1700" spc="-100" dirty="0"/>
              <a:t>4</a:t>
            </a:r>
            <a:r>
              <a:rPr kumimoji="0" lang="ko-KR" altLang="en-US" sz="1700" spc="-100" dirty="0"/>
              <a:t>개 도입하는 것도 </a:t>
            </a:r>
            <a:r>
              <a:rPr kumimoji="0" lang="ko-KR" altLang="en-US" sz="1700" spc="-100" dirty="0" smtClean="0"/>
              <a:t>가능하지만</a:t>
            </a:r>
            <a:r>
              <a:rPr kumimoji="0" lang="en-US" altLang="ko-KR" sz="1700" spc="-100" dirty="0" smtClean="0"/>
              <a:t>, </a:t>
            </a:r>
            <a:r>
              <a:rPr kumimoji="0" lang="ko-KR" altLang="en-US" sz="1700" spc="-100" dirty="0"/>
              <a:t>너무 많은 하드웨어가 </a:t>
            </a:r>
            <a:r>
              <a:rPr kumimoji="0" lang="ko-KR" altLang="en-US" sz="1700" spc="-100" dirty="0" smtClean="0"/>
              <a:t>소요</a:t>
            </a:r>
            <a:endParaRPr kumimoji="0" lang="en-US" altLang="ko-KR" sz="1700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대신 고급 </a:t>
            </a:r>
            <a:r>
              <a:rPr kumimoji="0" lang="en-US" altLang="ko-KR" sz="1700" spc="-100" dirty="0"/>
              <a:t>CPU</a:t>
            </a:r>
            <a:r>
              <a:rPr kumimoji="0" lang="ko-KR" altLang="en-US" sz="1700" spc="-100" dirty="0"/>
              <a:t>에서는 다른 접근 </a:t>
            </a:r>
            <a:r>
              <a:rPr kumimoji="0" lang="ko-KR" altLang="en-US" sz="1700" spc="-100" dirty="0" smtClean="0"/>
              <a:t>방식 사용</a:t>
            </a:r>
            <a:endParaRPr kumimoji="0" lang="en-US" altLang="ko-KR" sz="1700" spc="-100" dirty="0" smtClean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기본 개념은 </a:t>
            </a:r>
            <a:r>
              <a:rPr kumimoji="0" lang="ko-KR" altLang="en-US" sz="1600" spc="-100" dirty="0"/>
              <a:t>파이프 </a:t>
            </a:r>
            <a:r>
              <a:rPr kumimoji="0" lang="ko-KR" altLang="en-US" sz="1600" spc="-100" dirty="0" smtClean="0"/>
              <a:t>라인은 하나지만 </a:t>
            </a:r>
            <a:r>
              <a:rPr kumimoji="0" lang="ko-KR" altLang="en-US" sz="1600" spc="-100" dirty="0"/>
              <a:t>기능 장치를 여러 개 </a:t>
            </a:r>
            <a:r>
              <a:rPr kumimoji="0" lang="ko-KR" altLang="en-US" sz="1600" spc="-100" dirty="0" smtClean="0"/>
              <a:t>제공</a:t>
            </a:r>
            <a:endParaRPr kumimoji="0" lang="en-US" altLang="ko-KR" sz="1600" spc="-100" dirty="0" smtClean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인텔 </a:t>
            </a:r>
            <a:r>
              <a:rPr kumimoji="0" lang="ko-KR" altLang="en-US" sz="1600" spc="-100" dirty="0"/>
              <a:t>코어 아키텍처는 </a:t>
            </a:r>
            <a:r>
              <a:rPr kumimoji="0" lang="ko-KR" altLang="en-US" sz="1600" spc="-100" dirty="0" smtClean="0"/>
              <a:t>아래 그림과 유사한 구조</a:t>
            </a:r>
            <a:endParaRPr kumimoji="0" lang="en-US" altLang="ko-KR" sz="1600" spc="-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3" y="2420888"/>
            <a:ext cx="7236296" cy="28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 </a:t>
            </a:r>
            <a:r>
              <a:rPr lang="ko-KR" altLang="en-US" dirty="0" smtClean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 smtClean="0"/>
              <a:t>슈퍼 </a:t>
            </a:r>
            <a:r>
              <a:rPr kumimoji="0" lang="ko-KR" altLang="en-US" sz="1700" spc="-100" dirty="0"/>
              <a:t>스칼라 프로세서라는 </a:t>
            </a:r>
            <a:r>
              <a:rPr kumimoji="0" lang="ko-KR" altLang="en-US" sz="1700" spc="-100" dirty="0" smtClean="0"/>
              <a:t>아이디어</a:t>
            </a:r>
            <a:r>
              <a:rPr kumimoji="0" lang="en-US" altLang="ko-KR" sz="1700" spc="-100" dirty="0" smtClean="0"/>
              <a:t>: S3</a:t>
            </a:r>
            <a:r>
              <a:rPr kumimoji="0" lang="ko-KR" altLang="en-US" sz="1700" spc="-100" dirty="0"/>
              <a:t>이 </a:t>
            </a:r>
            <a:r>
              <a:rPr kumimoji="0" lang="en-US" altLang="ko-KR" sz="1700" spc="-100" dirty="0"/>
              <a:t>S4 </a:t>
            </a:r>
            <a:r>
              <a:rPr kumimoji="0" lang="ko-KR" altLang="en-US" sz="1700" spc="-100" dirty="0"/>
              <a:t>단계보다 훨씬 빠르게 </a:t>
            </a:r>
            <a:r>
              <a:rPr kumimoji="0" lang="ko-KR" altLang="en-US" sz="1700" spc="-100" dirty="0" smtClean="0"/>
              <a:t>명령을 실행 가능</a:t>
            </a:r>
            <a:endParaRPr kumimoji="0" lang="en-US" altLang="ko-KR" sz="1700" spc="-100" dirty="0" smtClean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 smtClean="0"/>
              <a:t>S3 </a:t>
            </a:r>
            <a:r>
              <a:rPr kumimoji="0" lang="ko-KR" altLang="en-US" sz="1700" spc="-100" dirty="0"/>
              <a:t>단계에서 매 </a:t>
            </a:r>
            <a:r>
              <a:rPr kumimoji="0" lang="en-US" altLang="ko-KR" sz="1700" spc="-100" dirty="0"/>
              <a:t>10ns</a:t>
            </a:r>
            <a:r>
              <a:rPr kumimoji="0" lang="ko-KR" altLang="en-US" sz="1700" spc="-100" dirty="0"/>
              <a:t>마다 명령을 수행하고 모든 기능 </a:t>
            </a:r>
            <a:r>
              <a:rPr kumimoji="0" lang="ko-KR" altLang="en-US" sz="1700" spc="-100" dirty="0" err="1" smtClean="0"/>
              <a:t>유닛에서</a:t>
            </a:r>
            <a:r>
              <a:rPr kumimoji="0" lang="ko-KR" altLang="en-US" sz="1700" spc="-100" dirty="0" smtClean="0"/>
              <a:t> </a:t>
            </a:r>
            <a:r>
              <a:rPr kumimoji="0" lang="en-US" altLang="ko-KR" sz="1700" spc="-100" dirty="0" smtClean="0"/>
              <a:t>10ns</a:t>
            </a:r>
            <a:r>
              <a:rPr kumimoji="0" lang="ko-KR" altLang="en-US" sz="1700" spc="-100" dirty="0"/>
              <a:t>에 작업을 수행할 수 있다면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작업을 한번에 하나 이상 수행할 수 없으므로 </a:t>
            </a:r>
            <a:r>
              <a:rPr kumimoji="0" lang="ko-KR" altLang="en-US" sz="1700" spc="-100" dirty="0" smtClean="0"/>
              <a:t>의미 없음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S4 </a:t>
            </a:r>
            <a:r>
              <a:rPr kumimoji="0" lang="ko-KR" altLang="en-US" sz="1700" spc="-100" dirty="0"/>
              <a:t>단계가 시간이 더 오래 걸린다면 </a:t>
            </a:r>
            <a:r>
              <a:rPr kumimoji="0" lang="ko-KR" altLang="en-US" sz="1700" spc="-100" dirty="0" smtClean="0"/>
              <a:t>의미 있음</a:t>
            </a:r>
            <a:endParaRPr kumimoji="0" lang="en-US" altLang="ko-KR" sz="1700" spc="-100" dirty="0" smtClean="0"/>
          </a:p>
          <a:p>
            <a:pPr marL="571500" lvl="2" indent="-1206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실제로 </a:t>
            </a:r>
            <a:r>
              <a:rPr kumimoji="0" lang="en-US" altLang="ko-KR" sz="1600" spc="-100" dirty="0"/>
              <a:t>S4 </a:t>
            </a:r>
            <a:r>
              <a:rPr kumimoji="0" lang="ko-KR" altLang="en-US" sz="1600" spc="-100" dirty="0"/>
              <a:t>단계의 기능 장치인 </a:t>
            </a:r>
            <a:r>
              <a:rPr kumimoji="0" lang="en-US" altLang="ko-KR" sz="1600" spc="-100" dirty="0"/>
              <a:t>LOAD </a:t>
            </a:r>
            <a:r>
              <a:rPr kumimoji="0" lang="ko-KR" altLang="en-US" sz="1600" spc="-100" dirty="0" smtClean="0"/>
              <a:t>및 </a:t>
            </a:r>
            <a:r>
              <a:rPr kumimoji="0" lang="en-US" altLang="ko-KR" sz="1600" spc="-100" dirty="0" smtClean="0"/>
              <a:t>STORE</a:t>
            </a:r>
            <a:r>
              <a:rPr kumimoji="0" lang="ko-KR" altLang="en-US" sz="1600" spc="-100" dirty="0"/>
              <a:t>의 메모리 액세스 및 부동 소수점 연산은 실행에 </a:t>
            </a:r>
            <a:r>
              <a:rPr kumimoji="0" lang="en-US" altLang="ko-KR" sz="1600" spc="-100" dirty="0"/>
              <a:t>1</a:t>
            </a:r>
            <a:r>
              <a:rPr kumimoji="0" lang="ko-KR" altLang="en-US" sz="1600" spc="-100" dirty="0" err="1"/>
              <a:t>클록</a:t>
            </a:r>
            <a:r>
              <a:rPr kumimoji="0" lang="ko-KR" altLang="en-US" sz="1600" spc="-100" dirty="0"/>
              <a:t> 사이클보다 오래 </a:t>
            </a:r>
            <a:r>
              <a:rPr kumimoji="0" lang="ko-KR" altLang="en-US" sz="1600" spc="-100" dirty="0" smtClean="0"/>
              <a:t>걸림</a:t>
            </a:r>
            <a:endParaRPr kumimoji="0" lang="en-US" altLang="ko-KR" sz="1600" spc="-100" dirty="0" smtClean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 smtClean="0"/>
              <a:t>- </a:t>
            </a:r>
            <a:r>
              <a:rPr kumimoji="0" lang="ko-KR" altLang="en-US" sz="1600" spc="-100" dirty="0" smtClean="0"/>
              <a:t>그림에서 </a:t>
            </a:r>
            <a:r>
              <a:rPr kumimoji="0" lang="ko-KR" altLang="en-US" sz="1600" spc="-100" dirty="0"/>
              <a:t>알 수 있는 바와 같이 </a:t>
            </a:r>
            <a:r>
              <a:rPr kumimoji="0" lang="en-US" altLang="ko-KR" sz="1600" spc="-100" dirty="0"/>
              <a:t>S4 </a:t>
            </a:r>
            <a:r>
              <a:rPr kumimoji="0" lang="ko-KR" altLang="en-US" sz="1600" spc="-100" dirty="0"/>
              <a:t>단계에서 다수의 </a:t>
            </a:r>
            <a:r>
              <a:rPr kumimoji="0" lang="en-US" altLang="ko-KR" sz="1600" spc="-100" dirty="0"/>
              <a:t>ALU</a:t>
            </a:r>
            <a:r>
              <a:rPr kumimoji="0" lang="ko-KR" altLang="en-US" sz="1600" spc="-100" dirty="0"/>
              <a:t>를 </a:t>
            </a:r>
            <a:r>
              <a:rPr kumimoji="0" lang="ko-KR" altLang="en-US" sz="1600" spc="-100" dirty="0" smtClean="0"/>
              <a:t>가짐</a:t>
            </a:r>
            <a:endParaRPr kumimoji="0" lang="en-US" altLang="ko-KR" sz="1600" spc="-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6480720" cy="25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6494"/>
            <a:ext cx="7925657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제어 </a:t>
            </a:r>
            <a:r>
              <a:rPr lang="ko-KR" altLang="en-US" sz="1700" spc="-100" dirty="0"/>
              <a:t>하드웨어는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상태 </a:t>
            </a:r>
            <a:r>
              <a:rPr lang="ko-KR" altLang="en-US" sz="1700" b="1" spc="-100" dirty="0" smtClean="0">
                <a:solidFill>
                  <a:srgbClr val="00B0F0"/>
                </a:solidFill>
              </a:rPr>
              <a:t>기계</a:t>
            </a:r>
            <a:r>
              <a:rPr lang="en-US" altLang="ko-KR" sz="1700" spc="-100" dirty="0" smtClean="0"/>
              <a:t>(state machine)</a:t>
            </a:r>
            <a:r>
              <a:rPr lang="ko-KR" altLang="en-US" sz="1700" spc="-100" dirty="0" smtClean="0"/>
              <a:t>처럼 </a:t>
            </a:r>
            <a:r>
              <a:rPr lang="ko-KR" altLang="en-US" sz="1700" spc="-100" dirty="0" err="1"/>
              <a:t>클록</a:t>
            </a:r>
            <a:r>
              <a:rPr lang="ko-KR" altLang="en-US" sz="1700" spc="-100" dirty="0"/>
              <a:t> 사이클이 진행됨에 따라 </a:t>
            </a:r>
            <a:r>
              <a:rPr lang="ko-KR" altLang="en-US" sz="1700" spc="-100" dirty="0" smtClean="0"/>
              <a:t>상태가 변함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 </a:t>
            </a:r>
            <a:r>
              <a:rPr lang="ko-KR" altLang="en-US" sz="1700" spc="-100" dirty="0"/>
              <a:t>레지스터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상태 코드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외부 입력 등에 따라 다르게 </a:t>
            </a:r>
            <a:r>
              <a:rPr lang="ko-KR" altLang="en-US" sz="1700" spc="-100" dirty="0" smtClean="0"/>
              <a:t>변함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프로그래밍 </a:t>
            </a:r>
            <a:r>
              <a:rPr lang="ko-KR" altLang="en-US" sz="1700" spc="-100" dirty="0"/>
              <a:t>가능한 논리 </a:t>
            </a:r>
            <a:r>
              <a:rPr lang="ko-KR" altLang="en-US" sz="1700" spc="-100" dirty="0" smtClean="0"/>
              <a:t>배열</a:t>
            </a:r>
            <a:r>
              <a:rPr lang="en-US" altLang="ko-KR" sz="1700" spc="-100" dirty="0" smtClean="0"/>
              <a:t>(PLA)</a:t>
            </a:r>
            <a:r>
              <a:rPr lang="ko-KR" altLang="en-US" sz="1700" spc="-100" dirty="0" smtClean="0"/>
              <a:t>과 </a:t>
            </a:r>
            <a:r>
              <a:rPr lang="ko-KR" altLang="en-US" sz="1700" spc="-100" dirty="0"/>
              <a:t>유사한 방식으로 </a:t>
            </a:r>
            <a:r>
              <a:rPr lang="ko-KR" altLang="en-US" sz="1700" spc="-100" dirty="0" smtClean="0"/>
              <a:t>구성</a:t>
            </a:r>
            <a:endParaRPr lang="en-US" altLang="ko-KR" sz="1700" spc="-100" dirty="0" smtClean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논리식으로 </a:t>
            </a:r>
            <a:r>
              <a:rPr lang="ko-KR" altLang="en-US" sz="1600" spc="-100" dirty="0"/>
              <a:t>설계한 고정된 논리 회로에 의해 제어 </a:t>
            </a:r>
            <a:r>
              <a:rPr lang="ko-KR" altLang="en-US" sz="1600" spc="-100" dirty="0" smtClean="0"/>
              <a:t>신호 생성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하드와이어 </a:t>
            </a:r>
            <a:r>
              <a:rPr lang="ko-KR" altLang="en-US" sz="1600" spc="-100" dirty="0"/>
              <a:t>제어 장치는 마이크로 프로그램 제어 장치보다 </a:t>
            </a:r>
            <a:r>
              <a:rPr lang="ko-KR" altLang="en-US" sz="1600" spc="-100" dirty="0" smtClean="0"/>
              <a:t>빠름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고속으로 작동</a:t>
            </a:r>
          </a:p>
        </p:txBody>
      </p:sp>
    </p:spTree>
    <p:extLst>
      <p:ext uri="{BB962C8B-B14F-4D97-AF65-F5344CB8AC3E}">
        <p14:creationId xmlns:p14="http://schemas.microsoft.com/office/powerpoint/2010/main" val="39835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명령어 </a:t>
            </a:r>
            <a:r>
              <a:rPr lang="ko-KR" altLang="en-US" sz="1700" spc="-100" dirty="0"/>
              <a:t>실행을 위한 제어 신호는 명령어 실행 사이클 전 구간에서 끊임없이 </a:t>
            </a:r>
            <a:r>
              <a:rPr lang="ko-KR" altLang="en-US" sz="1700" spc="-100" dirty="0" smtClean="0"/>
              <a:t>생성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인출 초기 </a:t>
            </a:r>
            <a:r>
              <a:rPr lang="en-US" altLang="ko-KR" sz="1700" spc="-100" dirty="0" smtClean="0"/>
              <a:t>: </a:t>
            </a:r>
            <a:r>
              <a:rPr lang="ko-KR" altLang="en-US" sz="1700" spc="-100" dirty="0" smtClean="0"/>
              <a:t>새 </a:t>
            </a:r>
            <a:r>
              <a:rPr lang="ko-KR" altLang="en-US" sz="1700" spc="-100" dirty="0"/>
              <a:t>명령이 제어 장치에 </a:t>
            </a:r>
            <a:r>
              <a:rPr lang="ko-KR" altLang="en-US" sz="1700" spc="-100" dirty="0" smtClean="0"/>
              <a:t>도착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명령어 해독 </a:t>
            </a:r>
            <a:r>
              <a:rPr lang="en-US" altLang="ko-KR" sz="1700" spc="-100" dirty="0" smtClean="0"/>
              <a:t>: </a:t>
            </a:r>
            <a:r>
              <a:rPr lang="ko-KR" altLang="en-US" sz="1700" spc="-100" dirty="0" smtClean="0"/>
              <a:t>새 </a:t>
            </a:r>
            <a:r>
              <a:rPr lang="ko-KR" altLang="en-US" sz="1700" spc="-100" dirty="0"/>
              <a:t>명령 실행과 관련된 첫 번째 </a:t>
            </a:r>
            <a:r>
              <a:rPr lang="ko-KR" altLang="en-US" sz="1700" spc="-100" dirty="0" smtClean="0"/>
              <a:t>상태 시작</a:t>
            </a:r>
            <a:endParaRPr lang="en-US" altLang="ko-KR" sz="17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컴퓨터의 </a:t>
            </a:r>
            <a:r>
              <a:rPr lang="ko-KR" altLang="en-US" sz="1600" spc="-100" dirty="0"/>
              <a:t>플래그 및 상태 정보가 변경되지 않은 </a:t>
            </a:r>
            <a:r>
              <a:rPr lang="ko-KR" altLang="en-US" sz="1600" spc="-100" dirty="0" smtClean="0"/>
              <a:t>상태로 유지되는 </a:t>
            </a:r>
            <a:r>
              <a:rPr lang="ko-KR" altLang="en-US" sz="1600" spc="-100" dirty="0"/>
              <a:t>한 </a:t>
            </a:r>
            <a:r>
              <a:rPr lang="ko-KR" altLang="en-US" sz="1600" spc="-100" dirty="0" smtClean="0"/>
              <a:t>지속</a:t>
            </a:r>
            <a:endParaRPr lang="en-US" altLang="ko-KR" sz="16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이들 </a:t>
            </a:r>
            <a:r>
              <a:rPr lang="ko-KR" altLang="en-US" sz="1600" spc="-100" dirty="0"/>
              <a:t>신호 중 어떤 것이라도 변경이 일어나면 제어 장치 상태도 </a:t>
            </a:r>
            <a:r>
              <a:rPr lang="ko-KR" altLang="en-US" sz="1600" spc="-100" dirty="0" smtClean="0"/>
              <a:t>변경이 일어남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제어 </a:t>
            </a:r>
            <a:r>
              <a:rPr lang="ko-KR" altLang="en-US" sz="1700" spc="-100" dirty="0"/>
              <a:t>신호 발생 회로에 대해 각각의 새 입력이 </a:t>
            </a:r>
            <a:r>
              <a:rPr lang="ko-KR" altLang="en-US" sz="1700" spc="-100" dirty="0" smtClean="0"/>
              <a:t>생성</a:t>
            </a:r>
            <a:endParaRPr lang="en-US" altLang="ko-KR" sz="17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30" dirty="0" smtClean="0"/>
              <a:t>외부 </a:t>
            </a:r>
            <a:r>
              <a:rPr lang="ko-KR" altLang="en-US" sz="1600" spc="-130" dirty="0"/>
              <a:t>신호가 나타날 때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 smtClean="0"/>
              <a:t>: </a:t>
            </a:r>
            <a:r>
              <a:rPr lang="ko-KR" altLang="en-US" sz="1600" spc="-130" dirty="0" smtClean="0"/>
              <a:t>인터럽트</a:t>
            </a:r>
            <a:r>
              <a:rPr lang="en-US" altLang="ko-KR" sz="1600" spc="-130" dirty="0"/>
              <a:t>) </a:t>
            </a:r>
            <a:r>
              <a:rPr lang="ko-KR" altLang="en-US" sz="1600" spc="-130" dirty="0" smtClean="0"/>
              <a:t>외부 </a:t>
            </a:r>
            <a:r>
              <a:rPr lang="ko-KR" altLang="en-US" sz="1600" spc="-130" dirty="0"/>
              <a:t>신호에 대한 반응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 처리</a:t>
            </a:r>
            <a:r>
              <a:rPr lang="en-US" altLang="ko-KR" sz="1600" spc="-130" dirty="0"/>
              <a:t>)</a:t>
            </a:r>
            <a:r>
              <a:rPr lang="ko-KR" altLang="en-US" sz="1600" spc="-130" dirty="0"/>
              <a:t>과 관련된 </a:t>
            </a:r>
            <a:r>
              <a:rPr lang="ko-KR" altLang="en-US" sz="1600" spc="-130" dirty="0" smtClean="0"/>
              <a:t>상태가 됨</a:t>
            </a:r>
            <a:endParaRPr lang="en-US" altLang="ko-KR" sz="1600" spc="-13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컴퓨터의 </a:t>
            </a:r>
            <a:r>
              <a:rPr lang="ko-KR" altLang="en-US" sz="1600" spc="-100" dirty="0"/>
              <a:t>플래그와 상태 변수 값은 명령어 실행 주기에 </a:t>
            </a:r>
            <a:r>
              <a:rPr lang="ko-KR" altLang="en-US" sz="1600" spc="-100" dirty="0" smtClean="0"/>
              <a:t>적합한 </a:t>
            </a:r>
            <a:r>
              <a:rPr lang="ko-KR" altLang="en-US" sz="1600" spc="-100" dirty="0"/>
              <a:t>상태를 선택하는 데 </a:t>
            </a:r>
            <a:r>
              <a:rPr lang="ko-KR" altLang="en-US" sz="1600" spc="-100" dirty="0" smtClean="0"/>
              <a:t>사용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사이클의 마지막 </a:t>
            </a:r>
            <a:r>
              <a:rPr lang="ko-KR" altLang="en-US" sz="1700" spc="-100" dirty="0" smtClean="0"/>
              <a:t>상태 </a:t>
            </a:r>
            <a:r>
              <a:rPr lang="en-US" altLang="ko-KR" sz="1700" spc="-100" dirty="0" smtClean="0"/>
              <a:t>:</a:t>
            </a:r>
            <a:r>
              <a:rPr lang="ko-KR" altLang="en-US" sz="1700" spc="-100" dirty="0" smtClean="0"/>
              <a:t> </a:t>
            </a:r>
            <a:r>
              <a:rPr lang="ko-KR" altLang="en-US" sz="1700" spc="-100" dirty="0"/>
              <a:t>프로그램의 다음 명령을 가져오기 시작하는 제어 </a:t>
            </a:r>
            <a:r>
              <a:rPr lang="ko-KR" altLang="en-US" sz="1700" spc="-100" dirty="0" smtClean="0"/>
              <a:t>상태</a:t>
            </a:r>
            <a:endParaRPr lang="en-US" altLang="ko-KR" sz="17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프로그램 </a:t>
            </a:r>
            <a:r>
              <a:rPr lang="ko-KR" altLang="en-US" sz="1600" spc="-100" dirty="0"/>
              <a:t>카운터의 내용을 </a:t>
            </a:r>
            <a:r>
              <a:rPr lang="en-US" altLang="ko-KR" sz="1600" spc="-100" dirty="0"/>
              <a:t>MAR</a:t>
            </a:r>
            <a:r>
              <a:rPr lang="ko-KR" altLang="en-US" sz="1600" spc="-100" dirty="0"/>
              <a:t>로 보내고 </a:t>
            </a:r>
            <a:endParaRPr lang="en-US" altLang="ko-KR" sz="16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컴퓨터의 </a:t>
            </a:r>
            <a:r>
              <a:rPr lang="ko-KR" altLang="en-US" sz="1600" spc="-100" dirty="0"/>
              <a:t>명령 레지스터에 대한 명령어를 </a:t>
            </a:r>
            <a:r>
              <a:rPr lang="ko-KR" altLang="en-US" sz="1600" spc="-100" dirty="0" smtClean="0"/>
              <a:t>읽음</a:t>
            </a:r>
            <a:endParaRPr lang="en-US" altLang="ko-KR" sz="16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프로그램 실행 종료 명령 </a:t>
            </a:r>
            <a:r>
              <a:rPr lang="en-US" altLang="ko-KR" sz="1600" spc="-100" dirty="0" smtClean="0"/>
              <a:t>: </a:t>
            </a:r>
            <a:r>
              <a:rPr lang="ko-KR" altLang="en-US" sz="1600" spc="-100" dirty="0" smtClean="0"/>
              <a:t>운영체제 상태로 돌아감</a:t>
            </a:r>
            <a:endParaRPr lang="ko-KR" altLang="en-US" sz="1600" spc="-100" dirty="0"/>
          </a:p>
        </p:txBody>
      </p:sp>
    </p:spTree>
    <p:extLst>
      <p:ext uri="{BB962C8B-B14F-4D97-AF65-F5344CB8AC3E}">
        <p14:creationId xmlns:p14="http://schemas.microsoft.com/office/powerpoint/2010/main" val="1936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 smtClean="0"/>
              <a:t>     </a:t>
            </a:r>
            <a:r>
              <a:rPr lang="ko-KR" altLang="en-US" sz="2200" spc="-100" dirty="0"/>
              <a:t>마이크로 프로그램 제어 </a:t>
            </a:r>
            <a:r>
              <a:rPr lang="ko-KR" altLang="en-US" sz="2200" spc="-100" dirty="0" smtClean="0"/>
              <a:t>장치 </a:t>
            </a:r>
            <a:r>
              <a:rPr lang="en-US" altLang="ko-KR" sz="2200" b="0" spc="-100" dirty="0" smtClean="0"/>
              <a:t>(micro-programmed control)</a:t>
            </a:r>
            <a:endParaRPr lang="ko-KR" altLang="en-US" sz="2200" b="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하드와이어 </a:t>
            </a:r>
            <a:r>
              <a:rPr lang="ko-KR" altLang="en-US" sz="1700" spc="-100" dirty="0"/>
              <a:t>제어 장치 사이의 </a:t>
            </a:r>
            <a:r>
              <a:rPr lang="ko-KR" altLang="en-US" sz="1700" spc="-100" dirty="0" smtClean="0"/>
              <a:t>근본적인 차이</a:t>
            </a:r>
            <a:r>
              <a:rPr lang="en-US" altLang="ko-KR" sz="1700" spc="-100" dirty="0" smtClean="0"/>
              <a:t>: </a:t>
            </a:r>
            <a:r>
              <a:rPr lang="ko-KR" altLang="en-US" sz="1700" spc="-100" dirty="0" smtClean="0"/>
              <a:t>제어 메모리 </a:t>
            </a:r>
            <a:r>
              <a:rPr lang="en-US" altLang="ko-KR" sz="1700" spc="-100" dirty="0"/>
              <a:t>control memory</a:t>
            </a:r>
            <a:r>
              <a:rPr lang="ko-KR" altLang="en-US" sz="1700" spc="-100" dirty="0"/>
              <a:t>의 존재 </a:t>
            </a:r>
            <a:r>
              <a:rPr lang="ko-KR" altLang="en-US" sz="1700" spc="-100" dirty="0" smtClean="0"/>
              <a:t>여부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각 </a:t>
            </a:r>
            <a:r>
              <a:rPr lang="ko-KR" altLang="en-US" sz="1700" spc="-100" dirty="0"/>
              <a:t>명령 실행 순서에 해당하는 일련의 해독된 제어 신호를 비트 패턴으로 만들어 제어 </a:t>
            </a:r>
            <a:r>
              <a:rPr lang="ko-KR" altLang="en-US" sz="1700" spc="-100" dirty="0" smtClean="0"/>
              <a:t>메모리에 저장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명령 인출과정은 하드와이어 </a:t>
            </a:r>
            <a:r>
              <a:rPr lang="ko-KR" altLang="en-US" sz="1700" spc="-100" dirty="0"/>
              <a:t>제어 장치와 </a:t>
            </a:r>
            <a:r>
              <a:rPr lang="ko-KR" altLang="en-US" sz="1700" spc="-100" dirty="0" smtClean="0"/>
              <a:t>동일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그러나 각 </a:t>
            </a:r>
            <a:r>
              <a:rPr lang="ko-KR" altLang="en-US" sz="1700" spc="-100" dirty="0"/>
              <a:t>명령의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가 제어 </a:t>
            </a:r>
            <a:r>
              <a:rPr lang="ko-KR" altLang="en-US" sz="1700" spc="-100" dirty="0" smtClean="0"/>
              <a:t>신호를 </a:t>
            </a:r>
            <a:r>
              <a:rPr lang="ko-KR" altLang="en-US" sz="1700" spc="-100" dirty="0"/>
              <a:t>생성하기 위해 </a:t>
            </a:r>
            <a:r>
              <a:rPr lang="ko-KR" altLang="en-US" sz="1700" spc="-100" dirty="0" smtClean="0"/>
              <a:t>제어 </a:t>
            </a:r>
            <a:r>
              <a:rPr lang="ko-KR" altLang="en-US" sz="1700" spc="-100" dirty="0"/>
              <a:t>메모리에서 해당 마이크로 프로그램의 시작 </a:t>
            </a:r>
            <a:r>
              <a:rPr lang="ko-KR" altLang="en-US" sz="1700" spc="-100" dirty="0" smtClean="0"/>
              <a:t>주소 지시</a:t>
            </a:r>
            <a:endParaRPr lang="en-US" altLang="ko-KR" sz="17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명령 </a:t>
            </a:r>
            <a:r>
              <a:rPr lang="ko-KR" altLang="en-US" sz="1600" spc="-100" dirty="0"/>
              <a:t>레지스터의 </a:t>
            </a:r>
            <a:r>
              <a:rPr lang="en-US" altLang="ko-KR" sz="1600" spc="-100" dirty="0"/>
              <a:t>opcode</a:t>
            </a:r>
            <a:r>
              <a:rPr lang="ko-KR" altLang="en-US" sz="1600" spc="-100" dirty="0"/>
              <a:t>가 제어 메모리의 제어 주소 레지스터</a:t>
            </a:r>
            <a:r>
              <a:rPr lang="en-US" altLang="ko-KR" sz="1600" spc="-100" dirty="0"/>
              <a:t>CMAR</a:t>
            </a:r>
            <a:r>
              <a:rPr lang="ko-KR" altLang="en-US" sz="1600" spc="-100" dirty="0"/>
              <a:t>로 전송되고</a:t>
            </a:r>
            <a:r>
              <a:rPr lang="en-US" altLang="ko-KR" sz="1600" spc="-100" dirty="0" smtClean="0"/>
              <a:t>,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마이크로 </a:t>
            </a:r>
            <a:r>
              <a:rPr lang="ko-KR" altLang="en-US" sz="1600" spc="-100" dirty="0"/>
              <a:t>프로그램의 첫 번째 마이크로 </a:t>
            </a:r>
            <a:r>
              <a:rPr lang="ko-KR" altLang="en-US" sz="1600" spc="-100" dirty="0" smtClean="0"/>
              <a:t>명령이 </a:t>
            </a:r>
            <a:r>
              <a:rPr lang="ko-KR" altLang="en-US" sz="1600" spc="-100" dirty="0"/>
              <a:t>마이크로 명령 레지스터로 읽힌다</a:t>
            </a:r>
            <a:r>
              <a:rPr lang="en-US" altLang="ko-KR" sz="1600" spc="-100" dirty="0"/>
              <a:t>. </a:t>
            </a:r>
            <a:endParaRPr lang="en-US" altLang="ko-KR" sz="16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마이크로 명령 </a:t>
            </a:r>
            <a:r>
              <a:rPr lang="en-US" altLang="ko-KR" sz="1600" spc="-100" dirty="0" smtClean="0"/>
              <a:t>: </a:t>
            </a:r>
            <a:r>
              <a:rPr lang="ko-KR" altLang="en-US" sz="1600" spc="-100" dirty="0" err="1" smtClean="0"/>
              <a:t>인코딩된</a:t>
            </a:r>
            <a:r>
              <a:rPr lang="ko-KR" altLang="en-US" sz="1600" spc="-100" dirty="0" smtClean="0"/>
              <a:t> </a:t>
            </a:r>
            <a:r>
              <a:rPr lang="ko-KR" altLang="en-US" sz="1600" spc="-100" dirty="0"/>
              <a:t>형태로 </a:t>
            </a:r>
            <a:r>
              <a:rPr lang="ko-KR" altLang="en-US" sz="1600" spc="-100" dirty="0" smtClean="0"/>
              <a:t>연산코드 제공</a:t>
            </a:r>
            <a:endParaRPr lang="en-US" altLang="ko-KR" sz="16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마이크로 </a:t>
            </a:r>
            <a:r>
              <a:rPr lang="ko-KR" altLang="en-US" sz="1600" spc="-100" dirty="0"/>
              <a:t>명령 해독기에서 </a:t>
            </a:r>
            <a:r>
              <a:rPr lang="ko-KR" altLang="en-US" sz="1600" spc="-100" dirty="0" smtClean="0"/>
              <a:t>연산 </a:t>
            </a:r>
            <a:r>
              <a:rPr lang="ko-KR" altLang="en-US" sz="1600" spc="-100" dirty="0"/>
              <a:t>코드 </a:t>
            </a:r>
            <a:r>
              <a:rPr lang="ko-KR" altLang="en-US" sz="1600" spc="-100" dirty="0" smtClean="0"/>
              <a:t>필드 해독</a:t>
            </a:r>
            <a:endParaRPr lang="en-US" altLang="ko-KR" sz="1600" spc="-1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03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 </a:t>
            </a:r>
            <a:r>
              <a:rPr lang="ko-KR" altLang="en-US" dirty="0" smtClean="0"/>
              <a:t>제어 </a:t>
            </a:r>
            <a:r>
              <a:rPr lang="ko-KR" altLang="en-US" dirty="0"/>
              <a:t>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마이크로 명령  </a:t>
            </a:r>
            <a:r>
              <a:rPr lang="en-US" altLang="ko-KR" sz="1700" spc="-100" dirty="0" smtClean="0"/>
              <a:t>: </a:t>
            </a:r>
            <a:r>
              <a:rPr lang="ko-KR" altLang="en-US" sz="1700" spc="-100" dirty="0" smtClean="0"/>
              <a:t>다음 </a:t>
            </a:r>
            <a:r>
              <a:rPr lang="ko-KR" altLang="en-US" sz="1700" spc="-100" dirty="0"/>
              <a:t>마이크로 명령의 </a:t>
            </a:r>
            <a:r>
              <a:rPr lang="ko-KR" altLang="en-US" sz="1700" spc="-100" dirty="0" smtClean="0"/>
              <a:t>주소 포함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하나의 제어 필드는 마이크로 명령 주소 발생 장치를 제어하는 신호로 </a:t>
            </a:r>
            <a:r>
              <a:rPr lang="ko-KR" altLang="en-US" sz="1700" spc="-100" dirty="0" smtClean="0"/>
              <a:t>사용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마이크로 명령 </a:t>
            </a:r>
            <a:r>
              <a:rPr lang="ko-KR" altLang="en-US" sz="1700" spc="-100" dirty="0"/>
              <a:t>주소 발생 </a:t>
            </a:r>
            <a:r>
              <a:rPr lang="ko-KR" altLang="en-US" sz="1700" spc="-100" dirty="0" smtClean="0"/>
              <a:t>장치 </a:t>
            </a:r>
            <a:r>
              <a:rPr lang="en-US" altLang="ko-KR" sz="1700" spc="-100" dirty="0" smtClean="0"/>
              <a:t>: </a:t>
            </a:r>
            <a:r>
              <a:rPr lang="ko-KR" altLang="en-US" sz="1700" spc="-100" dirty="0" smtClean="0"/>
              <a:t>마이크로 </a:t>
            </a:r>
            <a:r>
              <a:rPr lang="ko-KR" altLang="en-US" sz="1700" spc="-100" dirty="0"/>
              <a:t>명령 루틴의 시작 </a:t>
            </a:r>
            <a:r>
              <a:rPr lang="ko-KR" altLang="en-US" sz="1700" spc="-100" dirty="0" smtClean="0"/>
              <a:t>주소 생성</a:t>
            </a:r>
            <a:endParaRPr lang="en-US" altLang="ko-KR" sz="1700" spc="-100" dirty="0" smtClean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smtClean="0"/>
              <a:t>주소 </a:t>
            </a:r>
            <a:r>
              <a:rPr lang="ko-KR" altLang="en-US" sz="1700" spc="-100" dirty="0"/>
              <a:t>발생 장치는 사상 </a:t>
            </a:r>
            <a:r>
              <a:rPr lang="ko-KR" altLang="en-US" sz="1700" spc="-100" dirty="0" smtClean="0"/>
              <a:t>함수에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를 연결하여 루틴의 시작 주소를 </a:t>
            </a:r>
            <a:r>
              <a:rPr lang="ko-KR" altLang="en-US" sz="1700" spc="-100" dirty="0" smtClean="0"/>
              <a:t>생성</a:t>
            </a:r>
            <a:endParaRPr lang="en-US" altLang="ko-KR" sz="1700" spc="-100" dirty="0" smtClean="0"/>
          </a:p>
          <a:p>
            <a:pPr marL="571500" lvl="2" indent="-1190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사상 </a:t>
            </a:r>
            <a:r>
              <a:rPr lang="ko-KR" altLang="en-US" sz="1600" spc="-100" dirty="0"/>
              <a:t>함수는 명령어 개수가 적고 </a:t>
            </a:r>
            <a:r>
              <a:rPr lang="ko-KR" altLang="en-US" sz="1600" spc="-100" dirty="0" smtClean="0"/>
              <a:t>체계적일 </a:t>
            </a:r>
            <a:r>
              <a:rPr lang="ko-KR" altLang="en-US" sz="1600" spc="-100" dirty="0"/>
              <a:t>때는 효율적이지만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명령어 개수가 많아지고 이전 버전 명령 세트에 계속적으로 </a:t>
            </a:r>
            <a:r>
              <a:rPr lang="ko-KR" altLang="en-US" sz="1600" spc="-100" dirty="0" smtClean="0"/>
              <a:t>추가될 때는 </a:t>
            </a:r>
            <a:r>
              <a:rPr lang="ko-KR" altLang="en-US" sz="1600" spc="-100" dirty="0"/>
              <a:t>점점 더 </a:t>
            </a:r>
            <a:r>
              <a:rPr lang="ko-KR" altLang="en-US" sz="1600" spc="-100" dirty="0" smtClean="0"/>
              <a:t>복잡해짐</a:t>
            </a:r>
            <a:endParaRPr lang="en-US" altLang="ko-KR" sz="1600" spc="-100" dirty="0" smtClean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 smtClean="0"/>
              <a:t>- </a:t>
            </a:r>
            <a:r>
              <a:rPr lang="ko-KR" altLang="en-US" sz="1600" spc="-100" dirty="0" smtClean="0"/>
              <a:t>주소 </a:t>
            </a:r>
            <a:r>
              <a:rPr lang="ko-KR" altLang="en-US" sz="1600" spc="-100" dirty="0"/>
              <a:t>발생 장치는 사상 함수뿐만 아니라 덧셈이나 기타 다른 </a:t>
            </a:r>
            <a:r>
              <a:rPr lang="ko-KR" altLang="en-US" sz="1600" spc="-100" dirty="0" smtClean="0"/>
              <a:t>연산을 </a:t>
            </a:r>
            <a:r>
              <a:rPr lang="ko-KR" altLang="en-US" sz="1600" spc="-100" dirty="0"/>
              <a:t>추가하여 주소를 </a:t>
            </a:r>
            <a:r>
              <a:rPr lang="ko-KR" altLang="en-US" sz="1600" spc="-100" dirty="0" smtClean="0"/>
              <a:t>찾아냄</a:t>
            </a:r>
            <a:endParaRPr lang="en-US" altLang="ko-KR" sz="1600" spc="-100" dirty="0" smtClean="0"/>
          </a:p>
        </p:txBody>
      </p:sp>
    </p:spTree>
    <p:extLst>
      <p:ext uri="{BB962C8B-B14F-4D97-AF65-F5344CB8AC3E}">
        <p14:creationId xmlns:p14="http://schemas.microsoft.com/office/powerpoint/2010/main" val="1799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2400</TotalTime>
  <Words>3006</Words>
  <Application>Microsoft Office PowerPoint</Application>
  <PresentationFormat>화면 슬라이드 쇼(4:3)</PresentationFormat>
  <Paragraphs>350</Paragraphs>
  <Slides>54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HY견고딕</vt:lpstr>
      <vt:lpstr>HY견명조</vt:lpstr>
      <vt:lpstr>HY헤드라인M</vt:lpstr>
      <vt:lpstr>돋움</vt:lpstr>
      <vt:lpstr>맑은 고딕</vt:lpstr>
      <vt:lpstr>Arial</vt:lpstr>
      <vt:lpstr>Cambria Math</vt:lpstr>
      <vt:lpstr>Times New Roman</vt:lpstr>
      <vt:lpstr>Verdana</vt:lpstr>
      <vt:lpstr>Wingdings</vt:lpstr>
      <vt:lpstr>1_Office 테마</vt:lpstr>
      <vt:lpstr>PowerPoint 프레젠테이션</vt:lpstr>
      <vt:lpstr>Contents</vt:lpstr>
      <vt:lpstr>01  제어 장치의 기능</vt:lpstr>
      <vt:lpstr>01  컴퓨터 시스템의 구성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04  프로세서 제어</vt:lpstr>
      <vt:lpstr>04  프로세서 제어</vt:lpstr>
      <vt:lpstr>04  프로세서 제어</vt:lpstr>
      <vt:lpstr>04  프로세서 제어</vt:lpstr>
      <vt:lpstr>04  프로세서 제어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강민우</cp:lastModifiedBy>
  <cp:revision>364</cp:revision>
  <dcterms:created xsi:type="dcterms:W3CDTF">2011-01-05T15:14:06Z</dcterms:created>
  <dcterms:modified xsi:type="dcterms:W3CDTF">2022-05-18T01:12:07Z</dcterms:modified>
</cp:coreProperties>
</file>