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36" r:id="rId3"/>
    <p:sldId id="340" r:id="rId4"/>
    <p:sldId id="341" r:id="rId5"/>
    <p:sldId id="369" r:id="rId6"/>
    <p:sldId id="372" r:id="rId7"/>
    <p:sldId id="373" r:id="rId8"/>
    <p:sldId id="371" r:id="rId9"/>
    <p:sldId id="374" r:id="rId10"/>
    <p:sldId id="375"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Lst>
  <p:sldSz cx="9144000" cy="6858000" type="screen4x3"/>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3" autoAdjust="0"/>
    <p:restoredTop sz="94660"/>
  </p:normalViewPr>
  <p:slideViewPr>
    <p:cSldViewPr>
      <p:cViewPr varScale="1">
        <p:scale>
          <a:sx n="90" d="100"/>
          <a:sy n="90" d="100"/>
        </p:scale>
        <p:origin x="1002" y="90"/>
      </p:cViewPr>
      <p:guideLst>
        <p:guide orient="horz" pos="218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85800" y="1443355"/>
            <a:ext cx="7848600" cy="1927225"/>
          </a:xfrm>
        </p:spPr>
        <p:txBody>
          <a:bodyPr/>
          <a:p>
            <a:pPr algn="ctr"/>
            <a:r>
              <a:rPr lang="en-US">
                <a:latin typeface="Times New Roman" panose="02020603050405020304" pitchFamily="18" charset="0"/>
                <a:ea typeface="楷体" panose="02010609060101010101" pitchFamily="49" charset="-122"/>
                <a:cs typeface="Times New Roman" panose="02020603050405020304" pitchFamily="18" charset="0"/>
              </a:rPr>
              <a:t>LR</a:t>
            </a:r>
            <a:r>
              <a:rPr lang="zh-CN" altLang="en-US">
                <a:latin typeface="Times New Roman" panose="02020603050405020304" pitchFamily="18" charset="0"/>
                <a:ea typeface="楷体" panose="02010609060101010101" pitchFamily="49" charset="-122"/>
                <a:cs typeface="Times New Roman" panose="02020603050405020304" pitchFamily="18" charset="0"/>
              </a:rPr>
              <a:t>文法</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副标题 2"/>
          <p:cNvSpPr>
            <a:spLocks noGrp="1"/>
          </p:cNvSpPr>
          <p:nvPr>
            <p:ph type="subTitle" idx="1"/>
          </p:nvPr>
        </p:nvSpPr>
        <p:spPr>
          <a:xfrm>
            <a:off x="1409700" y="3463925"/>
            <a:ext cx="6400800" cy="1752600"/>
          </a:xfrm>
        </p:spPr>
        <p:txBody>
          <a:bodyPr/>
          <a:p>
            <a:pPr algn="ctr"/>
            <a:r>
              <a:rPr lang="zh-CN" altLang="en-US">
                <a:latin typeface="楷体" panose="02010609060101010101" pitchFamily="49" charset="-122"/>
                <a:ea typeface="楷体" panose="02010609060101010101" pitchFamily="49" charset="-122"/>
                <a:cs typeface="楷体" panose="02010609060101010101" pitchFamily="49" charset="-122"/>
              </a:rPr>
              <a:t>计算机科学与技术学院 王中卿</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endPar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zh-CN">
                <a:latin typeface="Times New Roman" panose="02020603050405020304" pitchFamily="18" charset="0"/>
                <a:cs typeface="Times New Roman" panose="02020603050405020304" pitchFamily="18" charset="0"/>
              </a:rPr>
              <a:t>例，对于下列文法</a:t>
            </a:r>
            <a:endParaRPr lang="zh-CN" altLang="en-US" dirty="0">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(1)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 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(2)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endPar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(3)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T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F</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(4)</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T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F</a:t>
            </a:r>
            <a:endPar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(5)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(6) </a:t>
            </a:r>
            <a:r>
              <a:rPr lang="en-US" altLang="zh-CN" sz="2000" i="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b="1"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id</a:t>
            </a:r>
            <a:endParaRPr kumimoji="0" lang="en-US" altLang="zh-CN" sz="2000" b="0" i="0" u="none" strike="noStrike" kern="0" cap="none" spc="0" normalizeH="0" baseline="0" noProof="0" dirty="0" smtClean="0">
              <a:ln>
                <a:noFill/>
              </a:ln>
              <a:solidFill>
                <a:srgbClr val="000000"/>
              </a:solidFill>
              <a:effectLst/>
              <a:uLnTx/>
              <a:uFillTx/>
              <a:latin typeface="+mn-lt"/>
              <a:ea typeface="+mn-ea"/>
              <a:cs typeface="+mn-cs"/>
            </a:endParaRPr>
          </a:p>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659765" y="3211830"/>
          <a:ext cx="7416800" cy="3515995"/>
        </p:xfrm>
        <a:graphic>
          <a:graphicData uri="http://schemas.openxmlformats.org/drawingml/2006/table">
            <a:tbl>
              <a:tblPr firstRow="1" bandRow="1">
                <a:tableStyleId>{5940675A-B579-460E-94D1-54222C63F5DA}</a:tableStyleId>
              </a:tblPr>
              <a:tblGrid>
                <a:gridCol w="741680"/>
                <a:gridCol w="741680"/>
                <a:gridCol w="741680"/>
                <a:gridCol w="741680"/>
                <a:gridCol w="741680"/>
                <a:gridCol w="741680"/>
                <a:gridCol w="741680"/>
                <a:gridCol w="741680"/>
                <a:gridCol w="741680"/>
                <a:gridCol w="741680"/>
              </a:tblGrid>
              <a:tr h="462280">
                <a:tc rowSpan="2">
                  <a:txBody>
                    <a:bodyPr/>
                    <a:p>
                      <a:pPr algn="ctr">
                        <a:lnSpc>
                          <a:spcPct val="240000"/>
                        </a:lnSpc>
                        <a:buNone/>
                      </a:pPr>
                      <a:r>
                        <a:rPr lang="zh-CN" altLang="en-US" sz="1800" b="1" smtClean="0">
                          <a:ln>
                            <a:noFill/>
                          </a:ln>
                          <a:effectLst/>
                          <a:latin typeface="Times New Roman" panose="02020603050405020304" pitchFamily="18" charset="0"/>
                          <a:ea typeface="楷体" panose="02010609060101010101" pitchFamily="49" charset="-122"/>
                          <a:sym typeface="+mn-ea"/>
                        </a:rPr>
                        <a:t>状态</a:t>
                      </a:r>
                      <a:endParaRPr lang="zh-CN" altLang="en-US" sz="1800" b="1" smtClean="0">
                        <a:ln>
                          <a:noFill/>
                        </a:ln>
                        <a:effectLst/>
                        <a:latin typeface="Times New Roman" panose="02020603050405020304" pitchFamily="18" charset="0"/>
                        <a:ea typeface="楷体" panose="02010609060101010101" pitchFamily="49" charset="-122"/>
                        <a:sym typeface="+mn-ea"/>
                      </a:endParaRPr>
                    </a:p>
                  </a:txBody>
                  <a:tcPr>
                    <a:lnB w="12700">
                      <a:solidFill>
                        <a:schemeClr val="tx1"/>
                      </a:solidFill>
                      <a:prstDash val="solid"/>
                    </a:lnB>
                    <a:noFill/>
                  </a:tcPr>
                </a:tc>
                <a:tc gridSpan="6">
                  <a:txBody>
                    <a:bodyPr/>
                    <a:p>
                      <a:pPr algn="ctr">
                        <a:buNone/>
                      </a:pPr>
                      <a:r>
                        <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动      作</a:t>
                      </a:r>
                      <a:endPar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noFill/>
                  </a:tcPr>
                </a:tc>
                <a:tc hMerge="1">
                  <a:tcPr>
                    <a:noFill/>
                  </a:tcPr>
                </a:tc>
                <a:tc hMerge="1">
                  <a:tcPr>
                    <a:noFill/>
                  </a:tcPr>
                </a:tc>
                <a:tc hMerge="1">
                  <a:tcPr>
                    <a:noFill/>
                  </a:tcPr>
                </a:tc>
                <a:tc hMerge="1">
                  <a:tcPr>
                    <a:noFill/>
                  </a:tcPr>
                </a:tc>
                <a:tc hMerge="1">
                  <a:tcPr>
                    <a:noFill/>
                  </a:tcPr>
                </a:tc>
                <a:tc gridSpan="3">
                  <a:txBody>
                    <a:bodyPr/>
                    <a:p>
                      <a:pPr algn="ctr">
                        <a:buNone/>
                      </a:pPr>
                      <a:r>
                        <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转    移</a:t>
                      </a:r>
                      <a:endPar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B w="12700">
                      <a:solidFill>
                        <a:schemeClr val="tx1"/>
                      </a:solidFill>
                      <a:prstDash val="solid"/>
                    </a:lnB>
                    <a:noFill/>
                  </a:tcPr>
                </a:tc>
                <a:tc hMerge="1">
                  <a:tcPr>
                    <a:lnB w="12700">
                      <a:solidFill>
                        <a:schemeClr val="tx1"/>
                      </a:solidFill>
                      <a:prstDash val="solid"/>
                    </a:lnB>
                    <a:noFill/>
                  </a:tcPr>
                </a:tc>
                <a:tc hMerge="1">
                  <a:tcPr>
                    <a:lnB w="12700">
                      <a:solidFill>
                        <a:schemeClr val="tx1"/>
                      </a:solidFill>
                      <a:prstDash val="solid"/>
                    </a:lnB>
                    <a:noFill/>
                  </a:tcPr>
                </a:tc>
              </a:tr>
              <a:tr h="462915">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1800" b="1"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mn-ea"/>
                        </a:rPr>
                        <a:t>id</a:t>
                      </a:r>
                      <a:endParaRPr lang="en-US" altLang="zh-CN" sz="1800" b="1"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L w="12700">
                      <a:solidFill>
                        <a:schemeClr val="tx1"/>
                      </a:solidFill>
                      <a:prstDash val="solid"/>
                    </a:lnL>
                    <a:lnR>
                      <a:noFill/>
                    </a:lnR>
                    <a:lnB w="12700">
                      <a:solidFill>
                        <a:schemeClr val="tx1"/>
                      </a:solidFill>
                      <a:prstDash val="solid"/>
                    </a:lnB>
                    <a:noFill/>
                  </a:tcPr>
                </a:tc>
                <a:tc>
                  <a:txBody>
                    <a:bodyPr/>
                    <a:p>
                      <a:pPr algn="ctr">
                        <a:buNone/>
                      </a:pPr>
                      <a:r>
                        <a:rPr lang="en-US" altLang="zh-CN" b="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B w="12700">
                      <a:solidFill>
                        <a:schemeClr val="tx1"/>
                      </a:solidFill>
                      <a:prstDash val="solid"/>
                    </a:lnB>
                    <a:noFill/>
                  </a:tcPr>
                </a:tc>
                <a:tc>
                  <a:txBody>
                    <a:bodyPr/>
                    <a:p>
                      <a:pPr algn="ctr">
                        <a:buNone/>
                      </a:pPr>
                      <a:r>
                        <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L>
                      <a:noFill/>
                    </a:lnL>
                    <a:lnR>
                      <a:noFill/>
                    </a:lnR>
                    <a:lnB w="12700">
                      <a:solidFill>
                        <a:schemeClr val="tx1"/>
                      </a:solidFill>
                      <a:prstDash val="solid"/>
                    </a:lnB>
                    <a:noFill/>
                  </a:tcPr>
                </a:tc>
                <a:tc>
                  <a:txBody>
                    <a:bodyPr/>
                    <a:p>
                      <a:pPr algn="ctr">
                        <a:buNone/>
                      </a:pPr>
                      <a:r>
                        <a:rPr lang="zh-CN" altLang="en-US" sz="1800" b="1">
                          <a:solidFill>
                            <a:srgbClr val="0070C0"/>
                          </a:solidFill>
                          <a:latin typeface="Times New Roman" panose="02020603050405020304" pitchFamily="18" charset="0"/>
                          <a:ea typeface="楷体" panose="02010609060101010101" pitchFamily="49" charset="-122"/>
                          <a:sym typeface="+mn-ea"/>
                        </a:rPr>
                        <a:t>（</a:t>
                      </a:r>
                      <a:endParaRPr lang="zh-CN" altLang="en-US" sz="1800" b="1">
                        <a:solidFill>
                          <a:srgbClr val="0070C0"/>
                        </a:solidFill>
                        <a:latin typeface="Times New Roman" panose="02020603050405020304" pitchFamily="18" charset="0"/>
                        <a:ea typeface="楷体" panose="02010609060101010101" pitchFamily="49" charset="-122"/>
                        <a:sym typeface="+mn-ea"/>
                      </a:endParaRPr>
                    </a:p>
                  </a:txBody>
                  <a:tcPr>
                    <a:lnL>
                      <a:noFill/>
                    </a:lnL>
                    <a:lnR>
                      <a:noFill/>
                    </a:lnR>
                    <a:lnB w="12700">
                      <a:solidFill>
                        <a:schemeClr val="tx1"/>
                      </a:solidFill>
                      <a:prstDash val="solid"/>
                    </a:lnB>
                    <a:noFill/>
                  </a:tcPr>
                </a:tc>
                <a:tc>
                  <a:txBody>
                    <a:bodyPr/>
                    <a:p>
                      <a:pPr algn="ctr">
                        <a:buNone/>
                      </a:pPr>
                      <a:r>
                        <a:rPr lang="zh-CN" altLang="en-US" sz="1800" b="1">
                          <a:solidFill>
                            <a:srgbClr val="0070C0"/>
                          </a:solidFill>
                          <a:latin typeface="Times New Roman" panose="02020603050405020304" pitchFamily="18" charset="0"/>
                          <a:ea typeface="楷体" panose="02010609060101010101" pitchFamily="49" charset="-122"/>
                          <a:sym typeface="+mn-ea"/>
                        </a:rPr>
                        <a:t>）</a:t>
                      </a:r>
                      <a:endParaRPr lang="zh-CN" altLang="en-US" sz="1800" b="1">
                        <a:solidFill>
                          <a:srgbClr val="0070C0"/>
                        </a:solidFill>
                        <a:latin typeface="Times New Roman" panose="02020603050405020304" pitchFamily="18" charset="0"/>
                        <a:ea typeface="楷体" panose="02010609060101010101" pitchFamily="49" charset="-122"/>
                        <a:sym typeface="+mn-ea"/>
                      </a:endParaRPr>
                    </a:p>
                  </a:txBody>
                  <a:tcPr>
                    <a:lnL>
                      <a:noFill/>
                    </a:lnL>
                    <a:lnR>
                      <a:noFill/>
                    </a:lnR>
                    <a:lnB w="12700">
                      <a:solidFill>
                        <a:schemeClr val="tx1"/>
                      </a:solidFill>
                      <a:prstDash val="solid"/>
                    </a:lnB>
                    <a:noFill/>
                  </a:tcPr>
                </a:tc>
                <a:tc>
                  <a:txBody>
                    <a:bodyPr/>
                    <a:p>
                      <a:pPr algn="ctr">
                        <a:buNone/>
                      </a:pPr>
                      <a:r>
                        <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L>
                      <a:noFill/>
                    </a:lnL>
                    <a:lnR w="12700">
                      <a:solidFill>
                        <a:schemeClr val="tx1"/>
                      </a:solidFill>
                      <a:prstDash val="solid"/>
                    </a:lnR>
                    <a:lnB w="12700">
                      <a:solidFill>
                        <a:schemeClr val="tx1"/>
                      </a:solidFill>
                      <a:prstDash val="solid"/>
                    </a:lnB>
                    <a:noFill/>
                  </a:tcPr>
                </a:tc>
                <a:tc>
                  <a:txBody>
                    <a:bodyPr/>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endPar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a:t>
                      </a:r>
                      <a:endPar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t>
                      </a:r>
                      <a:endPar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0 </a:t>
                      </a:r>
                      <a:endPar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5</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a:noFill/>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6</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acc</a:t>
                      </a:r>
                      <a:endPar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a:noFill/>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7</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a:noFill/>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endPar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endPar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endPar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endPar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4 </a:t>
                      </a:r>
                      <a:endPar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5</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noFill/>
                  </a:tcPr>
                </a:tc>
                <a:tc>
                  <a:txBody>
                    <a:bodyPr/>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8</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endPar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5869305" y="2074545"/>
            <a:ext cx="2100580" cy="922020"/>
          </a:xfrm>
          <a:prstGeom prst="rect">
            <a:avLst/>
          </a:prstGeom>
          <a:noFill/>
          <a:ln>
            <a:solidFill>
              <a:schemeClr val="accent2">
                <a:lumMod val="60000"/>
                <a:lumOff val="40000"/>
              </a:schemeClr>
            </a:solidFill>
          </a:ln>
        </p:spPr>
        <p:txBody>
          <a:bodyPr wrap="square" rtlCol="0">
            <a:spAutoFit/>
          </a:bodyPr>
          <a:p>
            <a:r>
              <a:rPr lang="zh-CN" altLang="en-US"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下表蓝色部分构成识别可行前缀</a:t>
            </a:r>
            <a:r>
              <a:rPr lang="en-US" altLang="zh-CN"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DFA</a:t>
            </a:r>
            <a:r>
              <a:rPr lang="zh-CN" altLang="en-US"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的状态转换表</a:t>
            </a:r>
            <a:endParaRPr lang="zh-CN" altLang="en-US"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分析方法的特点</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栈中的文法符号总是形成一个可行前缀</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dirty="0">
                <a:latin typeface="Times New Roman" panose="02020603050405020304" pitchFamily="18" charset="0"/>
                <a:cs typeface="Times New Roman" panose="02020603050405020304" pitchFamily="18" charset="0"/>
                <a:sym typeface="+mn-ea"/>
              </a:rPr>
              <a:t>DFA</a:t>
            </a:r>
            <a:endParaRPr lang="en-US" altLang="zh-CN" dirty="0">
              <a:latin typeface="Times New Roman" panose="02020603050405020304" pitchFamily="18" charset="0"/>
              <a:cs typeface="Times New Roman" panose="02020603050405020304" pitchFamily="18" charset="0"/>
              <a:sym typeface="+mn-ea"/>
            </a:endParaRPr>
          </a:p>
          <a:p>
            <a:pPr lvl="1"/>
            <a:r>
              <a:rPr lang="zh-CN" altLang="en-US" u="sng" dirty="0">
                <a:latin typeface="Times New Roman" panose="02020603050405020304" pitchFamily="18" charset="0"/>
                <a:sym typeface="+mn-ea"/>
              </a:rPr>
              <a:t>栈顶的状态符号包含了确定句柄所需要的一切信息</a:t>
            </a:r>
            <a:endParaRPr lang="zh-CN" altLang="en-US"/>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42495" name="Group 95"/>
          <p:cNvGraphicFramePr>
            <a:graphicFrameLocks noGrp="1"/>
          </p:cNvGraphicFramePr>
          <p:nvPr/>
        </p:nvGraphicFramePr>
        <p:xfrm>
          <a:off x="457200" y="1397000"/>
          <a:ext cx="7966710" cy="5181600"/>
        </p:xfrm>
        <a:graphic>
          <a:graphicData uri="http://schemas.openxmlformats.org/drawingml/2006/table">
            <a:tbl>
              <a:tblPr/>
              <a:tblGrid>
                <a:gridCol w="2655570"/>
                <a:gridCol w="2655570"/>
                <a:gridCol w="2655570"/>
              </a:tblGrid>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0 </a:t>
                      </a:r>
                      <a:endParaRPr kumimoji="0" lang="zh-CN" altLang="en-US"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5 </a:t>
                      </a:r>
                      <a:endPar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3 </a:t>
                      </a:r>
                      <a:endPar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2 </a:t>
                      </a:r>
                      <a:endPar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7 </a:t>
                      </a:r>
                      <a:endPar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5 </a:t>
                      </a:r>
                      <a:endPar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10 </a:t>
                      </a:r>
                      <a:endPar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 </a:t>
                      </a:r>
                      <a:endPar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分析方法的特点</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栈中的文法符号总是形成一个可行前缀</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dirty="0">
                <a:latin typeface="Times New Roman" panose="02020603050405020304" pitchFamily="18" charset="0"/>
                <a:cs typeface="Times New Roman" panose="02020603050405020304" pitchFamily="18" charset="0"/>
                <a:sym typeface="+mn-ea"/>
              </a:rPr>
              <a:t>DFA</a:t>
            </a:r>
            <a:endParaRPr lang="en-US" altLang="zh-CN"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sym typeface="+mn-ea"/>
              </a:rPr>
              <a:t>栈顶的状态符号包含了确定句柄所需要的一切信息</a:t>
            </a:r>
            <a:endParaRPr lang="zh-CN" altLang="en-US" dirty="0">
              <a:latin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是已知的最一般的无回溯的移进</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归约方法</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sym typeface="+mn-ea"/>
              </a:rPr>
              <a:t>能分析的文法类是预测分析法能分析的文法类的真超集</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sym typeface="+mn-ea"/>
              </a:rPr>
              <a:t>能及时发现语法错误</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sym typeface="+mn-ea"/>
              </a:rPr>
              <a:t>手工构造分析表的工作量太大</a:t>
            </a:r>
            <a:endParaRPr lang="zh-CN" altLang="en-US" b="1" i="1" baseline="-30000" dirty="0"/>
          </a:p>
          <a:p>
            <a:pPr lvl="1"/>
            <a:endParaRPr lang="zh-CN" altLang="en-US"/>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05359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归约还是推导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规 范 归 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最 左 推 导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05359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r>
              <a:rPr lang="zh-CN" altLang="en-US" sz="2200" dirty="0">
                <a:latin typeface="Times New Roman" panose="02020603050405020304" pitchFamily="18" charset="0"/>
                <a:cs typeface="Times New Roman" panose="02020603050405020304" pitchFamily="18" charset="0"/>
                <a:sym typeface="+mn-ea"/>
              </a:rPr>
              <a:t>在下面的推导中，最后一步用的是</a:t>
            </a:r>
            <a:r>
              <a:rPr lang="en-US" altLang="zh-CN" sz="2200" i="1" dirty="0">
                <a:latin typeface="Times New Roman" panose="02020603050405020304" pitchFamily="18" charset="0"/>
                <a:cs typeface="Times New Roman" panose="02020603050405020304" pitchFamily="18" charset="0"/>
                <a:sym typeface="+mn-ea"/>
              </a:rPr>
              <a:t>A</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mn-ea"/>
              </a:rPr>
              <a:t> </a:t>
            </a:r>
            <a:r>
              <a:rPr lang="en-US" altLang="zh-CN" sz="2200" i="1" dirty="0">
                <a:latin typeface="Times New Roman" panose="02020603050405020304" pitchFamily="18" charset="0"/>
                <a:cs typeface="Times New Roman" panose="02020603050405020304" pitchFamily="18" charset="0"/>
                <a:sym typeface="+mn-ea"/>
              </a:rPr>
              <a:t>l</a:t>
            </a:r>
            <a:r>
              <a:rPr lang="en-US" altLang="zh-CN" sz="2200" i="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zh-CN" i="1" dirty="0">
                <a:latin typeface="Times New Roman" panose="02020603050405020304" pitchFamily="18" charset="0"/>
                <a:cs typeface="Times New Roman" panose="02020603050405020304" pitchFamily="18" charset="0"/>
                <a:sym typeface="+mn-ea"/>
              </a:rPr>
              <a:t>	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A </a:t>
            </a:r>
            <a:r>
              <a:rPr lang="en-US" altLang="zh-CN" i="1" dirty="0">
                <a:latin typeface="Times New Roman" panose="02020603050405020304" pitchFamily="18" charset="0"/>
                <a:cs typeface="Times New Roman" panose="02020603050405020304" pitchFamily="18" charset="0"/>
                <a:sym typeface="+mn-ea"/>
              </a:rPr>
              <a:t>b w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l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b w</a:t>
            </a:r>
            <a:r>
              <a:rPr lang="en-US" altLang="zh-CN" i="1" baseline="-30000" dirty="0">
                <a:latin typeface="Times New Roman" panose="02020603050405020304" pitchFamily="18" charset="0"/>
                <a:cs typeface="Times New Roman" panose="02020603050405020304" pitchFamily="18" charset="0"/>
                <a:sym typeface="+mn-ea"/>
              </a:rPr>
              <a:t> </a:t>
            </a:r>
            <a:endParaRPr lang="zh-CN" altLang="en-US" i="1" dirty="0">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grpSp>
        <p:nvGrpSpPr>
          <p:cNvPr id="7" name="组合 6"/>
          <p:cNvGrpSpPr/>
          <p:nvPr/>
        </p:nvGrpSpPr>
        <p:grpSpPr>
          <a:xfrm>
            <a:off x="5168265" y="4266565"/>
            <a:ext cx="2362200" cy="1396365"/>
            <a:chOff x="9563" y="8121"/>
            <a:chExt cx="3720" cy="2199"/>
          </a:xfrm>
        </p:grpSpPr>
        <p:sp>
          <p:nvSpPr>
            <p:cNvPr id="822277" name="Rectangle 5" descr="Green marble"/>
            <p:cNvSpPr/>
            <p:nvPr/>
          </p:nvSpPr>
          <p:spPr>
            <a:xfrm>
              <a:off x="9563" y="8760"/>
              <a:ext cx="3720" cy="1560"/>
            </a:xfrm>
            <a:prstGeom prst="rect">
              <a:avLst/>
            </a:prstGeom>
            <a:noFill/>
            <a:ln w="12700">
              <a:noFill/>
            </a:ln>
          </p:spPr>
          <p:txBody>
            <a:bodyPr wrap="none" anchor="t"/>
            <a:p>
              <a:r>
                <a:rPr lang="en-US" altLang="zh-CN" dirty="0">
                  <a:latin typeface="Times New Roman" panose="02020603050405020304" pitchFamily="18" charset="0"/>
                  <a:ea typeface="宋体" panose="02010600030101010101" pitchFamily="2" charset="-122"/>
                  <a:cs typeface="Times New Roman" panose="02020603050405020304" pitchFamily="18" charset="0"/>
                </a:rPr>
                <a:t>LL(1)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决定用该</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产生式的位置</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 name="直接箭头连接符 3"/>
            <p:cNvCxnSpPr/>
            <p:nvPr/>
          </p:nvCxnSpPr>
          <p:spPr>
            <a:xfrm flipV="1">
              <a:off x="9581" y="8121"/>
              <a:ext cx="1" cy="597"/>
            </a:xfrm>
            <a:prstGeom prst="straightConnector1">
              <a:avLst/>
            </a:prstGeom>
            <a:ln w="12700" cmpd="sng">
              <a:solidFill>
                <a:schemeClr val="tx1"/>
              </a:solidFill>
              <a:prstDash val="solid"/>
              <a:beve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292090" y="2663190"/>
            <a:ext cx="1913890" cy="1090930"/>
            <a:chOff x="9916" y="5666"/>
            <a:chExt cx="3014" cy="1718"/>
          </a:xfrm>
        </p:grpSpPr>
        <p:cxnSp>
          <p:nvCxnSpPr>
            <p:cNvPr id="5" name="直接箭头连接符 4"/>
            <p:cNvCxnSpPr/>
            <p:nvPr/>
          </p:nvCxnSpPr>
          <p:spPr>
            <a:xfrm flipV="1">
              <a:off x="10132" y="6788"/>
              <a:ext cx="1" cy="597"/>
            </a:xfrm>
            <a:prstGeom prst="straightConnector1">
              <a:avLst/>
            </a:prstGeom>
            <a:ln w="12700" cmpd="sng">
              <a:solidFill>
                <a:schemeClr val="tx1"/>
              </a:solidFill>
              <a:prstDash val="solid"/>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22279" name="Rectangle 7" descr="Green marble"/>
            <p:cNvSpPr/>
            <p:nvPr/>
          </p:nvSpPr>
          <p:spPr>
            <a:xfrm>
              <a:off x="9916" y="5666"/>
              <a:ext cx="3014" cy="1122"/>
            </a:xfrm>
            <a:prstGeom prst="rect">
              <a:avLst/>
            </a:prstGeom>
            <a:noFill/>
            <a:ln w="12700">
              <a:noFill/>
            </a:ln>
          </p:spPr>
          <p:txBody>
            <a:bodyPr wrap="none" anchor="t"/>
            <a:p>
              <a:r>
                <a:rPr lang="en-US" altLang="zh-CN" dirty="0">
                  <a:latin typeface="Times New Roman" panose="02020603050405020304" pitchFamily="18" charset="0"/>
                  <a:ea typeface="宋体" panose="02010600030101010101" pitchFamily="2" charset="-122"/>
                  <a:cs typeface="Times New Roman" panose="02020603050405020304" pitchFamily="18" charset="0"/>
                </a:rPr>
                <a:t>LR(1)决定用该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产生式的位置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归约还是推导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规 范 归 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最 左 推 导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05359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决定使用产生式的时机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看见产生式右部推出的整个终结符串后，才确定用哪个产生式进行归约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看见产生式右部推出的第一个终结符后，便要确定用哪个产生式推导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05359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分析表比较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状态×文法符号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分析表大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非终结符×终结符</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分析表小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05359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rPr>
              <a:t>LR</a:t>
            </a:r>
            <a:r>
              <a:rPr lang="zh-CN" altLang="en-US">
                <a:latin typeface="Times New Roman" panose="02020603050405020304" pitchFamily="18" charset="0"/>
                <a:cs typeface="Times New Roman" panose="02020603050405020304" pitchFamily="18" charset="0"/>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4876800"/>
          </a:xfrm>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分析算法</a:t>
            </a: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endParaRPr lang="zh-CN" altLang="en-US">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1311910" y="2235200"/>
            <a:ext cx="6233160" cy="4133215"/>
            <a:chOff x="2292" y="3520"/>
            <a:chExt cx="9816" cy="6509"/>
          </a:xfrm>
        </p:grpSpPr>
        <p:sp>
          <p:nvSpPr>
            <p:cNvPr id="5" name="Rectangle 5"/>
            <p:cNvSpPr/>
            <p:nvPr/>
          </p:nvSpPr>
          <p:spPr>
            <a:xfrm>
              <a:off x="4702" y="3654"/>
              <a:ext cx="1242" cy="817"/>
            </a:xfrm>
            <a:prstGeom prst="rect">
              <a:avLst/>
            </a:prstGeom>
            <a:noFill/>
            <a:ln w="9525">
              <a:noFill/>
            </a:ln>
          </p:spPr>
          <p:txBody>
            <a:bodyPr anchor="t"/>
            <a:p>
              <a:pPr algn="just"/>
              <a:r>
                <a:rPr lang="zh-CN" altLang="en-US" sz="2000" dirty="0">
                  <a:latin typeface="Times New Roman" panose="02020603050405020304" pitchFamily="18" charset="0"/>
                  <a:ea typeface="楷体" panose="02010609060101010101" pitchFamily="49" charset="-122"/>
                </a:rPr>
                <a:t>输入</a:t>
              </a:r>
              <a:endParaRPr lang="zh-CN" altLang="en-US" sz="2000" dirty="0">
                <a:latin typeface="Times New Roman" panose="02020603050405020304" pitchFamily="18" charset="0"/>
                <a:ea typeface="楷体" panose="02010609060101010101" pitchFamily="49" charset="-122"/>
              </a:endParaRPr>
            </a:p>
          </p:txBody>
        </p:sp>
        <p:sp>
          <p:nvSpPr>
            <p:cNvPr id="6" name="Rectangle 6"/>
            <p:cNvSpPr/>
            <p:nvPr/>
          </p:nvSpPr>
          <p:spPr>
            <a:xfrm>
              <a:off x="6024" y="5308"/>
              <a:ext cx="3446" cy="1246"/>
            </a:xfrm>
            <a:prstGeom prst="rect">
              <a:avLst/>
            </a:prstGeom>
            <a:noFill/>
            <a:ln w="9525" cap="flat" cmpd="sng">
              <a:solidFill>
                <a:srgbClr val="0033CC"/>
              </a:solidFill>
              <a:prstDash val="solid"/>
              <a:miter/>
              <a:headEnd type="none" w="med" len="med"/>
              <a:tailEnd type="none" w="med" len="med"/>
            </a:ln>
          </p:spPr>
          <p:txBody>
            <a:bodyPr tIns="97200" anchor="t"/>
            <a:p>
              <a:pPr algn="ctr">
                <a:lnSpc>
                  <a:spcPct val="13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LR</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分析程序</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Rectangle 9"/>
            <p:cNvSpPr/>
            <p:nvPr/>
          </p:nvSpPr>
          <p:spPr>
            <a:xfrm>
              <a:off x="10866" y="5546"/>
              <a:ext cx="1242" cy="709"/>
            </a:xfrm>
            <a:prstGeom prst="rect">
              <a:avLst/>
            </a:prstGeom>
            <a:noFill/>
            <a:ln w="9525">
              <a:noFill/>
            </a:ln>
          </p:spPr>
          <p:txBody>
            <a:bodyPr anchor="t"/>
            <a:p>
              <a:pPr algn="ct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输出  </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Rectangle 11"/>
            <p:cNvSpPr/>
            <p:nvPr/>
          </p:nvSpPr>
          <p:spPr>
            <a:xfrm>
              <a:off x="2292" y="5577"/>
              <a:ext cx="1242" cy="817"/>
            </a:xfrm>
            <a:prstGeom prst="rect">
              <a:avLst/>
            </a:prstGeom>
            <a:noFill/>
            <a:ln w="9525">
              <a:noFill/>
            </a:ln>
          </p:spPr>
          <p:txBody>
            <a:bodyPr anchor="t"/>
            <a:p>
              <a:pPr algn="just"/>
              <a:r>
                <a:rPr lang="zh-CN" altLang="en-US" sz="2000" dirty="0">
                  <a:latin typeface="Times New Roman" panose="02020603050405020304" pitchFamily="18" charset="0"/>
                  <a:ea typeface="楷体" panose="02010609060101010101" pitchFamily="49" charset="-122"/>
                </a:rPr>
                <a:t>栈</a:t>
              </a:r>
              <a:endParaRPr lang="zh-CN" altLang="en-US" sz="2000" dirty="0">
                <a:latin typeface="Times New Roman" panose="02020603050405020304" pitchFamily="18" charset="0"/>
                <a:ea typeface="楷体" panose="02010609060101010101" pitchFamily="49" charset="-122"/>
              </a:endParaRPr>
            </a:p>
          </p:txBody>
        </p:sp>
        <p:sp>
          <p:nvSpPr>
            <p:cNvPr id="12" name="Rectangle 12"/>
            <p:cNvSpPr/>
            <p:nvPr/>
          </p:nvSpPr>
          <p:spPr>
            <a:xfrm>
              <a:off x="4311" y="9151"/>
              <a:ext cx="7146" cy="878"/>
            </a:xfrm>
            <a:prstGeom prst="rect">
              <a:avLst/>
            </a:prstGeom>
            <a:noFill/>
            <a:ln w="9525">
              <a:noFill/>
            </a:ln>
          </p:spPr>
          <p:txBody>
            <a:bodyPr anchor="t"/>
            <a:p>
              <a:pPr algn="ct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LR</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分析器的模型</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3" name="Group 32"/>
            <p:cNvGrpSpPr/>
            <p:nvPr/>
          </p:nvGrpSpPr>
          <p:grpSpPr>
            <a:xfrm rot="0">
              <a:off x="6294" y="7520"/>
              <a:ext cx="3005" cy="1246"/>
              <a:chOff x="2334" y="3072"/>
              <a:chExt cx="1572" cy="587"/>
            </a:xfrm>
          </p:grpSpPr>
          <p:sp>
            <p:nvSpPr>
              <p:cNvPr id="14" name="Rectangle 14"/>
              <p:cNvSpPr/>
              <p:nvPr/>
            </p:nvSpPr>
            <p:spPr>
              <a:xfrm>
                <a:off x="2334" y="3072"/>
                <a:ext cx="786" cy="587"/>
              </a:xfrm>
              <a:prstGeom prst="rect">
                <a:avLst/>
              </a:prstGeom>
              <a:noFill/>
              <a:ln w="9525" cap="flat" cmpd="sng">
                <a:solidFill>
                  <a:srgbClr val="0033CC"/>
                </a:solidFill>
                <a:prstDash val="solid"/>
                <a:miter/>
                <a:headEnd type="none" w="med" len="med"/>
                <a:tailEnd type="none" w="med" len="med"/>
              </a:ln>
            </p:spPr>
            <p:txBody>
              <a:bodyPr tIns="97200" anchor="t"/>
              <a:p>
                <a:pPr algn="ctr">
                  <a:lnSpc>
                    <a:spcPct val="130000"/>
                  </a:lnSpc>
                </a:pP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action</a:t>
                </a:r>
                <a:endParaRPr lang="en-US" altLang="zh-CN" sz="20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Rectangle 15"/>
              <p:cNvSpPr/>
              <p:nvPr/>
            </p:nvSpPr>
            <p:spPr>
              <a:xfrm>
                <a:off x="3120" y="3072"/>
                <a:ext cx="786" cy="587"/>
              </a:xfrm>
              <a:prstGeom prst="rect">
                <a:avLst/>
              </a:prstGeom>
              <a:noFill/>
              <a:ln w="9525" cap="flat" cmpd="sng">
                <a:solidFill>
                  <a:srgbClr val="0033CC"/>
                </a:solidFill>
                <a:prstDash val="solid"/>
                <a:miter/>
                <a:headEnd type="none" w="med" len="med"/>
                <a:tailEnd type="none" w="med" len="med"/>
              </a:ln>
            </p:spPr>
            <p:txBody>
              <a:bodyPr tIns="97200" anchor="t"/>
              <a:p>
                <a:pPr algn="ctr">
                  <a:lnSpc>
                    <a:spcPct val="130000"/>
                  </a:lnSpc>
                </a:pP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goto</a:t>
                </a:r>
                <a:endParaRPr lang="en-US" altLang="zh-CN" sz="2000" i="1" dirty="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6" name="Group 16"/>
            <p:cNvGrpSpPr/>
            <p:nvPr/>
          </p:nvGrpSpPr>
          <p:grpSpPr>
            <a:xfrm rot="0">
              <a:off x="3826" y="5238"/>
              <a:ext cx="876" cy="3913"/>
              <a:chOff x="3801" y="12213"/>
              <a:chExt cx="507" cy="2076"/>
            </a:xfrm>
          </p:grpSpPr>
          <p:sp>
            <p:nvSpPr>
              <p:cNvPr id="17" name="Rectangle 17"/>
              <p:cNvSpPr/>
              <p:nvPr/>
            </p:nvSpPr>
            <p:spPr>
              <a:xfrm>
                <a:off x="3808" y="12213"/>
                <a:ext cx="494" cy="346"/>
              </a:xfrm>
              <a:prstGeom prst="rect">
                <a:avLst/>
              </a:prstGeom>
              <a:noFill/>
              <a:ln w="9525" cap="flat" cmpd="sng">
                <a:solidFill>
                  <a:srgbClr val="0033CC"/>
                </a:solidFill>
                <a:prstDash val="solid"/>
                <a:miter/>
                <a:headEnd type="none" w="med" len="med"/>
                <a:tailEnd type="none" w="med" len="med"/>
              </a:ln>
            </p:spPr>
            <p:txBody>
              <a:bodyPr tIns="0" bIns="36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Rectangle 18"/>
              <p:cNvSpPr/>
              <p:nvPr/>
            </p:nvSpPr>
            <p:spPr>
              <a:xfrm>
                <a:off x="3810" y="12559"/>
                <a:ext cx="493" cy="346"/>
              </a:xfrm>
              <a:prstGeom prst="rect">
                <a:avLst/>
              </a:prstGeom>
              <a:noFill/>
              <a:ln w="9525" cap="flat" cmpd="sng">
                <a:solidFill>
                  <a:srgbClr val="0033CC"/>
                </a:solidFill>
                <a:prstDash val="solid"/>
                <a:miter/>
                <a:headEnd type="none" w="med" len="med"/>
                <a:tailEnd type="none" w="med" len="med"/>
              </a:ln>
            </p:spPr>
            <p:txBody>
              <a:bodyPr lIns="54000" tIns="0" rIns="54000" bIns="360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Rectangle 19"/>
              <p:cNvSpPr/>
              <p:nvPr/>
            </p:nvSpPr>
            <p:spPr>
              <a:xfrm>
                <a:off x="3805" y="12905"/>
                <a:ext cx="492" cy="346"/>
              </a:xfrm>
              <a:prstGeom prst="rect">
                <a:avLst/>
              </a:prstGeom>
              <a:noFill/>
              <a:ln w="9525" cap="flat" cmpd="sng">
                <a:solidFill>
                  <a:srgbClr val="0033CC"/>
                </a:solidFill>
                <a:prstDash val="solid"/>
                <a:miter/>
                <a:headEnd type="none" w="med" len="med"/>
                <a:tailEnd type="none" w="med" len="med"/>
              </a:ln>
            </p:spPr>
            <p:txBody>
              <a:bodyPr lIns="54000" tIns="0" rIns="18000" bIns="360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m-1</a:t>
                </a:r>
                <a:endPar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Rectangle 20"/>
              <p:cNvSpPr/>
              <p:nvPr/>
            </p:nvSpPr>
            <p:spPr>
              <a:xfrm>
                <a:off x="3808" y="13251"/>
                <a:ext cx="494" cy="346"/>
              </a:xfrm>
              <a:prstGeom prst="rect">
                <a:avLst/>
              </a:prstGeom>
              <a:noFill/>
              <a:ln w="9525" cap="flat" cmpd="sng">
                <a:solidFill>
                  <a:srgbClr val="0033CC"/>
                </a:solidFill>
                <a:prstDash val="solid"/>
                <a:miter/>
                <a:headEnd type="none" w="med" len="med"/>
                <a:tailEnd type="none" w="med" len="med"/>
              </a:ln>
            </p:spPr>
            <p:txBody>
              <a:bodyPr lIns="36000" tIns="0" rIns="18000" bIns="360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m-1</a:t>
                </a:r>
                <a:endParaRPr lang="en-US" altLang="zh-CN" sz="20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Rectangle 21"/>
              <p:cNvSpPr/>
              <p:nvPr/>
            </p:nvSpPr>
            <p:spPr>
              <a:xfrm>
                <a:off x="3805" y="13597"/>
                <a:ext cx="492" cy="346"/>
              </a:xfrm>
              <a:prstGeom prst="rect">
                <a:avLst/>
              </a:prstGeom>
              <a:noFill/>
              <a:ln w="9525" cap="flat" cmpd="sng">
                <a:solidFill>
                  <a:srgbClr val="0033CC"/>
                </a:solidFill>
                <a:prstDash val="solid"/>
                <a:miter/>
                <a:headEnd type="none" w="med" len="med"/>
                <a:tailEnd type="none" w="med" len="med"/>
              </a:ln>
            </p:spPr>
            <p:txBody>
              <a:bodyPr tIns="0" anchor="t"/>
              <a:p>
                <a:pPr algn="just"/>
                <a:r>
                  <a:rPr lang="zh-CN" altLang="en-US" sz="2000" i="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Rectangle 22"/>
              <p:cNvSpPr/>
              <p:nvPr/>
            </p:nvSpPr>
            <p:spPr>
              <a:xfrm>
                <a:off x="3801" y="13943"/>
                <a:ext cx="507" cy="346"/>
              </a:xfrm>
              <a:prstGeom prst="rect">
                <a:avLst/>
              </a:prstGeom>
              <a:noFill/>
              <a:ln w="9525" cap="flat" cmpd="sng">
                <a:solidFill>
                  <a:srgbClr val="0033CC"/>
                </a:solidFill>
                <a:prstDash val="solid"/>
                <a:miter/>
                <a:headEnd type="none" w="med" len="med"/>
                <a:tailEnd type="none" w="med" len="med"/>
              </a:ln>
            </p:spPr>
            <p:txBody>
              <a:bodyPr lIns="90000" tIns="0" rIns="72000" bIns="360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3" name="组合 32"/>
            <p:cNvGrpSpPr/>
            <p:nvPr/>
          </p:nvGrpSpPr>
          <p:grpSpPr>
            <a:xfrm rot="0">
              <a:off x="6256" y="3520"/>
              <a:ext cx="2984" cy="738"/>
              <a:chOff x="5813" y="3560"/>
              <a:chExt cx="3506" cy="720"/>
            </a:xfrm>
          </p:grpSpPr>
          <p:sp>
            <p:nvSpPr>
              <p:cNvPr id="24" name="Rectangle 24"/>
              <p:cNvSpPr/>
              <p:nvPr/>
            </p:nvSpPr>
            <p:spPr>
              <a:xfrm>
                <a:off x="6392" y="3560"/>
                <a:ext cx="586" cy="717"/>
              </a:xfrm>
              <a:prstGeom prst="rect">
                <a:avLst/>
              </a:prstGeom>
              <a:noFill/>
              <a:ln w="9525" cap="flat" cmpd="sng">
                <a:solidFill>
                  <a:srgbClr val="0033CC"/>
                </a:solidFill>
                <a:prstDash val="solid"/>
                <a:miter/>
                <a:headEnd type="none" w="med" len="med"/>
                <a:tailEnd type="none" w="med" len="med"/>
              </a:ln>
            </p:spPr>
            <p:txBody>
              <a:bodyPr lIns="18000" tIns="10800" rIns="18000" bIns="10800" anchor="t"/>
              <a:p>
                <a:pPr algn="just"/>
                <a:r>
                  <a:rPr lang="zh-CN" altLang="en-US" sz="2000" i="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Rectangle 25"/>
              <p:cNvSpPr/>
              <p:nvPr/>
            </p:nvSpPr>
            <p:spPr>
              <a:xfrm>
                <a:off x="5813" y="3564"/>
                <a:ext cx="584" cy="717"/>
              </a:xfrm>
              <a:prstGeom prst="rect">
                <a:avLst/>
              </a:prstGeom>
              <a:noFill/>
              <a:ln w="9525" cap="flat" cmpd="sng">
                <a:solidFill>
                  <a:srgbClr val="0033CC"/>
                </a:solidFill>
                <a:prstDash val="solid"/>
                <a:miter/>
                <a:headEnd type="none" w="med" len="med"/>
                <a:tailEnd type="none" w="med" len="med"/>
              </a:ln>
            </p:spPr>
            <p:txBody>
              <a:bodyPr lIns="36000" tIns="10800" rIns="18000" bIns="108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Rectangle 26"/>
              <p:cNvSpPr/>
              <p:nvPr/>
            </p:nvSpPr>
            <p:spPr>
              <a:xfrm>
                <a:off x="6979" y="3562"/>
                <a:ext cx="586" cy="717"/>
              </a:xfrm>
              <a:prstGeom prst="rect">
                <a:avLst/>
              </a:prstGeom>
              <a:noFill/>
              <a:ln w="9525" cap="flat" cmpd="sng">
                <a:solidFill>
                  <a:srgbClr val="0033CC"/>
                </a:solidFill>
                <a:prstDash val="solid"/>
                <a:miter/>
                <a:headEnd type="none" w="med" len="med"/>
                <a:tailEnd type="none" w="med" len="med"/>
              </a:ln>
            </p:spPr>
            <p:txBody>
              <a:bodyPr lIns="36000" tIns="10800" rIns="18000" bIns="108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0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Rectangle 27"/>
              <p:cNvSpPr/>
              <p:nvPr/>
            </p:nvSpPr>
            <p:spPr>
              <a:xfrm>
                <a:off x="7565" y="3564"/>
                <a:ext cx="584" cy="717"/>
              </a:xfrm>
              <a:prstGeom prst="rect">
                <a:avLst/>
              </a:prstGeom>
              <a:noFill/>
              <a:ln w="9525" cap="flat" cmpd="sng">
                <a:solidFill>
                  <a:srgbClr val="0033CC"/>
                </a:solidFill>
                <a:prstDash val="solid"/>
                <a:miter/>
                <a:headEnd type="none" w="med" len="med"/>
                <a:tailEnd type="none" w="med" len="med"/>
              </a:ln>
            </p:spPr>
            <p:txBody>
              <a:bodyPr lIns="18000" tIns="10800" rIns="18000" bIns="10800" anchor="t"/>
              <a:p>
                <a:pPr algn="just"/>
                <a:r>
                  <a:rPr lang="zh-CN" altLang="en-US" sz="2000" i="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Rectangle 28"/>
              <p:cNvSpPr/>
              <p:nvPr/>
            </p:nvSpPr>
            <p:spPr>
              <a:xfrm>
                <a:off x="8149" y="3562"/>
                <a:ext cx="586" cy="717"/>
              </a:xfrm>
              <a:prstGeom prst="rect">
                <a:avLst/>
              </a:prstGeom>
              <a:noFill/>
              <a:ln w="9525" cap="flat" cmpd="sng">
                <a:solidFill>
                  <a:srgbClr val="0033CC"/>
                </a:solidFill>
                <a:prstDash val="solid"/>
                <a:miter/>
                <a:headEnd type="none" w="med" len="med"/>
                <a:tailEnd type="none" w="med" len="med"/>
              </a:ln>
            </p:spPr>
            <p:txBody>
              <a:bodyPr lIns="36000" tIns="10800" rIns="18000" bIns="10800" anchor="t"/>
              <a:p>
                <a:pPr algn="just"/>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rPr>
                  <a:t>n</a:t>
                </a:r>
                <a:endParaRPr lang="en-US" altLang="zh-CN" sz="20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Rectangle 29"/>
              <p:cNvSpPr/>
              <p:nvPr/>
            </p:nvSpPr>
            <p:spPr>
              <a:xfrm>
                <a:off x="8735" y="3560"/>
                <a:ext cx="584" cy="717"/>
              </a:xfrm>
              <a:prstGeom prst="rect">
                <a:avLst/>
              </a:prstGeom>
              <a:noFill/>
              <a:ln w="9525" cap="flat" cmpd="sng">
                <a:solidFill>
                  <a:srgbClr val="0033CC"/>
                </a:solidFill>
                <a:prstDash val="solid"/>
                <a:miter/>
                <a:headEnd type="none" w="med" len="med"/>
                <a:tailEnd type="none" w="med" len="med"/>
              </a:ln>
            </p:spPr>
            <p:txBody>
              <a:bodyPr lIns="36000" tIns="10800" rIns="18000" bIns="10800" anchor="t"/>
              <a:p>
                <a:pPr algn="just"/>
                <a:r>
                  <a:rPr lang="zh-CN" altLang="en-US" sz="2000" i="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i="1" dirty="0">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34" name="直接箭头连接符 33"/>
            <p:cNvCxnSpPr>
              <a:stCxn id="6" idx="0"/>
              <a:endCxn id="35" idx="2"/>
            </p:cNvCxnSpPr>
            <p:nvPr/>
          </p:nvCxnSpPr>
          <p:spPr>
            <a:xfrm flipV="1">
              <a:off x="7748" y="4374"/>
              <a:ext cx="0" cy="934"/>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3"/>
              <a:endCxn id="9" idx="1"/>
            </p:cNvCxnSpPr>
            <p:nvPr/>
          </p:nvCxnSpPr>
          <p:spPr>
            <a:xfrm flipV="1">
              <a:off x="9470" y="5901"/>
              <a:ext cx="1396" cy="30"/>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 idx="1"/>
              <a:endCxn id="38" idx="1"/>
            </p:cNvCxnSpPr>
            <p:nvPr/>
          </p:nvCxnSpPr>
          <p:spPr>
            <a:xfrm flipH="1" flipV="1">
              <a:off x="4802" y="5924"/>
              <a:ext cx="1223" cy="7"/>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6" idx="2"/>
              <a:endCxn id="15" idx="0"/>
            </p:cNvCxnSpPr>
            <p:nvPr/>
          </p:nvCxnSpPr>
          <p:spPr>
            <a:xfrm rot="5400000" flipV="1">
              <a:off x="7665" y="6637"/>
              <a:ext cx="966" cy="800"/>
            </a:xfrm>
            <a:prstGeom prst="curvedConnector3">
              <a:avLst>
                <a:gd name="adj1" fmla="val 45753"/>
              </a:avLst>
            </a:prstGeom>
            <a:ln w="190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6" idx="2"/>
              <a:endCxn id="14" idx="0"/>
            </p:cNvCxnSpPr>
            <p:nvPr/>
          </p:nvCxnSpPr>
          <p:spPr>
            <a:xfrm rot="5400000">
              <a:off x="6913" y="6685"/>
              <a:ext cx="966" cy="702"/>
            </a:xfrm>
            <a:prstGeom prst="curvedConnector3">
              <a:avLst>
                <a:gd name="adj1" fmla="val 45806"/>
              </a:avLst>
            </a:prstGeom>
            <a:ln w="190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9551" y="7851"/>
              <a:ext cx="2218" cy="58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分析表</a:t>
              </a:r>
              <a:endParaRPr lang="zh-CN" altLang="en-US">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分析表比较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状态×文法符号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分析表大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非终结符×终结符</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分析表小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05359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分析栈比较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状态栈，通常状态比文法符号包含更多信息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文法符号栈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确定句柄 </a:t>
                      </a:r>
                      <a:endPar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endParaRP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根据栈顶状态和下一个符号便可以确定句柄和归约所用产生式 </a:t>
                      </a:r>
                      <a:endPar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endParaRP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无句柄概念 </a:t>
                      </a:r>
                      <a:endPar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endParaRP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9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just" defTabSz="914400" rtl="0" eaLnBrk="0" fontAlgn="base" latinLnBrk="0" hangingPunct="0">
                        <a:lnSpc>
                          <a:spcPct val="9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nvGraphicFramePr>
        <p:xfrm>
          <a:off x="558165" y="2442210"/>
          <a:ext cx="7762875" cy="4034790"/>
        </p:xfrm>
        <a:graphic>
          <a:graphicData uri="http://schemas.openxmlformats.org/drawingml/2006/table">
            <a:tbl>
              <a:tblPr/>
              <a:tblGrid>
                <a:gridCol w="2848610"/>
                <a:gridCol w="2536190"/>
                <a:gridCol w="2378075"/>
              </a:tblGrid>
              <a:tr h="518160">
                <a:tc>
                  <a:txBody>
                    <a:bodyPr/>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94488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确定句柄 </a:t>
                      </a:r>
                      <a:endPar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endParaRP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根据栈顶状态和下一个符号便可以确定句柄和归约所用产生式 </a:t>
                      </a:r>
                      <a:endPar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endParaRP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无句柄概念 </a:t>
                      </a:r>
                      <a:endParaRPr kumimoji="0" lang="zh-CN" altLang="en-US" sz="18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endParaRP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语法错误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决不会将出错点后的符号移入分析栈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just"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一样，决不会读过出错点而不报错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en-US" altLang="zh-CN">
              <a:latin typeface="Times New Roman" panose="02020603050405020304" pitchFamily="18" charset="0"/>
              <a:cs typeface="Times New Roman" panose="02020603050405020304" pitchFamily="18" charset="0"/>
            </a:endParaRPr>
          </a:p>
          <a:p>
            <a:pPr lvl="1"/>
            <a:r>
              <a:rPr lang="en-US" altLang="zh-CN">
                <a:latin typeface="Times New Roman" panose="02020603050405020304" pitchFamily="18" charset="0"/>
                <a:cs typeface="Times New Roman" panose="02020603050405020304" pitchFamily="18" charset="0"/>
              </a:rPr>
              <a:t>LR</a:t>
            </a:r>
            <a:r>
              <a:rPr lang="zh-CN" altLang="en-US">
                <a:latin typeface="Times New Roman" panose="02020603050405020304" pitchFamily="18" charset="0"/>
                <a:cs typeface="Times New Roman" panose="02020603050405020304" pitchFamily="18" charset="0"/>
              </a:rPr>
              <a:t>分析算法</a:t>
            </a:r>
            <a:endParaRPr lang="zh-CN" altLang="en-US">
              <a:latin typeface="Times New Roman" panose="02020603050405020304" pitchFamily="18" charset="0"/>
              <a:cs typeface="Times New Roman" panose="02020603050405020304" pitchFamily="18" charset="0"/>
            </a:endParaRPr>
          </a:p>
          <a:p>
            <a:pPr lvl="2"/>
            <a:r>
              <a:rPr lang="zh-CN" altLang="en-US">
                <a:latin typeface="Times New Roman" panose="02020603050405020304" pitchFamily="18" charset="0"/>
                <a:cs typeface="Times New Roman" panose="02020603050405020304" pitchFamily="18" charset="0"/>
              </a:rPr>
              <a:t>表驱动移进</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归约</a:t>
            </a:r>
            <a:endParaRPr lang="zh-CN" altLang="en-US">
              <a:latin typeface="Times New Roman" panose="02020603050405020304" pitchFamily="18" charset="0"/>
              <a:cs typeface="Times New Roman" panose="02020603050405020304" pitchFamily="18" charset="0"/>
            </a:endParaRPr>
          </a:p>
          <a:p>
            <a:pPr lvl="1"/>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分析算法的特点</a:t>
            </a:r>
            <a:endParaRPr lang="zh-CN" altLang="en-US">
              <a:latin typeface="Times New Roman" panose="02020603050405020304" pitchFamily="18" charset="0"/>
              <a:cs typeface="Times New Roman" panose="02020603050405020304" pitchFamily="18" charset="0"/>
              <a:sym typeface="+mn-ea"/>
            </a:endParaRPr>
          </a:p>
          <a:p>
            <a:pPr lvl="2"/>
            <a:r>
              <a:rPr lang="zh-CN" altLang="en-US" dirty="0">
                <a:latin typeface="Times New Roman" panose="02020603050405020304" pitchFamily="18" charset="0"/>
                <a:cs typeface="Times New Roman" panose="02020603050405020304" pitchFamily="18" charset="0"/>
                <a:sym typeface="+mn-ea"/>
              </a:rPr>
              <a:t>可行前缀</a:t>
            </a:r>
            <a:endParaRPr lang="zh-CN" altLang="en-US" dirty="0">
              <a:latin typeface="Times New Roman" panose="02020603050405020304" pitchFamily="18" charset="0"/>
              <a:cs typeface="Times New Roman" panose="02020603050405020304" pitchFamily="18" charset="0"/>
              <a:sym typeface="+mn-ea"/>
            </a:endParaRPr>
          </a:p>
          <a:p>
            <a:pPr lvl="2"/>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sym typeface="+mn-ea"/>
            </a:endParaRPr>
          </a:p>
          <a:p>
            <a:pPr lvl="1"/>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a:latin typeface="Times New Roman" panose="02020603050405020304" pitchFamily="18" charset="0"/>
              <a:cs typeface="Times New Roman" panose="02020603050405020304" pitchFamily="18" charset="0"/>
            </a:endParaRPr>
          </a:p>
          <a:p>
            <a:pPr marL="0" indent="0">
              <a:buNone/>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p:txBody>
          <a:bodyPr/>
          <a:lstStyle/>
          <a:p>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zh-CN">
                <a:latin typeface="Times New Roman" panose="02020603050405020304" pitchFamily="18" charset="0"/>
                <a:cs typeface="Times New Roman" panose="02020603050405020304" pitchFamily="18" charset="0"/>
              </a:rPr>
              <a:t>例，对于下列文法</a:t>
            </a:r>
            <a:endParaRPr lang="zh-CN" altLang="en-US" dirty="0">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(1)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 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(2)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endPar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(3)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F</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(4)</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T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a:t>
            </a:r>
            <a:endPar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(5)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(6) </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b="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id</a:t>
            </a:r>
            <a:endParaRPr kumimoji="0" lang="en-US" altLang="zh-CN" sz="2000" b="0" i="0" u="none" strike="noStrike" kern="0" cap="none" spc="0" normalizeH="0" baseline="0" noProof="0" dirty="0" smtClean="0">
              <a:ln>
                <a:noFill/>
              </a:ln>
              <a:solidFill>
                <a:srgbClr val="000000"/>
              </a:solidFill>
              <a:effectLst/>
              <a:uLnTx/>
              <a:uFillTx/>
              <a:latin typeface="+mn-lt"/>
              <a:ea typeface="+mn-ea"/>
              <a:cs typeface="+mn-cs"/>
            </a:endParaRPr>
          </a:p>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659765" y="3211830"/>
          <a:ext cx="7416800" cy="3515995"/>
        </p:xfrm>
        <a:graphic>
          <a:graphicData uri="http://schemas.openxmlformats.org/drawingml/2006/table">
            <a:tbl>
              <a:tblPr firstRow="1" bandRow="1">
                <a:tableStyleId>{5940675A-B579-460E-94D1-54222C63F5DA}</a:tableStyleId>
              </a:tblPr>
              <a:tblGrid>
                <a:gridCol w="741680"/>
                <a:gridCol w="741680"/>
                <a:gridCol w="741680"/>
                <a:gridCol w="741680"/>
                <a:gridCol w="741680"/>
                <a:gridCol w="741680"/>
                <a:gridCol w="741680"/>
                <a:gridCol w="741680"/>
                <a:gridCol w="741680"/>
                <a:gridCol w="741680"/>
              </a:tblGrid>
              <a:tr h="462280">
                <a:tc rowSpan="2">
                  <a:txBody>
                    <a:bodyPr/>
                    <a:p>
                      <a:pPr algn="ctr">
                        <a:lnSpc>
                          <a:spcPct val="240000"/>
                        </a:lnSpc>
                        <a:buNone/>
                      </a:pPr>
                      <a:r>
                        <a:rPr lang="zh-CN" altLang="en-US" sz="1800" b="1" smtClean="0">
                          <a:ln>
                            <a:noFill/>
                          </a:ln>
                          <a:effectLst/>
                          <a:latin typeface="Times New Roman" panose="02020603050405020304" pitchFamily="18" charset="0"/>
                          <a:ea typeface="楷体" panose="02010609060101010101" pitchFamily="49" charset="-122"/>
                          <a:sym typeface="+mn-ea"/>
                        </a:rPr>
                        <a:t>状态</a:t>
                      </a:r>
                      <a:endParaRPr lang="zh-CN" altLang="en-US" sz="1800" b="1" smtClean="0">
                        <a:ln>
                          <a:noFill/>
                        </a:ln>
                        <a:effectLst/>
                        <a:latin typeface="Times New Roman" panose="02020603050405020304" pitchFamily="18" charset="0"/>
                        <a:ea typeface="楷体" panose="02010609060101010101" pitchFamily="49" charset="-122"/>
                        <a:sym typeface="+mn-ea"/>
                      </a:endParaRPr>
                    </a:p>
                  </a:txBody>
                  <a:tcPr>
                    <a:lnB w="12700">
                      <a:solidFill>
                        <a:schemeClr val="tx1"/>
                      </a:solidFill>
                      <a:prstDash val="solid"/>
                    </a:lnB>
                    <a:noFill/>
                  </a:tcPr>
                </a:tc>
                <a:tc gridSpan="6">
                  <a:txBody>
                    <a:bodyPr/>
                    <a:p>
                      <a:pPr algn="ctr">
                        <a:buNone/>
                      </a:pPr>
                      <a:r>
                        <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动      作</a:t>
                      </a:r>
                      <a:endPar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noFill/>
                  </a:tcPr>
                </a:tc>
                <a:tc hMerge="1">
                  <a:tcPr>
                    <a:noFill/>
                  </a:tcPr>
                </a:tc>
                <a:tc hMerge="1">
                  <a:tcPr>
                    <a:noFill/>
                  </a:tcPr>
                </a:tc>
                <a:tc hMerge="1">
                  <a:tcPr>
                    <a:noFill/>
                  </a:tcPr>
                </a:tc>
                <a:tc hMerge="1">
                  <a:tcPr>
                    <a:noFill/>
                  </a:tcPr>
                </a:tc>
                <a:tc hMerge="1">
                  <a:tcPr>
                    <a:noFill/>
                  </a:tcPr>
                </a:tc>
                <a:tc gridSpan="3">
                  <a:txBody>
                    <a:bodyPr/>
                    <a:p>
                      <a:pPr algn="ctr">
                        <a:buNone/>
                      </a:pPr>
                      <a:r>
                        <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转    移</a:t>
                      </a:r>
                      <a:endParaRPr lang="zh-CN" altLang="en-US"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B w="12700">
                      <a:solidFill>
                        <a:schemeClr val="tx1"/>
                      </a:solidFill>
                      <a:prstDash val="solid"/>
                    </a:lnB>
                    <a:noFill/>
                  </a:tcPr>
                </a:tc>
                <a:tc hMerge="1">
                  <a:tcPr>
                    <a:lnB w="12700">
                      <a:solidFill>
                        <a:schemeClr val="tx1"/>
                      </a:solidFill>
                      <a:prstDash val="solid"/>
                    </a:lnB>
                    <a:noFill/>
                  </a:tcPr>
                </a:tc>
                <a:tc hMerge="1">
                  <a:tcPr>
                    <a:lnB w="12700">
                      <a:solidFill>
                        <a:schemeClr val="tx1"/>
                      </a:solidFill>
                      <a:prstDash val="solid"/>
                    </a:lnB>
                    <a:noFill/>
                  </a:tcPr>
                </a:tc>
              </a:tr>
              <a:tr h="462915">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id</a:t>
                      </a:r>
                      <a:endParaRPr lang="en-US" altLang="zh-CN" sz="1800" b="1" smtClean="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L w="12700">
                      <a:solidFill>
                        <a:schemeClr val="tx1"/>
                      </a:solidFill>
                      <a:prstDash val="solid"/>
                    </a:lnL>
                    <a:lnR>
                      <a:noFill/>
                    </a:lnR>
                    <a:lnB w="12700">
                      <a:solidFill>
                        <a:schemeClr val="tx1"/>
                      </a:solidFill>
                      <a:prstDash val="solid"/>
                    </a:lnB>
                    <a:noFill/>
                  </a:tcPr>
                </a:tc>
                <a:tc>
                  <a:txBody>
                    <a:bodyPr/>
                    <a:p>
                      <a:pPr algn="ctr">
                        <a:buNone/>
                      </a:pPr>
                      <a:r>
                        <a:rPr lang="en-US" altLang="zh-CN" b="1">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B w="12700">
                      <a:solidFill>
                        <a:schemeClr val="tx1"/>
                      </a:solidFill>
                      <a:prstDash val="solid"/>
                    </a:lnB>
                    <a:noFill/>
                  </a:tcPr>
                </a:tc>
                <a:tc>
                  <a:txBody>
                    <a:bodyPr/>
                    <a:p>
                      <a:pPr algn="ctr">
                        <a:buNone/>
                      </a:pPr>
                      <a:r>
                        <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L>
                      <a:noFill/>
                    </a:lnL>
                    <a:lnR>
                      <a:noFill/>
                    </a:lnR>
                    <a:lnB w="12700">
                      <a:solidFill>
                        <a:schemeClr val="tx1"/>
                      </a:solidFill>
                      <a:prstDash val="solid"/>
                    </a:lnB>
                    <a:noFill/>
                  </a:tcPr>
                </a:tc>
                <a:tc>
                  <a:txBody>
                    <a:bodyPr/>
                    <a:p>
                      <a:pPr algn="ctr">
                        <a:buNone/>
                      </a:pPr>
                      <a:r>
                        <a:rPr lang="zh-CN" altLang="en-US" sz="1800" b="1">
                          <a:latin typeface="Times New Roman" panose="02020603050405020304" pitchFamily="18" charset="0"/>
                          <a:ea typeface="楷体" panose="02010609060101010101" pitchFamily="49" charset="-122"/>
                          <a:sym typeface="+mn-ea"/>
                        </a:rPr>
                        <a:t>（</a:t>
                      </a:r>
                      <a:endParaRPr lang="zh-CN" altLang="en-US" sz="1800" b="1">
                        <a:latin typeface="Times New Roman" panose="02020603050405020304" pitchFamily="18" charset="0"/>
                        <a:ea typeface="楷体" panose="02010609060101010101" pitchFamily="49" charset="-122"/>
                        <a:sym typeface="+mn-ea"/>
                      </a:endParaRPr>
                    </a:p>
                  </a:txBody>
                  <a:tcPr>
                    <a:lnL>
                      <a:noFill/>
                    </a:lnL>
                    <a:lnR>
                      <a:noFill/>
                    </a:lnR>
                    <a:lnB w="12700">
                      <a:solidFill>
                        <a:schemeClr val="tx1"/>
                      </a:solidFill>
                      <a:prstDash val="solid"/>
                    </a:lnB>
                    <a:noFill/>
                  </a:tcPr>
                </a:tc>
                <a:tc>
                  <a:txBody>
                    <a:bodyPr/>
                    <a:p>
                      <a:pPr algn="ctr">
                        <a:buNone/>
                      </a:pPr>
                      <a:r>
                        <a:rPr lang="zh-CN" altLang="en-US" sz="1800" b="1">
                          <a:latin typeface="Times New Roman" panose="02020603050405020304" pitchFamily="18" charset="0"/>
                          <a:ea typeface="楷体" panose="02010609060101010101" pitchFamily="49" charset="-122"/>
                          <a:sym typeface="+mn-ea"/>
                        </a:rPr>
                        <a:t>）</a:t>
                      </a:r>
                      <a:endParaRPr lang="zh-CN" altLang="en-US" sz="1800" b="1">
                        <a:latin typeface="Times New Roman" panose="02020603050405020304" pitchFamily="18" charset="0"/>
                        <a:ea typeface="楷体" panose="02010609060101010101" pitchFamily="49" charset="-122"/>
                        <a:sym typeface="+mn-ea"/>
                      </a:endParaRPr>
                    </a:p>
                  </a:txBody>
                  <a:tcPr>
                    <a:lnL>
                      <a:noFill/>
                    </a:lnL>
                    <a:lnR>
                      <a:noFill/>
                    </a:lnR>
                    <a:lnB w="12700">
                      <a:solidFill>
                        <a:schemeClr val="tx1"/>
                      </a:solidFill>
                      <a:prstDash val="solid"/>
                    </a:lnB>
                    <a:noFill/>
                  </a:tcPr>
                </a:tc>
                <a:tc>
                  <a:txBody>
                    <a:bodyPr/>
                    <a:p>
                      <a:pPr algn="ctr">
                        <a:buNone/>
                      </a:pPr>
                      <a:r>
                        <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L>
                      <a:noFill/>
                    </a:lnL>
                    <a:lnR w="12700">
                      <a:solidFill>
                        <a:schemeClr val="tx1"/>
                      </a:solidFill>
                      <a:prstDash val="solid"/>
                    </a:lnR>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E</a:t>
                      </a:r>
                      <a:endParaRPr lang="en-US" altLang="zh-CN" i="1">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T</a:t>
                      </a:r>
                      <a:endParaRPr lang="en-US" altLang="zh-CN" i="1">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F</a:t>
                      </a:r>
                      <a:endParaRPr lang="en-US" altLang="zh-CN" i="1">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5</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1</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2</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3</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a:noFill/>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6</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acc</a:t>
                      </a:r>
                      <a:endParaRPr lang="en-US" altLang="zh-CN" i="1">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a:noFill/>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7</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a:noFill/>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5</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noFill/>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8</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2</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3</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TextBox 2"/>
          <p:cNvSpPr txBox="1"/>
          <p:nvPr/>
        </p:nvSpPr>
        <p:spPr>
          <a:xfrm>
            <a:off x="4949190" y="2014855"/>
            <a:ext cx="3839210" cy="1076325"/>
          </a:xfrm>
          <a:prstGeom prst="rect">
            <a:avLst/>
          </a:prstGeom>
          <a:noFill/>
          <a:ln>
            <a:solidFill>
              <a:schemeClr val="accent2">
                <a:lumMod val="60000"/>
                <a:lumOff val="40000"/>
              </a:schemeClr>
            </a:solidFill>
          </a:ln>
        </p:spPr>
        <p:txBody>
          <a:bodyPr wrap="square">
            <a:spAutoFit/>
          </a:bodyPr>
          <a:p>
            <a:pPr marL="0" marR="0" lvl="3" indent="0" algn="l" defTabSz="914400" rtl="0" eaLnBrk="0" fontAlgn="base" latinLnBrk="0" hangingPunct="0">
              <a:lnSpc>
                <a:spcPct val="100000"/>
              </a:lnSpc>
              <a:spcBef>
                <a:spcPct val="0"/>
              </a:spcBef>
              <a:spcAft>
                <a:spcPct val="0"/>
              </a:spcAft>
              <a:buClrTx/>
              <a:buSzTx/>
              <a:buFontTx/>
              <a:buNone/>
              <a:defRPr/>
            </a:pPr>
            <a:r>
              <a:rPr kumimoji="0" lang="en-US" altLang="zh-CN" sz="16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600" i="1" u="none" strike="noStrike" kern="1200" cap="none" spc="0" normalizeH="0" baseline="-2500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：表示移进并将状态</a:t>
            </a:r>
            <a:r>
              <a:rPr kumimoji="0" lang="en-US" altLang="zh-CN"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压栈。</a:t>
            </a:r>
            <a:endParaRPr kumimoji="0" lang="en-US" altLang="zh-CN"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00000"/>
              </a:lnSpc>
              <a:spcBef>
                <a:spcPct val="0"/>
              </a:spcBef>
              <a:spcAft>
                <a:spcPct val="0"/>
              </a:spcAft>
              <a:buClrTx/>
              <a:buSzTx/>
              <a:buFontTx/>
              <a:buNone/>
              <a:defRPr/>
            </a:pPr>
            <a:r>
              <a:rPr kumimoji="0" lang="en-US" altLang="zh-CN" sz="16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r</a:t>
            </a:r>
            <a:r>
              <a:rPr kumimoji="0" lang="en-US" altLang="zh-CN" sz="1600" i="1" u="none" strike="noStrike" kern="1200" cap="none" spc="0" normalizeH="0" baseline="-2500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j</a:t>
            </a:r>
            <a:r>
              <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：表示按照编号为</a:t>
            </a:r>
            <a:r>
              <a:rPr kumimoji="0" lang="en-US" altLang="zh-CN"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j</a:t>
            </a:r>
            <a:r>
              <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的产生式进行归约。</a:t>
            </a:r>
            <a:endParaRPr kumimoji="0" lang="en-US" altLang="zh-CN"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00000"/>
              </a:lnSpc>
              <a:spcBef>
                <a:spcPct val="0"/>
              </a:spcBef>
              <a:spcAft>
                <a:spcPct val="0"/>
              </a:spcAft>
              <a:buClrTx/>
              <a:buSzTx/>
              <a:buFontTx/>
              <a:buNone/>
              <a:defRPr/>
            </a:pPr>
            <a:r>
              <a:rPr kumimoji="0" lang="en-US" altLang="zh-CN" sz="16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acc</a:t>
            </a:r>
            <a:r>
              <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：表示接受。</a:t>
            </a:r>
            <a:endParaRPr kumimoji="0" lang="en-US" altLang="zh-CN"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00000"/>
              </a:lnSpc>
              <a:spcBef>
                <a:spcPct val="0"/>
              </a:spcBef>
              <a:spcAft>
                <a:spcPct val="0"/>
              </a:spcAft>
              <a:buClrTx/>
              <a:buSzTx/>
              <a:buFontTx/>
              <a:buNone/>
              <a:defRPr/>
            </a:pPr>
            <a:r>
              <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空白：表示出错。</a:t>
            </a:r>
            <a:endParaRPr kumimoji="0" lang="zh-CN" altLang="en-US" sz="16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42495" name="Group 95"/>
          <p:cNvGraphicFramePr>
            <a:graphicFrameLocks noGrp="1"/>
          </p:cNvGraphicFramePr>
          <p:nvPr/>
        </p:nvGraphicFramePr>
        <p:xfrm>
          <a:off x="457200" y="1397000"/>
          <a:ext cx="7966710" cy="5181600"/>
        </p:xfrm>
        <a:graphic>
          <a:graphicData uri="http://schemas.openxmlformats.org/drawingml/2006/table">
            <a:tbl>
              <a:tblPr/>
              <a:tblGrid>
                <a:gridCol w="2655570"/>
                <a:gridCol w="2655570"/>
                <a:gridCol w="2655570"/>
              </a:tblGrid>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endPar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endPar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endPar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endPar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endPar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id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endPar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 </a:t>
                      </a:r>
                      <a:endPar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0" i="0"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endParaRPr kumimoji="0" lang="en-US" altLang="zh-CN"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0" i="0" u="sng"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文法和</a:t>
            </a:r>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分析方法的特点</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a:latin typeface="Times New Roman" panose="02020603050405020304" pitchFamily="18" charset="0"/>
                <a:cs typeface="Times New Roman" panose="02020603050405020304" pitchFamily="18" charset="0"/>
              </a:rPr>
              <a:t>概念</a:t>
            </a:r>
            <a:endParaRPr lang="zh-CN" altLang="en-US">
              <a:latin typeface="Times New Roman" panose="02020603050405020304" pitchFamily="18" charset="0"/>
              <a:cs typeface="Times New Roman" panose="02020603050405020304" pitchFamily="18" charset="0"/>
            </a:endParaRPr>
          </a:p>
          <a:p>
            <a:pPr marL="548640" lvl="2" indent="0">
              <a:buNone/>
            </a:pPr>
            <a:r>
              <a:rPr lang="zh-CN" altLang="en-US" dirty="0">
                <a:latin typeface="Times New Roman" panose="02020603050405020304" pitchFamily="18" charset="0"/>
                <a:cs typeface="Times New Roman" panose="02020603050405020304" pitchFamily="18" charset="0"/>
                <a:sym typeface="+mn-ea"/>
              </a:rPr>
              <a:t>可行前缀：右句型的前缀，该前缀不超过最右句柄的右端</a:t>
            </a:r>
            <a:endParaRPr lang="zh-CN" altLang="en-US">
              <a:latin typeface="Times New Roman" panose="02020603050405020304" pitchFamily="18" charset="0"/>
              <a:cs typeface="Times New Roman" panose="02020603050405020304" pitchFamily="18" charset="0"/>
            </a:endParaRPr>
          </a:p>
          <a:p>
            <a:pPr marL="548640" lvl="2" indent="0">
              <a:buNone/>
            </a:pPr>
            <a:endParaRPr lang="en-US" altLang="zh-CN" i="1" dirty="0">
              <a:latin typeface="Times New Roman" panose="02020603050405020304" pitchFamily="18" charset="0"/>
              <a:cs typeface="Times New Roman" panose="02020603050405020304" pitchFamily="18" charset="0"/>
              <a:sym typeface="+mn-ea"/>
            </a:endParaRPr>
          </a:p>
          <a:p>
            <a:pPr marL="548640" lvl="2" indent="0">
              <a:buNone/>
            </a:pPr>
            <a:r>
              <a:rPr lang="en-US" altLang="zh-CN" i="1" dirty="0">
                <a:latin typeface="Times New Roman" panose="02020603050405020304" pitchFamily="18" charset="0"/>
                <a:cs typeface="Times New Roman" panose="02020603050405020304" pitchFamily="18" charset="0"/>
                <a:sym typeface="+mn-ea"/>
              </a:rPr>
              <a:t>S</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cs typeface="Times New Roman" panose="02020603050405020304" pitchFamily="18" charset="0"/>
                <a:sym typeface="+mn-ea"/>
              </a:rPr>
              <a:t>rm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 w</a:t>
            </a:r>
            <a:r>
              <a:rPr lang="en-US" altLang="zh-CN" i="1" baseline="-30000"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cs typeface="Times New Roman" panose="02020603050405020304" pitchFamily="18" charset="0"/>
                <a:sym typeface="+mn-ea"/>
              </a:rPr>
              <a:t>rm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w</a:t>
            </a:r>
            <a:endParaRPr lang="en-US" altLang="zh-CN" i="1" dirty="0">
              <a:latin typeface="Times New Roman" panose="02020603050405020304" pitchFamily="18" charset="0"/>
              <a:cs typeface="Times New Roman" panose="02020603050405020304" pitchFamily="18" charset="0"/>
              <a:sym typeface="+mn-ea"/>
            </a:endParaRPr>
          </a:p>
          <a:p>
            <a:pPr marL="548640" lvl="2" indent="0">
              <a:buNone/>
            </a:pP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的任何前缀（包括</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和</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本身）都是可行前缀</a:t>
            </a:r>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a:solidFill>
                <a:schemeClr val="tx1"/>
              </a:solidFill>
              <a:latin typeface="Times New Roman" panose="02020603050405020304" pitchFamily="18" charset="0"/>
              <a:cs typeface="Times New Roman" panose="02020603050405020304" pitchFamily="18" charset="0"/>
            </a:endParaRPr>
          </a:p>
          <a:p>
            <a:pPr marL="548640" lvl="2" indent="0">
              <a:buNone/>
            </a:pPr>
            <a:endParaRPr lang="zh-CN" altLang="en-US">
              <a:solidFill>
                <a:schemeClr val="tx1"/>
              </a:solidFill>
              <a:latin typeface="Times New Roman" panose="02020603050405020304" pitchFamily="18" charset="0"/>
              <a:cs typeface="Times New Roman" panose="02020603050405020304" pitchFamily="18" charset="0"/>
            </a:endParaRPr>
          </a:p>
          <a:p>
            <a:pPr marL="548640" lvl="2" indent="0">
              <a:buNone/>
            </a:pPr>
            <a:r>
              <a:rPr lang="zh-CN" altLang="en-US">
                <a:latin typeface="Times New Roman" panose="02020603050405020304" pitchFamily="18" charset="0"/>
                <a:cs typeface="Times New Roman" panose="02020603050405020304" pitchFamily="18" charset="0"/>
                <a:sym typeface="+mn-ea"/>
              </a:rPr>
              <a:t>例，假设</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p>
            <a:pPr marL="548640" lvl="2" indent="0">
              <a:buNone/>
            </a:pPr>
            <a:r>
              <a:rPr lang="en-US" altLang="zh-CN">
                <a:latin typeface="Times New Roman" panose="02020603050405020304" pitchFamily="18" charset="0"/>
                <a:cs typeface="Times New Roman" panose="02020603050405020304" pitchFamily="18" charset="0"/>
                <a:sym typeface="+mn-ea"/>
              </a:rPr>
              <a:t>	</a:t>
            </a:r>
            <a:r>
              <a:rPr lang="en-US" altLang="zh-CN" i="1">
                <a:latin typeface="Times New Roman" panose="02020603050405020304" pitchFamily="18" charset="0"/>
                <a:cs typeface="Times New Roman" panose="02020603050405020304" pitchFamily="18" charset="0"/>
                <a:sym typeface="+mn-ea"/>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rm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id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rm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id</a:t>
            </a:r>
            <a:endPar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548640" lvl="2"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548640" lvl="2" indent="0">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可行前缀可以是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，但不会是</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，因为</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是句柄</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 </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语法分析器必须在移入</a:t>
            </a:r>
            <a:r>
              <a:rPr lang="en-US" altLang="zh-CN"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之前将</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归约成</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548640" lvl="2" indent="0">
              <a:buNone/>
            </a:pPr>
            <a:endParaRPr lang="zh-C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文法和</a:t>
            </a:r>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分析方法的特点</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a:latin typeface="Times New Roman" panose="02020603050405020304" pitchFamily="18" charset="0"/>
                <a:cs typeface="Times New Roman" panose="02020603050405020304" pitchFamily="18" charset="0"/>
              </a:rPr>
              <a:t>概念</a:t>
            </a:r>
            <a:endParaRPr lang="zh-CN" altLang="en-US">
              <a:latin typeface="Times New Roman" panose="02020603050405020304" pitchFamily="18" charset="0"/>
              <a:cs typeface="Times New Roman" panose="02020603050405020304" pitchFamily="18" charset="0"/>
            </a:endParaRPr>
          </a:p>
          <a:p>
            <a:pPr marL="548640" lvl="2" indent="0">
              <a:buNone/>
            </a:pPr>
            <a:r>
              <a:rPr lang="zh-CN" altLang="en-US" dirty="0">
                <a:latin typeface="Times New Roman" panose="02020603050405020304" pitchFamily="18" charset="0"/>
                <a:cs typeface="Times New Roman" panose="02020603050405020304" pitchFamily="18" charset="0"/>
                <a:sym typeface="+mn-ea"/>
              </a:rPr>
              <a:t>可行前缀：右句型的前缀，该前缀不超过最右句柄的右端</a:t>
            </a:r>
            <a:endParaRPr lang="zh-CN" altLang="en-US">
              <a:latin typeface="Times New Roman" panose="02020603050405020304" pitchFamily="18" charset="0"/>
              <a:cs typeface="Times New Roman" panose="02020603050405020304" pitchFamily="18" charset="0"/>
            </a:endParaRPr>
          </a:p>
          <a:p>
            <a:pPr marL="548640" lvl="2" indent="0">
              <a:buNone/>
            </a:pPr>
            <a:endParaRPr lang="zh-CN" altLang="en-US">
              <a:latin typeface="Times New Roman" panose="02020603050405020304" pitchFamily="18" charset="0"/>
              <a:cs typeface="Times New Roman" panose="02020603050405020304" pitchFamily="18" charset="0"/>
            </a:endParaRPr>
          </a:p>
          <a:p>
            <a:pPr lvl="1"/>
            <a:r>
              <a:rPr lang="zh-CN" altLang="en-US" sz="2000">
                <a:latin typeface="Times New Roman" panose="02020603050405020304" pitchFamily="18" charset="0"/>
                <a:cs typeface="Times New Roman" panose="02020603050405020304" pitchFamily="18" charset="0"/>
                <a:sym typeface="+mn-ea"/>
              </a:rPr>
              <a:t>定义</a:t>
            </a:r>
            <a:endParaRPr lang="zh-CN" altLang="en-US" sz="2000">
              <a:latin typeface="Times New Roman" panose="02020603050405020304" pitchFamily="18" charset="0"/>
              <a:cs typeface="Times New Roman" panose="02020603050405020304" pitchFamily="18" charset="0"/>
            </a:endParaRPr>
          </a:p>
          <a:p>
            <a:pPr marL="548640" lvl="2" indent="0">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文法：我们能为之构造出所有条目都唯一的</a:t>
            </a:r>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分析表。</a:t>
            </a:r>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sym typeface="+mn-ea"/>
            </a:endParaRPr>
          </a:p>
          <a:p>
            <a:pPr marL="548640" lvl="2" indent="0">
              <a:buNone/>
            </a:pPr>
            <a:r>
              <a:rPr lang="zh-CN" altLang="en-US" dirty="0">
                <a:solidFill>
                  <a:schemeClr val="tx1"/>
                </a:solidFill>
                <a:latin typeface="Times New Roman" panose="02020603050405020304" pitchFamily="18" charset="0"/>
                <a:cs typeface="Times New Roman" panose="02020603050405020304" pitchFamily="18" charset="0"/>
                <a:sym typeface="+mn-ea"/>
              </a:rPr>
              <a:t>直观上说，只要存在这样一个从左到右扫描的移入</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归约语法分析器，它总是能够在某文法的最右句型的句柄出现在栈顶时识别出这个句柄，那么这个文法就是</a:t>
            </a:r>
            <a:r>
              <a:rPr lang="en-US" altLang="zh-CN" dirty="0">
                <a:solidFill>
                  <a:schemeClr val="tx1"/>
                </a:solidFill>
                <a:latin typeface="Times New Roman" panose="02020603050405020304" pitchFamily="18" charset="0"/>
                <a:cs typeface="Times New Roman" panose="02020603050405020304" pitchFamily="18" charset="0"/>
                <a:sym typeface="+mn-ea"/>
              </a:rPr>
              <a:t>LR</a:t>
            </a:r>
            <a:r>
              <a:rPr lang="zh-CN" altLang="en-US" dirty="0">
                <a:solidFill>
                  <a:schemeClr val="tx1"/>
                </a:solidFill>
                <a:latin typeface="Times New Roman" panose="02020603050405020304" pitchFamily="18" charset="0"/>
                <a:cs typeface="Times New Roman" panose="02020603050405020304" pitchFamily="18" charset="0"/>
                <a:sym typeface="+mn-ea"/>
              </a:rPr>
              <a:t>的。</a:t>
            </a:r>
            <a:endParaRPr lang="zh-CN" altLang="en-US"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7" end="7"/>
                                            </p:txEl>
                                          </p:spTgt>
                                        </p:tgtEl>
                                        <p:attrNameLst>
                                          <p:attrName>style.visibility</p:attrName>
                                        </p:attrNameLst>
                                      </p:cBhvr>
                                      <p:to>
                                        <p:strVal val="visible"/>
                                      </p:to>
                                    </p:set>
                                    <p:animEffect transition="in" filter="box(in)">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分析方法的特点</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u="sng" dirty="0">
                <a:latin typeface="宋体" panose="02010600030101010101" pitchFamily="2" charset="-122"/>
                <a:sym typeface="+mn-ea"/>
              </a:rPr>
              <a:t>栈中的文法符号总是形成一个可行前缀</a:t>
            </a:r>
            <a:endParaRPr lang="zh-CN" altLang="en-US" b="1" dirty="0">
              <a:latin typeface="宋体" panose="02010600030101010101" pitchFamily="2" charset="-122"/>
            </a:endParaRPr>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42495" name="Group 95"/>
          <p:cNvGraphicFramePr>
            <a:graphicFrameLocks noGrp="1"/>
          </p:cNvGraphicFramePr>
          <p:nvPr/>
        </p:nvGraphicFramePr>
        <p:xfrm>
          <a:off x="457200" y="1397000"/>
          <a:ext cx="7966710" cy="5181600"/>
        </p:xfrm>
        <a:graphic>
          <a:graphicData uri="http://schemas.openxmlformats.org/drawingml/2006/table">
            <a:tbl>
              <a:tblPr/>
              <a:tblGrid>
                <a:gridCol w="2655570"/>
                <a:gridCol w="2655570"/>
                <a:gridCol w="2655570"/>
              </a:tblGrid>
              <a:tr h="518160">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1"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1"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18160">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cs typeface="Times New Roman" panose="02020603050405020304" pitchFamily="18" charset="0"/>
                <a:sym typeface="+mn-ea"/>
              </a:rPr>
              <a:t>LR</a:t>
            </a:r>
            <a:r>
              <a:rPr lang="zh-CN" altLang="en-US">
                <a:latin typeface="Times New Roman" panose="02020603050405020304" pitchFamily="18" charset="0"/>
                <a:cs typeface="Times New Roman" panose="02020603050405020304" pitchFamily="18" charset="0"/>
                <a:sym typeface="+mn-ea"/>
              </a:rPr>
              <a:t>文法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分析方法的特点</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栈中的文法符号总是形成一个可行前缀</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u="sng"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u="sng" dirty="0">
                <a:latin typeface="Times New Roman" panose="02020603050405020304" pitchFamily="18" charset="0"/>
                <a:cs typeface="Times New Roman" panose="02020603050405020304" pitchFamily="18" charset="0"/>
                <a:sym typeface="+mn-ea"/>
              </a:rPr>
              <a:t>DFA</a:t>
            </a:r>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8495a2ed-0341-4b4c-8186-f07f316f5c8a}"/>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3250</Words>
  <Application>WPS 演示</Application>
  <PresentationFormat>全屏显示(4:3)</PresentationFormat>
  <Paragraphs>713</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楷体</vt:lpstr>
      <vt:lpstr>Times New Roman</vt:lpstr>
      <vt:lpstr>黑体</vt:lpstr>
      <vt:lpstr>Symbol</vt:lpstr>
      <vt:lpstr>微软雅黑</vt:lpstr>
      <vt:lpstr>Arial Unicode MS</vt:lpstr>
      <vt:lpstr>方正舒体</vt:lpstr>
      <vt:lpstr>等线</vt:lpstr>
      <vt:lpstr>透明</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LR文法</vt:lpstr>
      <vt:lpstr>总结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不用遇见，只如初见</cp:lastModifiedBy>
  <cp:revision>652</cp:revision>
  <dcterms:created xsi:type="dcterms:W3CDTF">2013-06-17T05:43:00Z</dcterms:created>
  <dcterms:modified xsi:type="dcterms:W3CDTF">2019-08-01T05:44:40Z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