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354" r:id="rId5"/>
    <p:sldId id="355" r:id="rId7"/>
    <p:sldId id="292" r:id="rId8"/>
    <p:sldId id="326" r:id="rId9"/>
    <p:sldId id="374" r:id="rId10"/>
    <p:sldId id="327" r:id="rId11"/>
    <p:sldId id="294" r:id="rId12"/>
    <p:sldId id="330" r:id="rId13"/>
    <p:sldId id="331"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73" r:id="rId28"/>
    <p:sldId id="306" r:id="rId29"/>
    <p:sldId id="308" r:id="rId30"/>
    <p:sldId id="300" r:id="rId31"/>
    <p:sldId id="296" r:id="rId32"/>
    <p:sldId id="310" r:id="rId33"/>
    <p:sldId id="311" r:id="rId34"/>
    <p:sldId id="305" r:id="rId35"/>
    <p:sldId id="298" r:id="rId36"/>
    <p:sldId id="313" r:id="rId37"/>
    <p:sldId id="314" r:id="rId38"/>
    <p:sldId id="316" r:id="rId39"/>
    <p:sldId id="318" r:id="rId40"/>
    <p:sldId id="319" r:id="rId41"/>
    <p:sldId id="320" r:id="rId42"/>
    <p:sldId id="322" r:id="rId43"/>
    <p:sldId id="333" r:id="rId44"/>
    <p:sldId id="32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7" autoAdjust="0"/>
  </p:normalViewPr>
  <p:slideViewPr>
    <p:cSldViewPr snapToGrid="0">
      <p:cViewPr varScale="1">
        <p:scale>
          <a:sx n="76" d="100"/>
          <a:sy n="76" d="100"/>
        </p:scale>
        <p:origin x="2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40F5A-981C-4776-AF08-3EE60520D082}" type="doc">
      <dgm:prSet loTypeId="urn:microsoft.com/office/officeart/2008/layout/HorizontalMultiLevelHierarchy#1" loCatId="hierarchy" qsTypeId="urn:microsoft.com/office/officeart/2005/8/quickstyle/simple1#1" qsCatId="simple" csTypeId="urn:microsoft.com/office/officeart/2005/8/colors/accent1_2#1" csCatId="accent1" phldr="1"/>
      <dgm:spPr/>
      <dgm:t>
        <a:bodyPr/>
        <a:lstStyle/>
        <a:p>
          <a:endParaRPr lang="zh-CN" altLang="en-US"/>
        </a:p>
      </dgm:t>
    </dgm:pt>
    <dgm:pt modelId="{FAE66C23-0EFA-477F-8902-3378A00599D8}">
      <dgm:prSet phldrT="[文本]">
        <dgm:style>
          <a:lnRef idx="2">
            <a:schemeClr val="accent5"/>
          </a:lnRef>
          <a:fillRef idx="1">
            <a:schemeClr val="lt1"/>
          </a:fillRef>
          <a:effectRef idx="0">
            <a:schemeClr val="accent5"/>
          </a:effectRef>
          <a:fontRef idx="minor">
            <a:schemeClr val="dk1"/>
          </a:fontRef>
        </dgm:style>
      </dgm:prSet>
      <dgm:spPr/>
      <dgm:t>
        <a:bodyPr/>
        <a:lstStyle/>
        <a:p>
          <a:r>
            <a:rPr lang="en-US" altLang="zh-CN" dirty="0"/>
            <a:t>5W2H</a:t>
          </a:r>
          <a:endParaRPr lang="zh-CN" altLang="en-US" dirty="0"/>
        </a:p>
      </dgm:t>
    </dgm:pt>
    <dgm:pt modelId="{F005E0A0-86B9-439B-A14A-03A87A7CBF6C}" cxnId="{DCFF256F-AB34-46B4-B25D-B242985CF435}" type="parTrans">
      <dgm:prSet/>
      <dgm:spPr/>
      <dgm:t>
        <a:bodyPr/>
        <a:lstStyle/>
        <a:p>
          <a:endParaRPr lang="zh-CN" altLang="en-US"/>
        </a:p>
      </dgm:t>
    </dgm:pt>
    <dgm:pt modelId="{C045012D-B8E7-4E51-9A44-2A469214CAE3}" cxnId="{DCFF256F-AB34-46B4-B25D-B242985CF435}" type="sibTrans">
      <dgm:prSet/>
      <dgm:spPr/>
      <dgm:t>
        <a:bodyPr/>
        <a:lstStyle/>
        <a:p>
          <a:endParaRPr lang="zh-CN" altLang="en-US"/>
        </a:p>
      </dgm:t>
    </dgm:pt>
    <dgm:pt modelId="{4A1A917F-43F4-4AB3-8CF9-D8D4E3649572}">
      <dgm:prSet phldrT="[文本]"/>
      <dgm:spPr/>
      <dgm:t>
        <a:bodyPr/>
        <a:lstStyle/>
        <a:p>
          <a:r>
            <a:rPr lang="en-US" altLang="zh-CN" dirty="0"/>
            <a:t>WHO</a:t>
          </a:r>
          <a:endParaRPr lang="zh-CN" altLang="en-US" dirty="0"/>
        </a:p>
      </dgm:t>
    </dgm:pt>
    <dgm:pt modelId="{F552AB01-E2A8-4605-AEF7-7C67DDC16B57}" cxnId="{F4497B86-E97B-4949-B00A-C8AFCCF9DA63}" type="parTrans">
      <dgm:prSet/>
      <dgm:spPr/>
      <dgm:t>
        <a:bodyPr/>
        <a:lstStyle/>
        <a:p>
          <a:endParaRPr lang="zh-CN" altLang="en-US"/>
        </a:p>
      </dgm:t>
    </dgm:pt>
    <dgm:pt modelId="{F1EDDAFF-3C3B-4FB4-B3C8-098EA5F0BCE9}" cxnId="{F4497B86-E97B-4949-B00A-C8AFCCF9DA63}" type="sibTrans">
      <dgm:prSet/>
      <dgm:spPr/>
      <dgm:t>
        <a:bodyPr/>
        <a:lstStyle/>
        <a:p>
          <a:endParaRPr lang="zh-CN" altLang="en-US"/>
        </a:p>
      </dgm:t>
    </dgm:pt>
    <dgm:pt modelId="{7CF158B6-D55F-4C95-BC29-779F18BCBE59}">
      <dgm:prSet phldrT="[文本]"/>
      <dgm:spPr/>
      <dgm:t>
        <a:bodyPr/>
        <a:lstStyle/>
        <a:p>
          <a:r>
            <a:rPr lang="en-US" altLang="zh-CN" dirty="0"/>
            <a:t>WHAT</a:t>
          </a:r>
          <a:endParaRPr lang="zh-CN" altLang="en-US" dirty="0"/>
        </a:p>
      </dgm:t>
    </dgm:pt>
    <dgm:pt modelId="{8387C28B-8275-4A90-AAFC-5A715C29E684}" cxnId="{628012E5-52FB-4BF6-9DDB-C5C7DF0D4438}" type="parTrans">
      <dgm:prSet/>
      <dgm:spPr/>
      <dgm:t>
        <a:bodyPr/>
        <a:lstStyle/>
        <a:p>
          <a:endParaRPr lang="zh-CN" altLang="en-US"/>
        </a:p>
      </dgm:t>
    </dgm:pt>
    <dgm:pt modelId="{14B44D71-0385-42B9-A269-D4A677971DFB}" cxnId="{628012E5-52FB-4BF6-9DDB-C5C7DF0D4438}" type="sibTrans">
      <dgm:prSet/>
      <dgm:spPr/>
      <dgm:t>
        <a:bodyPr/>
        <a:lstStyle/>
        <a:p>
          <a:endParaRPr lang="zh-CN" altLang="en-US"/>
        </a:p>
      </dgm:t>
    </dgm:pt>
    <dgm:pt modelId="{C8C64F95-1AF6-4B21-AFF5-BCF9B0FDFC26}">
      <dgm:prSet phldrT="[文本]"/>
      <dgm:spPr/>
      <dgm:t>
        <a:bodyPr/>
        <a:lstStyle/>
        <a:p>
          <a:r>
            <a:rPr lang="en-US" altLang="zh-CN" dirty="0"/>
            <a:t>WHEN</a:t>
          </a:r>
          <a:endParaRPr lang="zh-CN" altLang="en-US" dirty="0"/>
        </a:p>
      </dgm:t>
    </dgm:pt>
    <dgm:pt modelId="{E2CF084A-108F-452A-ADE9-C05A15DE0808}" cxnId="{4000B001-4D4C-44FA-9250-9440B4A0EC74}" type="parTrans">
      <dgm:prSet/>
      <dgm:spPr/>
      <dgm:t>
        <a:bodyPr/>
        <a:lstStyle/>
        <a:p>
          <a:endParaRPr lang="zh-CN" altLang="en-US"/>
        </a:p>
      </dgm:t>
    </dgm:pt>
    <dgm:pt modelId="{051EEE24-6DFA-4A5B-937C-08F42E4FE040}" cxnId="{4000B001-4D4C-44FA-9250-9440B4A0EC74}" type="sibTrans">
      <dgm:prSet/>
      <dgm:spPr/>
      <dgm:t>
        <a:bodyPr/>
        <a:lstStyle/>
        <a:p>
          <a:endParaRPr lang="zh-CN" altLang="en-US"/>
        </a:p>
      </dgm:t>
    </dgm:pt>
    <dgm:pt modelId="{F2C6DC7B-8753-44D8-9FB3-9AB70779DBC1}">
      <dgm:prSet phldrT="[文本]"/>
      <dgm:spPr/>
      <dgm:t>
        <a:bodyPr/>
        <a:lstStyle/>
        <a:p>
          <a:r>
            <a:rPr lang="en-US" altLang="zh-CN" dirty="0"/>
            <a:t>WHERE</a:t>
          </a:r>
          <a:endParaRPr lang="zh-CN" altLang="en-US" dirty="0"/>
        </a:p>
      </dgm:t>
    </dgm:pt>
    <dgm:pt modelId="{D78C1BE9-7248-411E-BB93-7548ED21F0CF}" cxnId="{8550F3B6-FF82-4647-A912-03D82E6DE312}" type="parTrans">
      <dgm:prSet/>
      <dgm:spPr/>
      <dgm:t>
        <a:bodyPr/>
        <a:lstStyle/>
        <a:p>
          <a:endParaRPr lang="zh-CN" altLang="en-US"/>
        </a:p>
      </dgm:t>
    </dgm:pt>
    <dgm:pt modelId="{0D401EAC-ADE6-4C70-BD65-DD0C672DC6D3}" cxnId="{8550F3B6-FF82-4647-A912-03D82E6DE312}" type="sibTrans">
      <dgm:prSet/>
      <dgm:spPr/>
      <dgm:t>
        <a:bodyPr/>
        <a:lstStyle/>
        <a:p>
          <a:endParaRPr lang="zh-CN" altLang="en-US"/>
        </a:p>
      </dgm:t>
    </dgm:pt>
    <dgm:pt modelId="{4EFE8417-9890-4E56-B6C3-2F70F6EEC7E7}">
      <dgm:prSet phldrT="[文本]"/>
      <dgm:spPr/>
      <dgm:t>
        <a:bodyPr/>
        <a:lstStyle/>
        <a:p>
          <a:r>
            <a:rPr lang="en-US" altLang="zh-CN" dirty="0"/>
            <a:t>WHY</a:t>
          </a:r>
          <a:endParaRPr lang="zh-CN" altLang="en-US" dirty="0"/>
        </a:p>
      </dgm:t>
    </dgm:pt>
    <dgm:pt modelId="{83944788-BCD2-4B5F-91F6-2A93312270D4}" cxnId="{9728B4AC-870C-4A66-9F5F-A8379208F133}" type="parTrans">
      <dgm:prSet/>
      <dgm:spPr/>
      <dgm:t>
        <a:bodyPr/>
        <a:lstStyle/>
        <a:p>
          <a:endParaRPr lang="zh-CN" altLang="en-US"/>
        </a:p>
      </dgm:t>
    </dgm:pt>
    <dgm:pt modelId="{0BC66521-ECD0-444B-913D-F0E46C12F628}" cxnId="{9728B4AC-870C-4A66-9F5F-A8379208F133}" type="sibTrans">
      <dgm:prSet/>
      <dgm:spPr/>
      <dgm:t>
        <a:bodyPr/>
        <a:lstStyle/>
        <a:p>
          <a:endParaRPr lang="zh-CN" altLang="en-US"/>
        </a:p>
      </dgm:t>
    </dgm:pt>
    <dgm:pt modelId="{1A07F150-2E45-4042-890D-EF6B6DF8974A}">
      <dgm:prSet phldrT="[文本]"/>
      <dgm:spPr/>
      <dgm:t>
        <a:bodyPr/>
        <a:lstStyle/>
        <a:p>
          <a:r>
            <a:rPr lang="en-US" altLang="zh-CN" dirty="0"/>
            <a:t>HOW</a:t>
          </a:r>
          <a:endParaRPr lang="zh-CN" altLang="en-US" dirty="0"/>
        </a:p>
      </dgm:t>
    </dgm:pt>
    <dgm:pt modelId="{14B9BC8A-F877-4466-B19C-10EA1B9D024D}" cxnId="{EE5D380A-3911-45EE-923E-C5E47F0F5016}" type="parTrans">
      <dgm:prSet/>
      <dgm:spPr/>
      <dgm:t>
        <a:bodyPr/>
        <a:lstStyle/>
        <a:p>
          <a:endParaRPr lang="zh-CN" altLang="en-US"/>
        </a:p>
      </dgm:t>
    </dgm:pt>
    <dgm:pt modelId="{B5B120AA-CB60-4F1B-9A3E-1B411B42EBB3}" cxnId="{EE5D380A-3911-45EE-923E-C5E47F0F5016}" type="sibTrans">
      <dgm:prSet/>
      <dgm:spPr/>
      <dgm:t>
        <a:bodyPr/>
        <a:lstStyle/>
        <a:p>
          <a:endParaRPr lang="zh-CN" altLang="en-US"/>
        </a:p>
      </dgm:t>
    </dgm:pt>
    <dgm:pt modelId="{4D6B20CD-4286-411F-BF09-0B74D0F8037A}">
      <dgm:prSet phldrT="[文本]"/>
      <dgm:spPr/>
      <dgm:t>
        <a:bodyPr/>
        <a:lstStyle/>
        <a:p>
          <a:r>
            <a:rPr lang="en-US" altLang="zh-CN" dirty="0"/>
            <a:t>HOW MUCH</a:t>
          </a:r>
          <a:endParaRPr lang="zh-CN" altLang="en-US" dirty="0"/>
        </a:p>
      </dgm:t>
    </dgm:pt>
    <dgm:pt modelId="{8CAC9EC6-7140-4959-9272-1E7CA6E11688}" cxnId="{36C562D5-3B0B-4B9E-9DF0-DFBD0A41E97B}" type="parTrans">
      <dgm:prSet/>
      <dgm:spPr/>
      <dgm:t>
        <a:bodyPr/>
        <a:lstStyle/>
        <a:p>
          <a:endParaRPr lang="zh-CN" altLang="en-US"/>
        </a:p>
      </dgm:t>
    </dgm:pt>
    <dgm:pt modelId="{CD30FAC0-82B7-4EFC-BC17-D5E6A7B34545}" cxnId="{36C562D5-3B0B-4B9E-9DF0-DFBD0A41E97B}" type="sibTrans">
      <dgm:prSet/>
      <dgm:spPr/>
      <dgm:t>
        <a:bodyPr/>
        <a:lstStyle/>
        <a:p>
          <a:endParaRPr lang="zh-CN" altLang="en-US"/>
        </a:p>
      </dgm:t>
    </dgm:pt>
    <dgm:pt modelId="{56155851-B67A-4BC2-8C69-17E2D42C0402}" type="pres">
      <dgm:prSet presAssocID="{6CD40F5A-981C-4776-AF08-3EE60520D082}" presName="Name0" presStyleCnt="0">
        <dgm:presLayoutVars>
          <dgm:chPref val="1"/>
          <dgm:dir/>
          <dgm:animOne val="branch"/>
          <dgm:animLvl val="lvl"/>
          <dgm:resizeHandles val="exact"/>
        </dgm:presLayoutVars>
      </dgm:prSet>
      <dgm:spPr/>
      <dgm:t>
        <a:bodyPr/>
        <a:lstStyle/>
        <a:p>
          <a:endParaRPr lang="en-US"/>
        </a:p>
      </dgm:t>
    </dgm:pt>
    <dgm:pt modelId="{0418C480-4D5A-45C7-A9EC-EC473F115203}" type="pres">
      <dgm:prSet presAssocID="{FAE66C23-0EFA-477F-8902-3378A00599D8}" presName="root1" presStyleCnt="0"/>
      <dgm:spPr/>
    </dgm:pt>
    <dgm:pt modelId="{E7A17CC1-80E6-48ED-A013-A32AA335B267}" type="pres">
      <dgm:prSet presAssocID="{FAE66C23-0EFA-477F-8902-3378A00599D8}" presName="LevelOneTextNode" presStyleLbl="node0" presStyleIdx="0" presStyleCnt="1" custAng="5400000" custScaleX="91127" custScaleY="41984" custLinFactX="-67008" custLinFactNeighborX="-100000" custLinFactNeighborY="-1030">
        <dgm:presLayoutVars>
          <dgm:chPref val="3"/>
        </dgm:presLayoutVars>
      </dgm:prSet>
      <dgm:spPr>
        <a:prstGeom prst="ellipse">
          <a:avLst/>
        </a:prstGeom>
      </dgm:spPr>
      <dgm:t>
        <a:bodyPr/>
        <a:lstStyle/>
        <a:p>
          <a:endParaRPr lang="en-US"/>
        </a:p>
      </dgm:t>
    </dgm:pt>
    <dgm:pt modelId="{1B2766E5-474B-4A86-BF48-F4B76AE91F92}" type="pres">
      <dgm:prSet presAssocID="{FAE66C23-0EFA-477F-8902-3378A00599D8}" presName="level2hierChild" presStyleCnt="0"/>
      <dgm:spPr/>
    </dgm:pt>
    <dgm:pt modelId="{5207D4D5-CE03-4E28-BC1D-595CBF893DAE}" type="pres">
      <dgm:prSet presAssocID="{F552AB01-E2A8-4605-AEF7-7C67DDC16B57}" presName="conn2-1" presStyleLbl="parChTrans1D2" presStyleIdx="0" presStyleCnt="7"/>
      <dgm:spPr/>
      <dgm:t>
        <a:bodyPr/>
        <a:lstStyle/>
        <a:p>
          <a:endParaRPr lang="en-US"/>
        </a:p>
      </dgm:t>
    </dgm:pt>
    <dgm:pt modelId="{A6B6CB1B-4339-44D7-AF27-B5CB54608DC4}" type="pres">
      <dgm:prSet presAssocID="{F552AB01-E2A8-4605-AEF7-7C67DDC16B57}" presName="connTx" presStyleLbl="parChTrans1D2" presStyleIdx="0" presStyleCnt="7"/>
      <dgm:spPr/>
      <dgm:t>
        <a:bodyPr/>
        <a:lstStyle/>
        <a:p>
          <a:endParaRPr lang="en-US"/>
        </a:p>
      </dgm:t>
    </dgm:pt>
    <dgm:pt modelId="{6611BA01-9F49-4ACE-BDA9-1B89E00941E3}" type="pres">
      <dgm:prSet presAssocID="{4A1A917F-43F4-4AB3-8CF9-D8D4E3649572}" presName="root2" presStyleCnt="0"/>
      <dgm:spPr/>
    </dgm:pt>
    <dgm:pt modelId="{11648FA6-F6C5-418C-B00A-E9889D8F416D}" type="pres">
      <dgm:prSet presAssocID="{4A1A917F-43F4-4AB3-8CF9-D8D4E3649572}" presName="LevelTwoTextNode" presStyleLbl="node2" presStyleIdx="0" presStyleCnt="7">
        <dgm:presLayoutVars>
          <dgm:chPref val="3"/>
        </dgm:presLayoutVars>
      </dgm:prSet>
      <dgm:spPr/>
      <dgm:t>
        <a:bodyPr/>
        <a:lstStyle/>
        <a:p>
          <a:endParaRPr lang="en-US"/>
        </a:p>
      </dgm:t>
    </dgm:pt>
    <dgm:pt modelId="{51289708-D7A9-41B6-A5EA-AA8E38A9E075}" type="pres">
      <dgm:prSet presAssocID="{4A1A917F-43F4-4AB3-8CF9-D8D4E3649572}" presName="level3hierChild" presStyleCnt="0"/>
      <dgm:spPr/>
    </dgm:pt>
    <dgm:pt modelId="{691BFEC5-CF0E-484F-9F2E-21DB8383A8D6}" type="pres">
      <dgm:prSet presAssocID="{8387C28B-8275-4A90-AAFC-5A715C29E684}" presName="conn2-1" presStyleLbl="parChTrans1D2" presStyleIdx="1" presStyleCnt="7"/>
      <dgm:spPr/>
      <dgm:t>
        <a:bodyPr/>
        <a:lstStyle/>
        <a:p>
          <a:endParaRPr lang="en-US"/>
        </a:p>
      </dgm:t>
    </dgm:pt>
    <dgm:pt modelId="{F6C3F840-0957-4A31-819E-E0060E09AADA}" type="pres">
      <dgm:prSet presAssocID="{8387C28B-8275-4A90-AAFC-5A715C29E684}" presName="connTx" presStyleLbl="parChTrans1D2" presStyleIdx="1" presStyleCnt="7"/>
      <dgm:spPr/>
      <dgm:t>
        <a:bodyPr/>
        <a:lstStyle/>
        <a:p>
          <a:endParaRPr lang="en-US"/>
        </a:p>
      </dgm:t>
    </dgm:pt>
    <dgm:pt modelId="{BA5324A3-4E45-4161-BB72-8BA12C5CE999}" type="pres">
      <dgm:prSet presAssocID="{7CF158B6-D55F-4C95-BC29-779F18BCBE59}" presName="root2" presStyleCnt="0"/>
      <dgm:spPr/>
    </dgm:pt>
    <dgm:pt modelId="{43B73679-B7D2-490D-9BE8-728196DFBA79}" type="pres">
      <dgm:prSet presAssocID="{7CF158B6-D55F-4C95-BC29-779F18BCBE59}" presName="LevelTwoTextNode" presStyleLbl="node2" presStyleIdx="1" presStyleCnt="7">
        <dgm:presLayoutVars>
          <dgm:chPref val="3"/>
        </dgm:presLayoutVars>
      </dgm:prSet>
      <dgm:spPr/>
      <dgm:t>
        <a:bodyPr/>
        <a:lstStyle/>
        <a:p>
          <a:endParaRPr lang="en-US"/>
        </a:p>
      </dgm:t>
    </dgm:pt>
    <dgm:pt modelId="{4A3D34FE-AEA3-4AC4-B8B3-04854DC3EF93}" type="pres">
      <dgm:prSet presAssocID="{7CF158B6-D55F-4C95-BC29-779F18BCBE59}" presName="level3hierChild" presStyleCnt="0"/>
      <dgm:spPr/>
    </dgm:pt>
    <dgm:pt modelId="{1B80534B-7A23-44C1-96AA-7C843BFF0345}" type="pres">
      <dgm:prSet presAssocID="{E2CF084A-108F-452A-ADE9-C05A15DE0808}" presName="conn2-1" presStyleLbl="parChTrans1D2" presStyleIdx="2" presStyleCnt="7"/>
      <dgm:spPr/>
      <dgm:t>
        <a:bodyPr/>
        <a:lstStyle/>
        <a:p>
          <a:endParaRPr lang="en-US"/>
        </a:p>
      </dgm:t>
    </dgm:pt>
    <dgm:pt modelId="{B4A4C13B-4337-4F3F-BBD5-442B39045B84}" type="pres">
      <dgm:prSet presAssocID="{E2CF084A-108F-452A-ADE9-C05A15DE0808}" presName="connTx" presStyleLbl="parChTrans1D2" presStyleIdx="2" presStyleCnt="7"/>
      <dgm:spPr/>
      <dgm:t>
        <a:bodyPr/>
        <a:lstStyle/>
        <a:p>
          <a:endParaRPr lang="en-US"/>
        </a:p>
      </dgm:t>
    </dgm:pt>
    <dgm:pt modelId="{32728D9A-8F00-4B14-B62F-639464BB941F}" type="pres">
      <dgm:prSet presAssocID="{C8C64F95-1AF6-4B21-AFF5-BCF9B0FDFC26}" presName="root2" presStyleCnt="0"/>
      <dgm:spPr/>
    </dgm:pt>
    <dgm:pt modelId="{C29F8F92-6D9D-4CBB-9D2B-FB532611E652}" type="pres">
      <dgm:prSet presAssocID="{C8C64F95-1AF6-4B21-AFF5-BCF9B0FDFC26}" presName="LevelTwoTextNode" presStyleLbl="node2" presStyleIdx="2" presStyleCnt="7">
        <dgm:presLayoutVars>
          <dgm:chPref val="3"/>
        </dgm:presLayoutVars>
      </dgm:prSet>
      <dgm:spPr/>
      <dgm:t>
        <a:bodyPr/>
        <a:lstStyle/>
        <a:p>
          <a:endParaRPr lang="en-US"/>
        </a:p>
      </dgm:t>
    </dgm:pt>
    <dgm:pt modelId="{FF7FF1DE-C3CB-4174-93DF-9038BFE939F4}" type="pres">
      <dgm:prSet presAssocID="{C8C64F95-1AF6-4B21-AFF5-BCF9B0FDFC26}" presName="level3hierChild" presStyleCnt="0"/>
      <dgm:spPr/>
    </dgm:pt>
    <dgm:pt modelId="{9C11E923-B182-4522-9B1D-9C78D829600B}" type="pres">
      <dgm:prSet presAssocID="{D78C1BE9-7248-411E-BB93-7548ED21F0CF}" presName="conn2-1" presStyleLbl="parChTrans1D2" presStyleIdx="3" presStyleCnt="7"/>
      <dgm:spPr/>
      <dgm:t>
        <a:bodyPr/>
        <a:lstStyle/>
        <a:p>
          <a:endParaRPr lang="en-US"/>
        </a:p>
      </dgm:t>
    </dgm:pt>
    <dgm:pt modelId="{A74715D3-C7E4-44AB-B809-A9DFBA6A9304}" type="pres">
      <dgm:prSet presAssocID="{D78C1BE9-7248-411E-BB93-7548ED21F0CF}" presName="connTx" presStyleLbl="parChTrans1D2" presStyleIdx="3" presStyleCnt="7"/>
      <dgm:spPr/>
      <dgm:t>
        <a:bodyPr/>
        <a:lstStyle/>
        <a:p>
          <a:endParaRPr lang="en-US"/>
        </a:p>
      </dgm:t>
    </dgm:pt>
    <dgm:pt modelId="{00018A96-2AE5-4518-990A-D34EDCADDC58}" type="pres">
      <dgm:prSet presAssocID="{F2C6DC7B-8753-44D8-9FB3-9AB70779DBC1}" presName="root2" presStyleCnt="0"/>
      <dgm:spPr/>
    </dgm:pt>
    <dgm:pt modelId="{BC979E0A-D36B-4DAF-976D-285CC57AFC06}" type="pres">
      <dgm:prSet presAssocID="{F2C6DC7B-8753-44D8-9FB3-9AB70779DBC1}" presName="LevelTwoTextNode" presStyleLbl="node2" presStyleIdx="3" presStyleCnt="7">
        <dgm:presLayoutVars>
          <dgm:chPref val="3"/>
        </dgm:presLayoutVars>
      </dgm:prSet>
      <dgm:spPr/>
      <dgm:t>
        <a:bodyPr/>
        <a:lstStyle/>
        <a:p>
          <a:endParaRPr lang="en-US"/>
        </a:p>
      </dgm:t>
    </dgm:pt>
    <dgm:pt modelId="{DF2EAAD5-B246-4022-ABC6-4733DE7DB7F5}" type="pres">
      <dgm:prSet presAssocID="{F2C6DC7B-8753-44D8-9FB3-9AB70779DBC1}" presName="level3hierChild" presStyleCnt="0"/>
      <dgm:spPr/>
    </dgm:pt>
    <dgm:pt modelId="{CF828ECA-4A49-4CBA-80B9-1FCF86D642F7}" type="pres">
      <dgm:prSet presAssocID="{83944788-BCD2-4B5F-91F6-2A93312270D4}" presName="conn2-1" presStyleLbl="parChTrans1D2" presStyleIdx="4" presStyleCnt="7"/>
      <dgm:spPr/>
      <dgm:t>
        <a:bodyPr/>
        <a:lstStyle/>
        <a:p>
          <a:endParaRPr lang="en-US"/>
        </a:p>
      </dgm:t>
    </dgm:pt>
    <dgm:pt modelId="{EE39DC10-F88B-4D55-AAD2-A03CC1A42BAA}" type="pres">
      <dgm:prSet presAssocID="{83944788-BCD2-4B5F-91F6-2A93312270D4}" presName="connTx" presStyleLbl="parChTrans1D2" presStyleIdx="4" presStyleCnt="7"/>
      <dgm:spPr/>
      <dgm:t>
        <a:bodyPr/>
        <a:lstStyle/>
        <a:p>
          <a:endParaRPr lang="en-US"/>
        </a:p>
      </dgm:t>
    </dgm:pt>
    <dgm:pt modelId="{25A8241D-CD38-48F8-A1EA-774FB3CE1D88}" type="pres">
      <dgm:prSet presAssocID="{4EFE8417-9890-4E56-B6C3-2F70F6EEC7E7}" presName="root2" presStyleCnt="0"/>
      <dgm:spPr/>
    </dgm:pt>
    <dgm:pt modelId="{DB8F577C-6AAA-4003-8893-728145526455}" type="pres">
      <dgm:prSet presAssocID="{4EFE8417-9890-4E56-B6C3-2F70F6EEC7E7}" presName="LevelTwoTextNode" presStyleLbl="node2" presStyleIdx="4" presStyleCnt="7">
        <dgm:presLayoutVars>
          <dgm:chPref val="3"/>
        </dgm:presLayoutVars>
      </dgm:prSet>
      <dgm:spPr/>
      <dgm:t>
        <a:bodyPr/>
        <a:lstStyle/>
        <a:p>
          <a:endParaRPr lang="en-US"/>
        </a:p>
      </dgm:t>
    </dgm:pt>
    <dgm:pt modelId="{41997028-1B20-4C48-9AE7-456273973264}" type="pres">
      <dgm:prSet presAssocID="{4EFE8417-9890-4E56-B6C3-2F70F6EEC7E7}" presName="level3hierChild" presStyleCnt="0"/>
      <dgm:spPr/>
    </dgm:pt>
    <dgm:pt modelId="{5D4323BA-9A08-47F2-9EAE-579595CACCFE}" type="pres">
      <dgm:prSet presAssocID="{14B9BC8A-F877-4466-B19C-10EA1B9D024D}" presName="conn2-1" presStyleLbl="parChTrans1D2" presStyleIdx="5" presStyleCnt="7"/>
      <dgm:spPr/>
      <dgm:t>
        <a:bodyPr/>
        <a:lstStyle/>
        <a:p>
          <a:endParaRPr lang="en-US"/>
        </a:p>
      </dgm:t>
    </dgm:pt>
    <dgm:pt modelId="{09160194-661F-412E-9687-F17401F065E5}" type="pres">
      <dgm:prSet presAssocID="{14B9BC8A-F877-4466-B19C-10EA1B9D024D}" presName="connTx" presStyleLbl="parChTrans1D2" presStyleIdx="5" presStyleCnt="7"/>
      <dgm:spPr/>
      <dgm:t>
        <a:bodyPr/>
        <a:lstStyle/>
        <a:p>
          <a:endParaRPr lang="en-US"/>
        </a:p>
      </dgm:t>
    </dgm:pt>
    <dgm:pt modelId="{DB47068A-8FB8-4DAE-AB50-3AB3622B5C14}" type="pres">
      <dgm:prSet presAssocID="{1A07F150-2E45-4042-890D-EF6B6DF8974A}" presName="root2" presStyleCnt="0"/>
      <dgm:spPr/>
    </dgm:pt>
    <dgm:pt modelId="{C1E6B58C-AB5A-4CD2-BE0B-3CAD25A1D81E}" type="pres">
      <dgm:prSet presAssocID="{1A07F150-2E45-4042-890D-EF6B6DF8974A}" presName="LevelTwoTextNode" presStyleLbl="node2" presStyleIdx="5" presStyleCnt="7">
        <dgm:presLayoutVars>
          <dgm:chPref val="3"/>
        </dgm:presLayoutVars>
      </dgm:prSet>
      <dgm:spPr/>
      <dgm:t>
        <a:bodyPr/>
        <a:lstStyle/>
        <a:p>
          <a:endParaRPr lang="en-US"/>
        </a:p>
      </dgm:t>
    </dgm:pt>
    <dgm:pt modelId="{463058F7-9F2E-45C5-BA5C-6FF7633FF393}" type="pres">
      <dgm:prSet presAssocID="{1A07F150-2E45-4042-890D-EF6B6DF8974A}" presName="level3hierChild" presStyleCnt="0"/>
      <dgm:spPr/>
    </dgm:pt>
    <dgm:pt modelId="{FA853E80-B53A-4D62-93C1-27E853028837}" type="pres">
      <dgm:prSet presAssocID="{8CAC9EC6-7140-4959-9272-1E7CA6E11688}" presName="conn2-1" presStyleLbl="parChTrans1D2" presStyleIdx="6" presStyleCnt="7"/>
      <dgm:spPr/>
      <dgm:t>
        <a:bodyPr/>
        <a:lstStyle/>
        <a:p>
          <a:endParaRPr lang="en-US"/>
        </a:p>
      </dgm:t>
    </dgm:pt>
    <dgm:pt modelId="{FAA8706B-7E55-49F2-865C-714772A0A1F3}" type="pres">
      <dgm:prSet presAssocID="{8CAC9EC6-7140-4959-9272-1E7CA6E11688}" presName="connTx" presStyleLbl="parChTrans1D2" presStyleIdx="6" presStyleCnt="7"/>
      <dgm:spPr/>
      <dgm:t>
        <a:bodyPr/>
        <a:lstStyle/>
        <a:p>
          <a:endParaRPr lang="en-US"/>
        </a:p>
      </dgm:t>
    </dgm:pt>
    <dgm:pt modelId="{67253E11-6292-4620-AFD3-CFF98933AB59}" type="pres">
      <dgm:prSet presAssocID="{4D6B20CD-4286-411F-BF09-0B74D0F8037A}" presName="root2" presStyleCnt="0"/>
      <dgm:spPr/>
    </dgm:pt>
    <dgm:pt modelId="{3877284F-B822-496D-A213-E888A0457C08}" type="pres">
      <dgm:prSet presAssocID="{4D6B20CD-4286-411F-BF09-0B74D0F8037A}" presName="LevelTwoTextNode" presStyleLbl="node2" presStyleIdx="6" presStyleCnt="7">
        <dgm:presLayoutVars>
          <dgm:chPref val="3"/>
        </dgm:presLayoutVars>
      </dgm:prSet>
      <dgm:spPr/>
      <dgm:t>
        <a:bodyPr/>
        <a:lstStyle/>
        <a:p>
          <a:endParaRPr lang="en-US"/>
        </a:p>
      </dgm:t>
    </dgm:pt>
    <dgm:pt modelId="{42560A66-AD7D-440B-8791-5477AA072703}" type="pres">
      <dgm:prSet presAssocID="{4D6B20CD-4286-411F-BF09-0B74D0F8037A}" presName="level3hierChild" presStyleCnt="0"/>
      <dgm:spPr/>
    </dgm:pt>
  </dgm:ptLst>
  <dgm:cxnLst>
    <dgm:cxn modelId="{6C315963-6290-4A2A-B4E5-B4E7E5BDCEF7}" type="presOf" srcId="{F2C6DC7B-8753-44D8-9FB3-9AB70779DBC1}" destId="{BC979E0A-D36B-4DAF-976D-285CC57AFC06}" srcOrd="0" destOrd="0" presId="urn:microsoft.com/office/officeart/2008/layout/HorizontalMultiLevelHierarchy#1"/>
    <dgm:cxn modelId="{8D73F145-1C79-4B37-A003-61F2F73B38BC}" type="presOf" srcId="{D78C1BE9-7248-411E-BB93-7548ED21F0CF}" destId="{A74715D3-C7E4-44AB-B809-A9DFBA6A9304}" srcOrd="1" destOrd="0" presId="urn:microsoft.com/office/officeart/2008/layout/HorizontalMultiLevelHierarchy#1"/>
    <dgm:cxn modelId="{EE5D380A-3911-45EE-923E-C5E47F0F5016}" srcId="{FAE66C23-0EFA-477F-8902-3378A00599D8}" destId="{1A07F150-2E45-4042-890D-EF6B6DF8974A}" srcOrd="5" destOrd="0" parTransId="{14B9BC8A-F877-4466-B19C-10EA1B9D024D}" sibTransId="{B5B120AA-CB60-4F1B-9A3E-1B411B42EBB3}"/>
    <dgm:cxn modelId="{71B6B944-6D4B-40BC-A14C-4162FDE44198}" type="presOf" srcId="{4D6B20CD-4286-411F-BF09-0B74D0F8037A}" destId="{3877284F-B822-496D-A213-E888A0457C08}" srcOrd="0" destOrd="0" presId="urn:microsoft.com/office/officeart/2008/layout/HorizontalMultiLevelHierarchy#1"/>
    <dgm:cxn modelId="{E7F33232-07BA-498D-9E3F-F783AF6F7479}" type="presOf" srcId="{8CAC9EC6-7140-4959-9272-1E7CA6E11688}" destId="{FA853E80-B53A-4D62-93C1-27E853028837}" srcOrd="0" destOrd="0" presId="urn:microsoft.com/office/officeart/2008/layout/HorizontalMultiLevelHierarchy#1"/>
    <dgm:cxn modelId="{8409F66C-6557-4351-B85D-F6C3AF47A781}" type="presOf" srcId="{8387C28B-8275-4A90-AAFC-5A715C29E684}" destId="{691BFEC5-CF0E-484F-9F2E-21DB8383A8D6}" srcOrd="0" destOrd="0" presId="urn:microsoft.com/office/officeart/2008/layout/HorizontalMultiLevelHierarchy#1"/>
    <dgm:cxn modelId="{19F94772-06D1-4331-B304-DBA432F102B6}" type="presOf" srcId="{4A1A917F-43F4-4AB3-8CF9-D8D4E3649572}" destId="{11648FA6-F6C5-418C-B00A-E9889D8F416D}" srcOrd="0" destOrd="0" presId="urn:microsoft.com/office/officeart/2008/layout/HorizontalMultiLevelHierarchy#1"/>
    <dgm:cxn modelId="{D746AA78-015F-42BC-BDBF-250E7BA2B942}" type="presOf" srcId="{8387C28B-8275-4A90-AAFC-5A715C29E684}" destId="{F6C3F840-0957-4A31-819E-E0060E09AADA}" srcOrd="1" destOrd="0" presId="urn:microsoft.com/office/officeart/2008/layout/HorizontalMultiLevelHierarchy#1"/>
    <dgm:cxn modelId="{1717A98D-57DE-49AD-8B87-556819762904}" type="presOf" srcId="{7CF158B6-D55F-4C95-BC29-779F18BCBE59}" destId="{43B73679-B7D2-490D-9BE8-728196DFBA79}" srcOrd="0" destOrd="0" presId="urn:microsoft.com/office/officeart/2008/layout/HorizontalMultiLevelHierarchy#1"/>
    <dgm:cxn modelId="{F4497B86-E97B-4949-B00A-C8AFCCF9DA63}" srcId="{FAE66C23-0EFA-477F-8902-3378A00599D8}" destId="{4A1A917F-43F4-4AB3-8CF9-D8D4E3649572}" srcOrd="0" destOrd="0" parTransId="{F552AB01-E2A8-4605-AEF7-7C67DDC16B57}" sibTransId="{F1EDDAFF-3C3B-4FB4-B3C8-098EA5F0BCE9}"/>
    <dgm:cxn modelId="{627217B3-FF50-4D00-ADD4-D6891DA64245}" type="presOf" srcId="{1A07F150-2E45-4042-890D-EF6B6DF8974A}" destId="{C1E6B58C-AB5A-4CD2-BE0B-3CAD25A1D81E}" srcOrd="0" destOrd="0" presId="urn:microsoft.com/office/officeart/2008/layout/HorizontalMultiLevelHierarchy#1"/>
    <dgm:cxn modelId="{36C562D5-3B0B-4B9E-9DF0-DFBD0A41E97B}" srcId="{FAE66C23-0EFA-477F-8902-3378A00599D8}" destId="{4D6B20CD-4286-411F-BF09-0B74D0F8037A}" srcOrd="6" destOrd="0" parTransId="{8CAC9EC6-7140-4959-9272-1E7CA6E11688}" sibTransId="{CD30FAC0-82B7-4EFC-BC17-D5E6A7B34545}"/>
    <dgm:cxn modelId="{4000B001-4D4C-44FA-9250-9440B4A0EC74}" srcId="{FAE66C23-0EFA-477F-8902-3378A00599D8}" destId="{C8C64F95-1AF6-4B21-AFF5-BCF9B0FDFC26}" srcOrd="2" destOrd="0" parTransId="{E2CF084A-108F-452A-ADE9-C05A15DE0808}" sibTransId="{051EEE24-6DFA-4A5B-937C-08F42E4FE040}"/>
    <dgm:cxn modelId="{8A48A84F-F3D3-4D13-AFB8-F55D9EACBA2B}" type="presOf" srcId="{14B9BC8A-F877-4466-B19C-10EA1B9D024D}" destId="{5D4323BA-9A08-47F2-9EAE-579595CACCFE}" srcOrd="0" destOrd="0" presId="urn:microsoft.com/office/officeart/2008/layout/HorizontalMultiLevelHierarchy#1"/>
    <dgm:cxn modelId="{A5265201-17D5-4682-975C-B5D4139AFA73}" type="presOf" srcId="{F552AB01-E2A8-4605-AEF7-7C67DDC16B57}" destId="{5207D4D5-CE03-4E28-BC1D-595CBF893DAE}" srcOrd="0" destOrd="0" presId="urn:microsoft.com/office/officeart/2008/layout/HorizontalMultiLevelHierarchy#1"/>
    <dgm:cxn modelId="{688F3248-1922-4EC9-B930-66F1BDA096C7}" type="presOf" srcId="{4EFE8417-9890-4E56-B6C3-2F70F6EEC7E7}" destId="{DB8F577C-6AAA-4003-8893-728145526455}" srcOrd="0" destOrd="0" presId="urn:microsoft.com/office/officeart/2008/layout/HorizontalMultiLevelHierarchy#1"/>
    <dgm:cxn modelId="{24E6DC45-DCD2-489F-ADD9-E383BD6FF932}" type="presOf" srcId="{E2CF084A-108F-452A-ADE9-C05A15DE0808}" destId="{1B80534B-7A23-44C1-96AA-7C843BFF0345}" srcOrd="0" destOrd="0" presId="urn:microsoft.com/office/officeart/2008/layout/HorizontalMultiLevelHierarchy#1"/>
    <dgm:cxn modelId="{7F40C34C-A6E6-45FE-A47E-8730109849E4}" type="presOf" srcId="{83944788-BCD2-4B5F-91F6-2A93312270D4}" destId="{CF828ECA-4A49-4CBA-80B9-1FCF86D642F7}" srcOrd="0" destOrd="0" presId="urn:microsoft.com/office/officeart/2008/layout/HorizontalMultiLevelHierarchy#1"/>
    <dgm:cxn modelId="{5A144840-1CDF-4B5D-B226-66CBBD158C1D}" type="presOf" srcId="{F552AB01-E2A8-4605-AEF7-7C67DDC16B57}" destId="{A6B6CB1B-4339-44D7-AF27-B5CB54608DC4}" srcOrd="1" destOrd="0" presId="urn:microsoft.com/office/officeart/2008/layout/HorizontalMultiLevelHierarchy#1"/>
    <dgm:cxn modelId="{5A9F8F16-6D6E-4743-883F-8965CFEDB8C5}" type="presOf" srcId="{8CAC9EC6-7140-4959-9272-1E7CA6E11688}" destId="{FAA8706B-7E55-49F2-865C-714772A0A1F3}" srcOrd="1" destOrd="0" presId="urn:microsoft.com/office/officeart/2008/layout/HorizontalMultiLevelHierarchy#1"/>
    <dgm:cxn modelId="{FD9931D7-C956-4BAD-80B5-4813FEF24DE4}" type="presOf" srcId="{14B9BC8A-F877-4466-B19C-10EA1B9D024D}" destId="{09160194-661F-412E-9687-F17401F065E5}" srcOrd="1" destOrd="0" presId="urn:microsoft.com/office/officeart/2008/layout/HorizontalMultiLevelHierarchy#1"/>
    <dgm:cxn modelId="{3EB37C9F-4BA5-42F8-8FB7-5AE6EAC37B75}" type="presOf" srcId="{D78C1BE9-7248-411E-BB93-7548ED21F0CF}" destId="{9C11E923-B182-4522-9B1D-9C78D829600B}" srcOrd="0" destOrd="0" presId="urn:microsoft.com/office/officeart/2008/layout/HorizontalMultiLevelHierarchy#1"/>
    <dgm:cxn modelId="{8550F3B6-FF82-4647-A912-03D82E6DE312}" srcId="{FAE66C23-0EFA-477F-8902-3378A00599D8}" destId="{F2C6DC7B-8753-44D8-9FB3-9AB70779DBC1}" srcOrd="3" destOrd="0" parTransId="{D78C1BE9-7248-411E-BB93-7548ED21F0CF}" sibTransId="{0D401EAC-ADE6-4C70-BD65-DD0C672DC6D3}"/>
    <dgm:cxn modelId="{14596110-5E29-48C4-8FC4-D4E15684D469}" type="presOf" srcId="{E2CF084A-108F-452A-ADE9-C05A15DE0808}" destId="{B4A4C13B-4337-4F3F-BBD5-442B39045B84}" srcOrd="1" destOrd="0" presId="urn:microsoft.com/office/officeart/2008/layout/HorizontalMultiLevelHierarchy#1"/>
    <dgm:cxn modelId="{628012E5-52FB-4BF6-9DDB-C5C7DF0D4438}" srcId="{FAE66C23-0EFA-477F-8902-3378A00599D8}" destId="{7CF158B6-D55F-4C95-BC29-779F18BCBE59}" srcOrd="1" destOrd="0" parTransId="{8387C28B-8275-4A90-AAFC-5A715C29E684}" sibTransId="{14B44D71-0385-42B9-A269-D4A677971DFB}"/>
    <dgm:cxn modelId="{6E27A769-789F-4709-A2B1-FCFD6D32E189}" type="presOf" srcId="{6CD40F5A-981C-4776-AF08-3EE60520D082}" destId="{56155851-B67A-4BC2-8C69-17E2D42C0402}" srcOrd="0" destOrd="0" presId="urn:microsoft.com/office/officeart/2008/layout/HorizontalMultiLevelHierarchy#1"/>
    <dgm:cxn modelId="{9728B4AC-870C-4A66-9F5F-A8379208F133}" srcId="{FAE66C23-0EFA-477F-8902-3378A00599D8}" destId="{4EFE8417-9890-4E56-B6C3-2F70F6EEC7E7}" srcOrd="4" destOrd="0" parTransId="{83944788-BCD2-4B5F-91F6-2A93312270D4}" sibTransId="{0BC66521-ECD0-444B-913D-F0E46C12F628}"/>
    <dgm:cxn modelId="{475BFF8B-A3BF-4154-8052-29DB3AB32B16}" type="presOf" srcId="{C8C64F95-1AF6-4B21-AFF5-BCF9B0FDFC26}" destId="{C29F8F92-6D9D-4CBB-9D2B-FB532611E652}" srcOrd="0" destOrd="0" presId="urn:microsoft.com/office/officeart/2008/layout/HorizontalMultiLevelHierarchy#1"/>
    <dgm:cxn modelId="{C96E3998-7341-4EBC-9153-6DD3A5AF07E0}" type="presOf" srcId="{83944788-BCD2-4B5F-91F6-2A93312270D4}" destId="{EE39DC10-F88B-4D55-AAD2-A03CC1A42BAA}" srcOrd="1" destOrd="0" presId="urn:microsoft.com/office/officeart/2008/layout/HorizontalMultiLevelHierarchy#1"/>
    <dgm:cxn modelId="{299AF572-634E-4059-B1C0-EB5BE50FD4E8}" type="presOf" srcId="{FAE66C23-0EFA-477F-8902-3378A00599D8}" destId="{E7A17CC1-80E6-48ED-A013-A32AA335B267}" srcOrd="0" destOrd="0" presId="urn:microsoft.com/office/officeart/2008/layout/HorizontalMultiLevelHierarchy#1"/>
    <dgm:cxn modelId="{DCFF256F-AB34-46B4-B25D-B242985CF435}" srcId="{6CD40F5A-981C-4776-AF08-3EE60520D082}" destId="{FAE66C23-0EFA-477F-8902-3378A00599D8}" srcOrd="0" destOrd="0" parTransId="{F005E0A0-86B9-439B-A14A-03A87A7CBF6C}" sibTransId="{C045012D-B8E7-4E51-9A44-2A469214CAE3}"/>
    <dgm:cxn modelId="{B70F8266-4087-4C54-9FCD-1E78C5AA82B9}" type="presParOf" srcId="{56155851-B67A-4BC2-8C69-17E2D42C0402}" destId="{0418C480-4D5A-45C7-A9EC-EC473F115203}" srcOrd="0" destOrd="0" presId="urn:microsoft.com/office/officeart/2008/layout/HorizontalMultiLevelHierarchy#1"/>
    <dgm:cxn modelId="{43D6E0BB-5FB5-466B-9F6E-91E81EE52C3E}" type="presParOf" srcId="{0418C480-4D5A-45C7-A9EC-EC473F115203}" destId="{E7A17CC1-80E6-48ED-A013-A32AA335B267}" srcOrd="0" destOrd="0" presId="urn:microsoft.com/office/officeart/2008/layout/HorizontalMultiLevelHierarchy#1"/>
    <dgm:cxn modelId="{702210A6-E28A-41B6-97B3-51B060B8963D}" type="presParOf" srcId="{0418C480-4D5A-45C7-A9EC-EC473F115203}" destId="{1B2766E5-474B-4A86-BF48-F4B76AE91F92}" srcOrd="1" destOrd="0" presId="urn:microsoft.com/office/officeart/2008/layout/HorizontalMultiLevelHierarchy#1"/>
    <dgm:cxn modelId="{2DFE95DE-2EFF-4D1A-B502-09D6662F42BA}" type="presParOf" srcId="{1B2766E5-474B-4A86-BF48-F4B76AE91F92}" destId="{5207D4D5-CE03-4E28-BC1D-595CBF893DAE}" srcOrd="0" destOrd="0" presId="urn:microsoft.com/office/officeart/2008/layout/HorizontalMultiLevelHierarchy#1"/>
    <dgm:cxn modelId="{5F9BD594-A5BD-4E6C-B475-8985F8751998}" type="presParOf" srcId="{5207D4D5-CE03-4E28-BC1D-595CBF893DAE}" destId="{A6B6CB1B-4339-44D7-AF27-B5CB54608DC4}" srcOrd="0" destOrd="0" presId="urn:microsoft.com/office/officeart/2008/layout/HorizontalMultiLevelHierarchy#1"/>
    <dgm:cxn modelId="{B790AA90-A054-4329-A7E9-A584030C2C5A}" type="presParOf" srcId="{1B2766E5-474B-4A86-BF48-F4B76AE91F92}" destId="{6611BA01-9F49-4ACE-BDA9-1B89E00941E3}" srcOrd="1" destOrd="0" presId="urn:microsoft.com/office/officeart/2008/layout/HorizontalMultiLevelHierarchy#1"/>
    <dgm:cxn modelId="{962D538B-F647-4607-8DD4-4C0B09A55A88}" type="presParOf" srcId="{6611BA01-9F49-4ACE-BDA9-1B89E00941E3}" destId="{11648FA6-F6C5-418C-B00A-E9889D8F416D}" srcOrd="0" destOrd="0" presId="urn:microsoft.com/office/officeart/2008/layout/HorizontalMultiLevelHierarchy#1"/>
    <dgm:cxn modelId="{B9B03B59-59C7-4187-BDC9-53BD7177930C}" type="presParOf" srcId="{6611BA01-9F49-4ACE-BDA9-1B89E00941E3}" destId="{51289708-D7A9-41B6-A5EA-AA8E38A9E075}" srcOrd="1" destOrd="0" presId="urn:microsoft.com/office/officeart/2008/layout/HorizontalMultiLevelHierarchy#1"/>
    <dgm:cxn modelId="{527ABE3A-BE71-456D-904B-07A482F96F8E}" type="presParOf" srcId="{1B2766E5-474B-4A86-BF48-F4B76AE91F92}" destId="{691BFEC5-CF0E-484F-9F2E-21DB8383A8D6}" srcOrd="2" destOrd="0" presId="urn:microsoft.com/office/officeart/2008/layout/HorizontalMultiLevelHierarchy#1"/>
    <dgm:cxn modelId="{F1613865-6F5D-41B8-931D-2F03B4561E35}" type="presParOf" srcId="{691BFEC5-CF0E-484F-9F2E-21DB8383A8D6}" destId="{F6C3F840-0957-4A31-819E-E0060E09AADA}" srcOrd="0" destOrd="0" presId="urn:microsoft.com/office/officeart/2008/layout/HorizontalMultiLevelHierarchy#1"/>
    <dgm:cxn modelId="{17B3E051-9326-428B-8C18-296F4FBA0290}" type="presParOf" srcId="{1B2766E5-474B-4A86-BF48-F4B76AE91F92}" destId="{BA5324A3-4E45-4161-BB72-8BA12C5CE999}" srcOrd="3" destOrd="0" presId="urn:microsoft.com/office/officeart/2008/layout/HorizontalMultiLevelHierarchy#1"/>
    <dgm:cxn modelId="{07E8D58B-66EB-410D-AF80-59A67B370613}" type="presParOf" srcId="{BA5324A3-4E45-4161-BB72-8BA12C5CE999}" destId="{43B73679-B7D2-490D-9BE8-728196DFBA79}" srcOrd="0" destOrd="0" presId="urn:microsoft.com/office/officeart/2008/layout/HorizontalMultiLevelHierarchy#1"/>
    <dgm:cxn modelId="{FD71E400-732D-4838-87D5-418F5B99A9B4}" type="presParOf" srcId="{BA5324A3-4E45-4161-BB72-8BA12C5CE999}" destId="{4A3D34FE-AEA3-4AC4-B8B3-04854DC3EF93}" srcOrd="1" destOrd="0" presId="urn:microsoft.com/office/officeart/2008/layout/HorizontalMultiLevelHierarchy#1"/>
    <dgm:cxn modelId="{2597A9B6-D2B7-424B-8064-CEBB2D7C3A83}" type="presParOf" srcId="{1B2766E5-474B-4A86-BF48-F4B76AE91F92}" destId="{1B80534B-7A23-44C1-96AA-7C843BFF0345}" srcOrd="4" destOrd="0" presId="urn:microsoft.com/office/officeart/2008/layout/HorizontalMultiLevelHierarchy#1"/>
    <dgm:cxn modelId="{CD5A2FE0-6ADF-4D5F-8A7D-CD0591C00DC9}" type="presParOf" srcId="{1B80534B-7A23-44C1-96AA-7C843BFF0345}" destId="{B4A4C13B-4337-4F3F-BBD5-442B39045B84}" srcOrd="0" destOrd="0" presId="urn:microsoft.com/office/officeart/2008/layout/HorizontalMultiLevelHierarchy#1"/>
    <dgm:cxn modelId="{40708E89-CE39-43A4-83D9-D16A34DBF8F9}" type="presParOf" srcId="{1B2766E5-474B-4A86-BF48-F4B76AE91F92}" destId="{32728D9A-8F00-4B14-B62F-639464BB941F}" srcOrd="5" destOrd="0" presId="urn:microsoft.com/office/officeart/2008/layout/HorizontalMultiLevelHierarchy#1"/>
    <dgm:cxn modelId="{95F81474-CF4A-4951-9B9C-F53F1114AF3A}" type="presParOf" srcId="{32728D9A-8F00-4B14-B62F-639464BB941F}" destId="{C29F8F92-6D9D-4CBB-9D2B-FB532611E652}" srcOrd="0" destOrd="0" presId="urn:microsoft.com/office/officeart/2008/layout/HorizontalMultiLevelHierarchy#1"/>
    <dgm:cxn modelId="{23B408AC-A0C2-44AF-8915-A9D90A5D5054}" type="presParOf" srcId="{32728D9A-8F00-4B14-B62F-639464BB941F}" destId="{FF7FF1DE-C3CB-4174-93DF-9038BFE939F4}" srcOrd="1" destOrd="0" presId="urn:microsoft.com/office/officeart/2008/layout/HorizontalMultiLevelHierarchy#1"/>
    <dgm:cxn modelId="{CB6AFA10-6283-4490-8E8A-057698FD735A}" type="presParOf" srcId="{1B2766E5-474B-4A86-BF48-F4B76AE91F92}" destId="{9C11E923-B182-4522-9B1D-9C78D829600B}" srcOrd="6" destOrd="0" presId="urn:microsoft.com/office/officeart/2008/layout/HorizontalMultiLevelHierarchy#1"/>
    <dgm:cxn modelId="{28E50053-B691-4D5D-A782-45EB9B089812}" type="presParOf" srcId="{9C11E923-B182-4522-9B1D-9C78D829600B}" destId="{A74715D3-C7E4-44AB-B809-A9DFBA6A9304}" srcOrd="0" destOrd="0" presId="urn:microsoft.com/office/officeart/2008/layout/HorizontalMultiLevelHierarchy#1"/>
    <dgm:cxn modelId="{E0639825-3A2D-4AB3-BBDF-83FF38EDA4F7}" type="presParOf" srcId="{1B2766E5-474B-4A86-BF48-F4B76AE91F92}" destId="{00018A96-2AE5-4518-990A-D34EDCADDC58}" srcOrd="7" destOrd="0" presId="urn:microsoft.com/office/officeart/2008/layout/HorizontalMultiLevelHierarchy#1"/>
    <dgm:cxn modelId="{38FE9810-DFD5-406D-9CAE-169F5CE1C32A}" type="presParOf" srcId="{00018A96-2AE5-4518-990A-D34EDCADDC58}" destId="{BC979E0A-D36B-4DAF-976D-285CC57AFC06}" srcOrd="0" destOrd="0" presId="urn:microsoft.com/office/officeart/2008/layout/HorizontalMultiLevelHierarchy#1"/>
    <dgm:cxn modelId="{1C853CB4-8146-49E4-8C99-77F1AFB1BBFB}" type="presParOf" srcId="{00018A96-2AE5-4518-990A-D34EDCADDC58}" destId="{DF2EAAD5-B246-4022-ABC6-4733DE7DB7F5}" srcOrd="1" destOrd="0" presId="urn:microsoft.com/office/officeart/2008/layout/HorizontalMultiLevelHierarchy#1"/>
    <dgm:cxn modelId="{F031A315-2708-4E5B-9D2F-A065FEE03BFE}" type="presParOf" srcId="{1B2766E5-474B-4A86-BF48-F4B76AE91F92}" destId="{CF828ECA-4A49-4CBA-80B9-1FCF86D642F7}" srcOrd="8" destOrd="0" presId="urn:microsoft.com/office/officeart/2008/layout/HorizontalMultiLevelHierarchy#1"/>
    <dgm:cxn modelId="{B179C89A-BD35-482F-87B6-26017AF0492F}" type="presParOf" srcId="{CF828ECA-4A49-4CBA-80B9-1FCF86D642F7}" destId="{EE39DC10-F88B-4D55-AAD2-A03CC1A42BAA}" srcOrd="0" destOrd="0" presId="urn:microsoft.com/office/officeart/2008/layout/HorizontalMultiLevelHierarchy#1"/>
    <dgm:cxn modelId="{FF91065B-44E9-41DA-A032-E8595C464E7C}" type="presParOf" srcId="{1B2766E5-474B-4A86-BF48-F4B76AE91F92}" destId="{25A8241D-CD38-48F8-A1EA-774FB3CE1D88}" srcOrd="9" destOrd="0" presId="urn:microsoft.com/office/officeart/2008/layout/HorizontalMultiLevelHierarchy#1"/>
    <dgm:cxn modelId="{4BFE8C85-C224-4199-A84D-4EC51DC0D186}" type="presParOf" srcId="{25A8241D-CD38-48F8-A1EA-774FB3CE1D88}" destId="{DB8F577C-6AAA-4003-8893-728145526455}" srcOrd="0" destOrd="0" presId="urn:microsoft.com/office/officeart/2008/layout/HorizontalMultiLevelHierarchy#1"/>
    <dgm:cxn modelId="{EF6762AC-D00A-41C4-B88C-FE1A8C87B0E0}" type="presParOf" srcId="{25A8241D-CD38-48F8-A1EA-774FB3CE1D88}" destId="{41997028-1B20-4C48-9AE7-456273973264}" srcOrd="1" destOrd="0" presId="urn:microsoft.com/office/officeart/2008/layout/HorizontalMultiLevelHierarchy#1"/>
    <dgm:cxn modelId="{6BC55E79-AFDE-4E49-9D53-D135A8A782B2}" type="presParOf" srcId="{1B2766E5-474B-4A86-BF48-F4B76AE91F92}" destId="{5D4323BA-9A08-47F2-9EAE-579595CACCFE}" srcOrd="10" destOrd="0" presId="urn:microsoft.com/office/officeart/2008/layout/HorizontalMultiLevelHierarchy#1"/>
    <dgm:cxn modelId="{5FEF50FA-1DDF-4377-95DE-390EF63EC8FB}" type="presParOf" srcId="{5D4323BA-9A08-47F2-9EAE-579595CACCFE}" destId="{09160194-661F-412E-9687-F17401F065E5}" srcOrd="0" destOrd="0" presId="urn:microsoft.com/office/officeart/2008/layout/HorizontalMultiLevelHierarchy#1"/>
    <dgm:cxn modelId="{74CF22AE-7E93-4BFD-963D-D3DCCC15DA13}" type="presParOf" srcId="{1B2766E5-474B-4A86-BF48-F4B76AE91F92}" destId="{DB47068A-8FB8-4DAE-AB50-3AB3622B5C14}" srcOrd="11" destOrd="0" presId="urn:microsoft.com/office/officeart/2008/layout/HorizontalMultiLevelHierarchy#1"/>
    <dgm:cxn modelId="{CBB428F6-9D6D-4F19-93E4-A20AD6B62A7C}" type="presParOf" srcId="{DB47068A-8FB8-4DAE-AB50-3AB3622B5C14}" destId="{C1E6B58C-AB5A-4CD2-BE0B-3CAD25A1D81E}" srcOrd="0" destOrd="0" presId="urn:microsoft.com/office/officeart/2008/layout/HorizontalMultiLevelHierarchy#1"/>
    <dgm:cxn modelId="{E43C4521-D5C5-4D2C-BB77-D35C9E551D03}" type="presParOf" srcId="{DB47068A-8FB8-4DAE-AB50-3AB3622B5C14}" destId="{463058F7-9F2E-45C5-BA5C-6FF7633FF393}" srcOrd="1" destOrd="0" presId="urn:microsoft.com/office/officeart/2008/layout/HorizontalMultiLevelHierarchy#1"/>
    <dgm:cxn modelId="{329F4B02-7B4C-4C45-B30B-9F8FD87A8A49}" type="presParOf" srcId="{1B2766E5-474B-4A86-BF48-F4B76AE91F92}" destId="{FA853E80-B53A-4D62-93C1-27E853028837}" srcOrd="12" destOrd="0" presId="urn:microsoft.com/office/officeart/2008/layout/HorizontalMultiLevelHierarchy#1"/>
    <dgm:cxn modelId="{7076CFEA-CB50-47D5-9F34-0E27765DFD35}" type="presParOf" srcId="{FA853E80-B53A-4D62-93C1-27E853028837}" destId="{FAA8706B-7E55-49F2-865C-714772A0A1F3}" srcOrd="0" destOrd="0" presId="urn:microsoft.com/office/officeart/2008/layout/HorizontalMultiLevelHierarchy#1"/>
    <dgm:cxn modelId="{9735B1C6-3068-4139-B83D-BEAE4DCDFFA2}" type="presParOf" srcId="{1B2766E5-474B-4A86-BF48-F4B76AE91F92}" destId="{67253E11-6292-4620-AFD3-CFF98933AB59}" srcOrd="13" destOrd="0" presId="urn:microsoft.com/office/officeart/2008/layout/HorizontalMultiLevelHierarchy#1"/>
    <dgm:cxn modelId="{22355093-7EC3-4485-86B4-277AB1B1DF52}" type="presParOf" srcId="{67253E11-6292-4620-AFD3-CFF98933AB59}" destId="{3877284F-B822-496D-A213-E888A0457C08}" srcOrd="0" destOrd="0" presId="urn:microsoft.com/office/officeart/2008/layout/HorizontalMultiLevelHierarchy#1"/>
    <dgm:cxn modelId="{E4982D36-552C-4347-AF1C-C5BDA861896A}" type="presParOf" srcId="{67253E11-6292-4620-AFD3-CFF98933AB59}" destId="{42560A66-AD7D-440B-8791-5477AA072703}" srcOrd="1" destOrd="0" presId="urn:microsoft.com/office/officeart/2008/layout/HorizontalMultiLevel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53E80-B53A-4D62-93C1-27E853028837}">
      <dsp:nvSpPr>
        <dsp:cNvPr id="0" name=""/>
        <dsp:cNvSpPr/>
      </dsp:nvSpPr>
      <dsp:spPr>
        <a:xfrm>
          <a:off x="1489007" y="1675915"/>
          <a:ext cx="929018" cy="1519372"/>
        </a:xfrm>
        <a:custGeom>
          <a:avLst/>
          <a:gdLst/>
          <a:ahLst/>
          <a:cxnLst/>
          <a:rect l="0" t="0" r="0" b="0"/>
          <a:pathLst>
            <a:path>
              <a:moveTo>
                <a:pt x="0" y="0"/>
              </a:moveTo>
              <a:lnTo>
                <a:pt x="464509" y="0"/>
              </a:lnTo>
              <a:lnTo>
                <a:pt x="464509" y="1519372"/>
              </a:lnTo>
              <a:lnTo>
                <a:pt x="929018" y="151937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908994" y="2391079"/>
        <a:ext cx="89044" cy="89044"/>
      </dsp:txXfrm>
    </dsp:sp>
    <dsp:sp modelId="{5D4323BA-9A08-47F2-9EAE-579595CACCFE}">
      <dsp:nvSpPr>
        <dsp:cNvPr id="0" name=""/>
        <dsp:cNvSpPr/>
      </dsp:nvSpPr>
      <dsp:spPr>
        <a:xfrm>
          <a:off x="1489007" y="1675915"/>
          <a:ext cx="929018" cy="1020132"/>
        </a:xfrm>
        <a:custGeom>
          <a:avLst/>
          <a:gdLst/>
          <a:ahLst/>
          <a:cxnLst/>
          <a:rect l="0" t="0" r="0" b="0"/>
          <a:pathLst>
            <a:path>
              <a:moveTo>
                <a:pt x="0" y="0"/>
              </a:moveTo>
              <a:lnTo>
                <a:pt x="464509" y="0"/>
              </a:lnTo>
              <a:lnTo>
                <a:pt x="464509" y="1020132"/>
              </a:lnTo>
              <a:lnTo>
                <a:pt x="929018" y="10201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19022" y="2151487"/>
        <a:ext cx="68988" cy="68988"/>
      </dsp:txXfrm>
    </dsp:sp>
    <dsp:sp modelId="{CF828ECA-4A49-4CBA-80B9-1FCF86D642F7}">
      <dsp:nvSpPr>
        <dsp:cNvPr id="0" name=""/>
        <dsp:cNvSpPr/>
      </dsp:nvSpPr>
      <dsp:spPr>
        <a:xfrm>
          <a:off x="1489007" y="1675915"/>
          <a:ext cx="929018" cy="520891"/>
        </a:xfrm>
        <a:custGeom>
          <a:avLst/>
          <a:gdLst/>
          <a:ahLst/>
          <a:cxnLst/>
          <a:rect l="0" t="0" r="0" b="0"/>
          <a:pathLst>
            <a:path>
              <a:moveTo>
                <a:pt x="0" y="0"/>
              </a:moveTo>
              <a:lnTo>
                <a:pt x="464509" y="0"/>
              </a:lnTo>
              <a:lnTo>
                <a:pt x="464509" y="520891"/>
              </a:lnTo>
              <a:lnTo>
                <a:pt x="929018" y="5208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26889" y="1909734"/>
        <a:ext cx="53254" cy="53254"/>
      </dsp:txXfrm>
    </dsp:sp>
    <dsp:sp modelId="{9C11E923-B182-4522-9B1D-9C78D829600B}">
      <dsp:nvSpPr>
        <dsp:cNvPr id="0" name=""/>
        <dsp:cNvSpPr/>
      </dsp:nvSpPr>
      <dsp:spPr>
        <a:xfrm>
          <a:off x="1489007" y="1630195"/>
          <a:ext cx="929018" cy="91440"/>
        </a:xfrm>
        <a:custGeom>
          <a:avLst/>
          <a:gdLst/>
          <a:ahLst/>
          <a:cxnLst/>
          <a:rect l="0" t="0" r="0" b="0"/>
          <a:pathLst>
            <a:path>
              <a:moveTo>
                <a:pt x="0" y="45720"/>
              </a:moveTo>
              <a:lnTo>
                <a:pt x="464509" y="45720"/>
              </a:lnTo>
              <a:lnTo>
                <a:pt x="464509" y="67371"/>
              </a:lnTo>
              <a:lnTo>
                <a:pt x="929018" y="673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30285" y="1652683"/>
        <a:ext cx="46463" cy="46463"/>
      </dsp:txXfrm>
    </dsp:sp>
    <dsp:sp modelId="{1B80534B-7A23-44C1-96AA-7C843BFF0345}">
      <dsp:nvSpPr>
        <dsp:cNvPr id="0" name=""/>
        <dsp:cNvSpPr/>
      </dsp:nvSpPr>
      <dsp:spPr>
        <a:xfrm>
          <a:off x="1489007" y="1198326"/>
          <a:ext cx="929018" cy="477589"/>
        </a:xfrm>
        <a:custGeom>
          <a:avLst/>
          <a:gdLst/>
          <a:ahLst/>
          <a:cxnLst/>
          <a:rect l="0" t="0" r="0" b="0"/>
          <a:pathLst>
            <a:path>
              <a:moveTo>
                <a:pt x="0" y="477589"/>
              </a:moveTo>
              <a:lnTo>
                <a:pt x="464509" y="477589"/>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27402" y="1411006"/>
        <a:ext cx="52229" cy="52229"/>
      </dsp:txXfrm>
    </dsp:sp>
    <dsp:sp modelId="{691BFEC5-CF0E-484F-9F2E-21DB8383A8D6}">
      <dsp:nvSpPr>
        <dsp:cNvPr id="0" name=""/>
        <dsp:cNvSpPr/>
      </dsp:nvSpPr>
      <dsp:spPr>
        <a:xfrm>
          <a:off x="1489007" y="699085"/>
          <a:ext cx="929018" cy="976829"/>
        </a:xfrm>
        <a:custGeom>
          <a:avLst/>
          <a:gdLst/>
          <a:ahLst/>
          <a:cxnLst/>
          <a:rect l="0" t="0" r="0" b="0"/>
          <a:pathLst>
            <a:path>
              <a:moveTo>
                <a:pt x="0" y="976829"/>
              </a:moveTo>
              <a:lnTo>
                <a:pt x="464509" y="976829"/>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19815" y="1153799"/>
        <a:ext cx="67403" cy="67403"/>
      </dsp:txXfrm>
    </dsp:sp>
    <dsp:sp modelId="{5207D4D5-CE03-4E28-BC1D-595CBF893DAE}">
      <dsp:nvSpPr>
        <dsp:cNvPr id="0" name=""/>
        <dsp:cNvSpPr/>
      </dsp:nvSpPr>
      <dsp:spPr>
        <a:xfrm>
          <a:off x="1489007" y="199845"/>
          <a:ext cx="929018" cy="1476070"/>
        </a:xfrm>
        <a:custGeom>
          <a:avLst/>
          <a:gdLst/>
          <a:ahLst/>
          <a:cxnLst/>
          <a:rect l="0" t="0" r="0" b="0"/>
          <a:pathLst>
            <a:path>
              <a:moveTo>
                <a:pt x="0" y="1476070"/>
              </a:moveTo>
              <a:lnTo>
                <a:pt x="464509" y="1476070"/>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909914" y="894278"/>
        <a:ext cx="87204" cy="87204"/>
      </dsp:txXfrm>
    </dsp:sp>
    <dsp:sp modelId="{E7A17CC1-80E6-48ED-A013-A32AA335B267}">
      <dsp:nvSpPr>
        <dsp:cNvPr id="0" name=""/>
        <dsp:cNvSpPr/>
      </dsp:nvSpPr>
      <dsp:spPr>
        <a:xfrm>
          <a:off x="865764" y="1493938"/>
          <a:ext cx="882531" cy="363954"/>
        </a:xfrm>
        <a:prstGeom prst="ellipse">
          <a:avLst/>
        </a:prstGeom>
        <a:solidFill>
          <a:schemeClr val="lt1"/>
        </a:solidFill>
        <a:ln w="19050" cap="rnd"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5W2H</a:t>
          </a:r>
          <a:endParaRPr lang="zh-CN" altLang="en-US" sz="1600" kern="1200" dirty="0"/>
        </a:p>
      </dsp:txBody>
      <dsp:txXfrm>
        <a:off x="995008" y="1547238"/>
        <a:ext cx="624043" cy="257354"/>
      </dsp:txXfrm>
    </dsp:sp>
    <dsp:sp modelId="{11648FA6-F6C5-418C-B00A-E9889D8F416D}">
      <dsp:nvSpPr>
        <dsp:cNvPr id="0" name=""/>
        <dsp:cNvSpPr/>
      </dsp:nvSpPr>
      <dsp:spPr>
        <a:xfrm>
          <a:off x="2418026" y="149"/>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WHO</a:t>
          </a:r>
          <a:endParaRPr lang="zh-CN" altLang="en-US" sz="1600" kern="1200" dirty="0"/>
        </a:p>
      </dsp:txBody>
      <dsp:txXfrm>
        <a:off x="2418026" y="149"/>
        <a:ext cx="1310007" cy="399392"/>
      </dsp:txXfrm>
    </dsp:sp>
    <dsp:sp modelId="{43B73679-B7D2-490D-9BE8-728196DFBA79}">
      <dsp:nvSpPr>
        <dsp:cNvPr id="0" name=""/>
        <dsp:cNvSpPr/>
      </dsp:nvSpPr>
      <dsp:spPr>
        <a:xfrm>
          <a:off x="2418026" y="499389"/>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WHAT</a:t>
          </a:r>
          <a:endParaRPr lang="zh-CN" altLang="en-US" sz="1600" kern="1200" dirty="0"/>
        </a:p>
      </dsp:txBody>
      <dsp:txXfrm>
        <a:off x="2418026" y="499389"/>
        <a:ext cx="1310007" cy="399392"/>
      </dsp:txXfrm>
    </dsp:sp>
    <dsp:sp modelId="{C29F8F92-6D9D-4CBB-9D2B-FB532611E652}">
      <dsp:nvSpPr>
        <dsp:cNvPr id="0" name=""/>
        <dsp:cNvSpPr/>
      </dsp:nvSpPr>
      <dsp:spPr>
        <a:xfrm>
          <a:off x="2418026" y="998630"/>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WHEN</a:t>
          </a:r>
          <a:endParaRPr lang="zh-CN" altLang="en-US" sz="1600" kern="1200" dirty="0"/>
        </a:p>
      </dsp:txBody>
      <dsp:txXfrm>
        <a:off x="2418026" y="998630"/>
        <a:ext cx="1310007" cy="399392"/>
      </dsp:txXfrm>
    </dsp:sp>
    <dsp:sp modelId="{BC979E0A-D36B-4DAF-976D-285CC57AFC06}">
      <dsp:nvSpPr>
        <dsp:cNvPr id="0" name=""/>
        <dsp:cNvSpPr/>
      </dsp:nvSpPr>
      <dsp:spPr>
        <a:xfrm>
          <a:off x="2418026" y="1497870"/>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WHERE</a:t>
          </a:r>
          <a:endParaRPr lang="zh-CN" altLang="en-US" sz="1600" kern="1200" dirty="0"/>
        </a:p>
      </dsp:txBody>
      <dsp:txXfrm>
        <a:off x="2418026" y="1497870"/>
        <a:ext cx="1310007" cy="399392"/>
      </dsp:txXfrm>
    </dsp:sp>
    <dsp:sp modelId="{DB8F577C-6AAA-4003-8893-728145526455}">
      <dsp:nvSpPr>
        <dsp:cNvPr id="0" name=""/>
        <dsp:cNvSpPr/>
      </dsp:nvSpPr>
      <dsp:spPr>
        <a:xfrm>
          <a:off x="2418026" y="1997111"/>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WHY</a:t>
          </a:r>
          <a:endParaRPr lang="zh-CN" altLang="en-US" sz="1600" kern="1200" dirty="0"/>
        </a:p>
      </dsp:txBody>
      <dsp:txXfrm>
        <a:off x="2418026" y="1997111"/>
        <a:ext cx="1310007" cy="399392"/>
      </dsp:txXfrm>
    </dsp:sp>
    <dsp:sp modelId="{C1E6B58C-AB5A-4CD2-BE0B-3CAD25A1D81E}">
      <dsp:nvSpPr>
        <dsp:cNvPr id="0" name=""/>
        <dsp:cNvSpPr/>
      </dsp:nvSpPr>
      <dsp:spPr>
        <a:xfrm>
          <a:off x="2418026" y="2496351"/>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HOW</a:t>
          </a:r>
          <a:endParaRPr lang="zh-CN" altLang="en-US" sz="1600" kern="1200" dirty="0"/>
        </a:p>
      </dsp:txBody>
      <dsp:txXfrm>
        <a:off x="2418026" y="2496351"/>
        <a:ext cx="1310007" cy="399392"/>
      </dsp:txXfrm>
    </dsp:sp>
    <dsp:sp modelId="{3877284F-B822-496D-A213-E888A0457C08}">
      <dsp:nvSpPr>
        <dsp:cNvPr id="0" name=""/>
        <dsp:cNvSpPr/>
      </dsp:nvSpPr>
      <dsp:spPr>
        <a:xfrm>
          <a:off x="2418026" y="2995592"/>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HOW MUCH</a:t>
          </a:r>
          <a:endParaRPr lang="zh-CN" altLang="en-US" sz="1600" kern="1200" dirty="0"/>
        </a:p>
      </dsp:txBody>
      <dsp:txXfrm>
        <a:off x="2418026" y="2995592"/>
        <a:ext cx="1310007" cy="3993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1EB4D-45C9-46A4-A914-52E5BA2AB7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067F1-135B-4881-94C4-4CB5ECF236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bwMode="gray">
          <a:xfrm rot="5400000">
            <a:off x="8951977" y="3227834"/>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1"/>
            <a:ext cx="838199" cy="767687"/>
          </a:xfrm>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54955" y="2603500"/>
            <a:ext cx="8825659" cy="34163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2"/>
            <a:ext cx="4825159" cy="3416301"/>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208714" y="2603500"/>
            <a:ext cx="4825159" cy="3416300"/>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5"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54954" y="3179764"/>
            <a:ext cx="4825159" cy="2840039"/>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208714"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08714" y="3179764"/>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0" name="Freeform 5"/>
          <p:cNvSpPr/>
          <p:nvPr userDrawn="1"/>
        </p:nvSpPr>
        <p:spPr bwMode="gray">
          <a:xfrm>
            <a:off x="442303" y="1183218"/>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 name="Slide Number Placeholder 8"/>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8"/>
            <a:ext cx="8761413" cy="706964"/>
          </a:xfrm>
        </p:spPr>
        <p:txBody>
          <a:bodyPr/>
          <a:lstStyle>
            <a:lvl1pPr>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752CCF-8163-40D6-9DD6-C9E43E405F1F}"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5"/>
            <a:ext cx="3865135"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5"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7" y="982134"/>
            <a:ext cx="8453907"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1154954" y="3179766"/>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12722"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4512722" y="3179765"/>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888135" y="2603501"/>
            <a:ext cx="314573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888329" y="3179764"/>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440397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1" name="Picture Placeholder 2"/>
          <p:cNvSpPr>
            <a:spLocks noGrp="1" noChangeAspect="1"/>
          </p:cNvSpPr>
          <p:nvPr>
            <p:ph type="pic" idx="21"/>
          </p:nvPr>
        </p:nvSpPr>
        <p:spPr>
          <a:xfrm>
            <a:off x="474846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982777"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2" name="Picture Placeholder 2"/>
          <p:cNvSpPr>
            <a:spLocks noGrp="1" noChangeAspect="1"/>
          </p:cNvSpPr>
          <p:nvPr>
            <p:ph type="pic" idx="22"/>
          </p:nvPr>
        </p:nvSpPr>
        <p:spPr>
          <a:xfrm>
            <a:off x="8163031"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43" name="Straight Connector 42"/>
          <p:cNvCxnSpPr/>
          <p:nvPr/>
        </p:nvCxnSpPr>
        <p:spPr>
          <a:xfrm>
            <a:off x="440583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8" name="Footer Placeholder 7"/>
          <p:cNvSpPr>
            <a:spLocks noGrp="1"/>
          </p:cNvSpPr>
          <p:nvPr>
            <p:ph type="ftr" sz="quarter" idx="11"/>
          </p:nvPr>
        </p:nvSpPr>
        <p:spPr>
          <a:xfrm>
            <a:off x="561111" y="6391840"/>
            <a:ext cx="3644283"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5" y="2603500"/>
            <a:ext cx="8825659" cy="3416300"/>
          </a:xfrm>
        </p:spPr>
        <p:txBody>
          <a:bodyPr vert="eaVert"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10695441" y="6391840"/>
            <a:ext cx="990599" cy="304799"/>
          </a:xfrm>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6" y="1278467"/>
            <a:ext cx="6256025" cy="474859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10653106" y="6391840"/>
            <a:ext cx="992135" cy="304799"/>
          </a:xfrm>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752CCF-8163-40D6-9DD6-C9E43E405F1F}"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89FED5-9DEB-4B9B-B9C4-ADBE184DE6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1.jpeg"/><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E752CCF-8163-40D6-9DD6-C9E43E405F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44196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2918037" y="515750"/>
            <a:ext cx="6793145"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1619744"/>
            <a:ext cx="9498151" cy="440005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653106" y="6391840"/>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89FED5-9DEB-4B9B-B9C4-ADBE184DE691}" type="datetimeFigureOut">
              <a:rPr lang="zh-CN" altLang="en-US" smtClean="0"/>
            </a:fld>
            <a:endParaRPr lang="zh-CN" altLang="en-US"/>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752CCF-8163-40D6-9DD6-C9E43E405F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hyperlink" Target="https://www.python.org/downloads/release/python-36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hyperlink" Target="https://code.visualstudio.co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9" Type="http://schemas.openxmlformats.org/officeDocument/2006/relationships/hyperlink" Target="https://www.jianshu.com/p/d326b384bc03" TargetMode="External"/><Relationship Id="rId8" Type="http://schemas.openxmlformats.org/officeDocument/2006/relationships/hyperlink" Target="https://www.cnblogs.com/liyuhande/p/11657437.html" TargetMode="External"/><Relationship Id="rId7" Type="http://schemas.openxmlformats.org/officeDocument/2006/relationships/hyperlink" Target="https://baike.baidu.com/item/%E8%BD%AF%E4%BB%B6%E9%9C%80%E6%B1%82%E8%AF%B4%E6%98%8E%E4%B9%A6/10761323?fr=aladdin" TargetMode="External"/><Relationship Id="rId6" Type="http://schemas.openxmlformats.org/officeDocument/2006/relationships/hyperlink" Target="https://www.douban.com/group/topic/140185180/" TargetMode="External"/><Relationship Id="rId5" Type="http://schemas.openxmlformats.org/officeDocument/2006/relationships/hyperlink" Target="https://baike.baidu.com/item/%E5%B8%82%E5%9C%BA%E8%B0%83%E7%A0%94%E6%8A%A5%E5%91%8A/6812036#6" TargetMode="External"/><Relationship Id="rId4" Type="http://schemas.openxmlformats.org/officeDocument/2006/relationships/hyperlink" Target="https://wenku.baidu.com/view/faefac770129bd64783e0912a216147916117e42.html" TargetMode="External"/><Relationship Id="rId3" Type="http://schemas.openxmlformats.org/officeDocument/2006/relationships/hyperlink" Target="https://wenku.baidu.com/view/59e38a23657d27284b73f242336c1eb91a373325.html" TargetMode="External"/><Relationship Id="rId2" Type="http://schemas.openxmlformats.org/officeDocument/2006/relationships/hyperlink" Target="https://wenku.baidu.com/view/6bd172fca1116c175f0e7cd184254b35eefd1a2c.html" TargetMode="External"/><Relationship Id="rId10" Type="http://schemas.openxmlformats.org/officeDocument/2006/relationships/slideLayout" Target="../slideLayouts/slideLayout13.xml"/><Relationship Id="rId1" Type="http://schemas.openxmlformats.org/officeDocument/2006/relationships/hyperlink" Target="https://max.book118.com/html/2018/0314/157212973.s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38778" y="1947135"/>
            <a:ext cx="8113986" cy="995956"/>
          </a:xfrm>
        </p:spPr>
        <p:txBody>
          <a:bodyPr/>
          <a:lstStyle/>
          <a:p>
            <a:pPr algn="ctr"/>
            <a:r>
              <a:rPr lang="zh-CN" altLang="en-US" sz="6000" spc="600" dirty="0">
                <a:solidFill>
                  <a:srgbClr val="000000"/>
                </a:solidFill>
                <a:latin typeface="黑体" panose="02010609060101010101" pitchFamily="49" charset="-122"/>
                <a:ea typeface="黑体" panose="02010609060101010101" pitchFamily="49" charset="-122"/>
              </a:rPr>
              <a:t>综合项目实践</a:t>
            </a:r>
            <a:endParaRPr lang="zh-CN" altLang="en-US" sz="6000" spc="600" dirty="0">
              <a:solidFill>
                <a:srgbClr val="0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3357" y="548589"/>
            <a:ext cx="3431963" cy="706964"/>
          </a:xfrm>
        </p:spPr>
        <p:txBody>
          <a:bodyPr/>
          <a:lstStyle/>
          <a:p>
            <a:r>
              <a:rPr lang="zh-CN" altLang="en-US" dirty="0"/>
              <a:t>练习</a:t>
            </a:r>
            <a:r>
              <a:rPr lang="en-US" altLang="zh-CN" dirty="0"/>
              <a:t>2</a:t>
            </a:r>
            <a:endParaRPr lang="zh-CN" altLang="en-US" dirty="0"/>
          </a:p>
        </p:txBody>
      </p:sp>
      <p:sp>
        <p:nvSpPr>
          <p:cNvPr id="12" name="矩形 11"/>
          <p:cNvSpPr/>
          <p:nvPr/>
        </p:nvSpPr>
        <p:spPr>
          <a:xfrm>
            <a:off x="565300" y="1465868"/>
            <a:ext cx="1101584" cy="523220"/>
          </a:xfrm>
          <a:prstGeom prst="rect">
            <a:avLst/>
          </a:prstGeom>
        </p:spPr>
        <p:txBody>
          <a:bodyPr wrap="none">
            <a:spAutoFit/>
          </a:bodyPr>
          <a:lstStyle/>
          <a:p>
            <a:r>
              <a:rPr lang="zh-CN" altLang="en-US" sz="2800" dirty="0"/>
              <a:t>练习</a:t>
            </a:r>
            <a:r>
              <a:rPr lang="en-US" altLang="zh-CN" sz="2800" dirty="0"/>
              <a:t>2</a:t>
            </a:r>
            <a:endParaRPr lang="zh-CN" altLang="en-US" sz="2800" dirty="0"/>
          </a:p>
        </p:txBody>
      </p:sp>
      <p:sp>
        <p:nvSpPr>
          <p:cNvPr id="3" name="矩形 2"/>
          <p:cNvSpPr/>
          <p:nvPr/>
        </p:nvSpPr>
        <p:spPr>
          <a:xfrm>
            <a:off x="2238500" y="1496645"/>
            <a:ext cx="2954655" cy="461665"/>
          </a:xfrm>
          <a:prstGeom prst="rect">
            <a:avLst/>
          </a:prstGeom>
        </p:spPr>
        <p:txBody>
          <a:bodyPr wrap="none">
            <a:spAutoFit/>
          </a:bodyPr>
          <a:lstStyle/>
          <a:p>
            <a:r>
              <a:rPr lang="zh-CN" altLang="en-US" sz="2400" dirty="0"/>
              <a:t>网页版多人聊天程序</a:t>
            </a:r>
            <a:endParaRPr lang="zh-CN" altLang="en-US" sz="2400" dirty="0"/>
          </a:p>
        </p:txBody>
      </p:sp>
      <p:sp>
        <p:nvSpPr>
          <p:cNvPr id="5" name="矩形 4"/>
          <p:cNvSpPr/>
          <p:nvPr/>
        </p:nvSpPr>
        <p:spPr>
          <a:xfrm>
            <a:off x="95075" y="2230180"/>
            <a:ext cx="11632734" cy="3416320"/>
          </a:xfrm>
          <a:prstGeom prst="rect">
            <a:avLst/>
          </a:prstGeom>
        </p:spPr>
        <p:txBody>
          <a:bodyPr wrap="square">
            <a:spAutoFit/>
          </a:bodyPr>
          <a:lstStyle/>
          <a:p>
            <a:pPr lvl="1">
              <a:lnSpc>
                <a:spcPct val="150000"/>
              </a:lnSpc>
            </a:pPr>
            <a:r>
              <a:rPr lang="zh-CN" altLang="en-US" dirty="0"/>
              <a:t>功能需求：</a:t>
            </a:r>
            <a:endParaRPr lang="en-US" altLang="zh-CN" dirty="0"/>
          </a:p>
          <a:p>
            <a:pPr lvl="2">
              <a:lnSpc>
                <a:spcPct val="150000"/>
              </a:lnSpc>
            </a:pPr>
            <a:r>
              <a:rPr lang="en-US" altLang="zh-CN" dirty="0">
                <a:latin typeface="+mn-ea"/>
              </a:rPr>
              <a:t>1</a:t>
            </a:r>
            <a:r>
              <a:rPr lang="zh-CN" altLang="en-US" dirty="0">
                <a:latin typeface="+mn-ea"/>
              </a:rPr>
              <a:t>、每个用户必须通过用户名登录系统</a:t>
            </a:r>
            <a:endParaRPr lang="zh-CN" altLang="en-US" dirty="0">
              <a:latin typeface="+mn-ea"/>
            </a:endParaRPr>
          </a:p>
          <a:p>
            <a:pPr lvl="2">
              <a:lnSpc>
                <a:spcPct val="150000"/>
              </a:lnSpc>
            </a:pPr>
            <a:r>
              <a:rPr lang="en-US" altLang="zh-CN" dirty="0">
                <a:latin typeface="+mn-ea"/>
              </a:rPr>
              <a:t>2</a:t>
            </a:r>
            <a:r>
              <a:rPr lang="zh-CN" altLang="en-US" dirty="0">
                <a:latin typeface="+mn-ea"/>
              </a:rPr>
              <a:t>、系统同时支持多个聊天室，每个聊天室支持多人聊天，用户可以选择创建新的、加入或退出已有的聊天室。</a:t>
            </a:r>
            <a:endParaRPr lang="zh-CN" altLang="en-US" dirty="0">
              <a:latin typeface="+mn-ea"/>
            </a:endParaRPr>
          </a:p>
          <a:p>
            <a:pPr lvl="2">
              <a:lnSpc>
                <a:spcPct val="150000"/>
              </a:lnSpc>
            </a:pPr>
            <a:r>
              <a:rPr lang="en-US" altLang="zh-CN" dirty="0">
                <a:latin typeface="+mn-ea"/>
              </a:rPr>
              <a:t>3</a:t>
            </a:r>
            <a:r>
              <a:rPr lang="zh-CN" altLang="en-US" dirty="0">
                <a:latin typeface="+mn-ea"/>
              </a:rPr>
              <a:t>、用户在加入已有聊天室时，需要能恢复用户在该聊天室历史在线那段时间内的聊天记录</a:t>
            </a:r>
            <a:endParaRPr lang="zh-CN" altLang="en-US" dirty="0">
              <a:latin typeface="+mn-ea"/>
            </a:endParaRPr>
          </a:p>
          <a:p>
            <a:pPr lvl="1">
              <a:lnSpc>
                <a:spcPct val="150000"/>
              </a:lnSpc>
            </a:pPr>
            <a:r>
              <a:rPr lang="zh-CN" altLang="en-US" dirty="0"/>
              <a:t>技术要求：</a:t>
            </a:r>
            <a:endParaRPr lang="en-US" altLang="zh-CN" dirty="0"/>
          </a:p>
          <a:p>
            <a:pPr lvl="2">
              <a:lnSpc>
                <a:spcPct val="150000"/>
              </a:lnSpc>
            </a:pPr>
            <a:r>
              <a:rPr lang="en-US" altLang="zh-CN" dirty="0">
                <a:latin typeface="+mn-ea"/>
              </a:rPr>
              <a:t>1</a:t>
            </a:r>
            <a:r>
              <a:rPr lang="zh-CN" altLang="en-US" dirty="0">
                <a:latin typeface="+mn-ea"/>
              </a:rPr>
              <a:t>、客户端采用</a:t>
            </a:r>
            <a:r>
              <a:rPr lang="en-US" altLang="zh-CN" dirty="0">
                <a:latin typeface="+mn-ea"/>
              </a:rPr>
              <a:t>H5</a:t>
            </a:r>
            <a:r>
              <a:rPr lang="zh-CN" altLang="en-US" dirty="0">
                <a:latin typeface="+mn-ea"/>
              </a:rPr>
              <a:t>网页，使用</a:t>
            </a:r>
            <a:r>
              <a:rPr lang="en-US" altLang="zh-CN" dirty="0" err="1">
                <a:latin typeface="+mn-ea"/>
              </a:rPr>
              <a:t>Websocket</a:t>
            </a:r>
            <a:r>
              <a:rPr lang="zh-CN" altLang="en-US" dirty="0">
                <a:latin typeface="+mn-ea"/>
              </a:rPr>
              <a:t>进行实时聊天数据通信、服务端采用</a:t>
            </a:r>
            <a:r>
              <a:rPr lang="en-US" altLang="zh-CN" dirty="0">
                <a:latin typeface="+mn-ea"/>
              </a:rPr>
              <a:t>tornado</a:t>
            </a:r>
            <a:endParaRPr lang="en-US" altLang="zh-CN" dirty="0">
              <a:latin typeface="+mn-ea"/>
            </a:endParaRPr>
          </a:p>
          <a:p>
            <a:pPr lvl="2">
              <a:lnSpc>
                <a:spcPct val="150000"/>
              </a:lnSpc>
            </a:pPr>
            <a:r>
              <a:rPr lang="en-US" altLang="zh-CN" dirty="0">
                <a:latin typeface="+mn-ea"/>
              </a:rPr>
              <a:t>2</a:t>
            </a:r>
            <a:r>
              <a:rPr lang="zh-CN" altLang="en-US" dirty="0">
                <a:latin typeface="+mn-ea"/>
              </a:rPr>
              <a:t>、聊天室和聊天记录不需要写入数据库，只需要记录在内存中即可</a:t>
            </a:r>
            <a:endParaRPr lang="zh-CN" altLang="en-US"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4561" y="515750"/>
            <a:ext cx="7516622" cy="706964"/>
          </a:xfrm>
        </p:spPr>
        <p:txBody>
          <a:bodyPr/>
          <a:lstStyle/>
          <a:p>
            <a:r>
              <a:rPr lang="zh-CN" altLang="en-US" dirty="0"/>
              <a:t>开发环境</a:t>
            </a:r>
            <a:r>
              <a:rPr lang="en-US" altLang="zh-CN" dirty="0"/>
              <a:t>--</a:t>
            </a:r>
            <a:r>
              <a:rPr lang="zh-CN" altLang="en-US" dirty="0"/>
              <a:t>基于</a:t>
            </a:r>
            <a:r>
              <a:rPr lang="en-US" altLang="zh-CN" dirty="0" err="1"/>
              <a:t>ffmpeg</a:t>
            </a:r>
            <a:r>
              <a:rPr lang="zh-CN" altLang="en-US" dirty="0"/>
              <a:t>的直播工具</a:t>
            </a:r>
            <a:endParaRPr lang="en-US" altLang="zh-CN" dirty="0"/>
          </a:p>
        </p:txBody>
      </p:sp>
      <p:sp>
        <p:nvSpPr>
          <p:cNvPr id="3" name="内容占位符 2"/>
          <p:cNvSpPr>
            <a:spLocks noGrp="1"/>
          </p:cNvSpPr>
          <p:nvPr>
            <p:ph idx="1"/>
          </p:nvPr>
        </p:nvSpPr>
        <p:spPr>
          <a:xfrm>
            <a:off x="982345" y="1645285"/>
            <a:ext cx="9980295" cy="4826635"/>
          </a:xfrm>
        </p:spPr>
        <p:txBody>
          <a:bodyPr>
            <a:noAutofit/>
          </a:bodyPr>
          <a:lstStyle/>
          <a:p>
            <a:r>
              <a:rPr lang="zh-CN" altLang="en-US" sz="2800" dirty="0"/>
              <a:t>推流工具</a:t>
            </a:r>
            <a:endParaRPr lang="zh-CN" altLang="en-US" sz="2800" dirty="0"/>
          </a:p>
          <a:p>
            <a:pPr lvl="1"/>
            <a:r>
              <a:rPr lang="zh-CN" altLang="en-US" sz="2400" dirty="0"/>
              <a:t>ffmpeg -f gdigrab -video_size 1024x768 -framerate 15 -i desktop -pix_fmt yuv420p -codec:v libx264 -bf 0 -g 300 -f flv rtmp://47.98.215.221:1935/myapp</a:t>
            </a:r>
            <a:r>
              <a:rPr lang="zh-CN" altLang="en-US" sz="2400" dirty="0" smtClean="0"/>
              <a:t>/</a:t>
            </a:r>
            <a:r>
              <a:rPr lang="en-US" altLang="zh-CN" sz="2400" dirty="0" smtClean="0"/>
              <a:t>2017</a:t>
            </a:r>
            <a:endParaRPr lang="en-US" altLang="zh-CN" sz="2400" dirty="0"/>
          </a:p>
          <a:p>
            <a:pPr marL="0" indent="0">
              <a:buNone/>
            </a:pPr>
            <a:endParaRPr lang="en-US" altLang="zh-CN" sz="2800" dirty="0"/>
          </a:p>
          <a:p>
            <a:r>
              <a:rPr lang="zh-CN" altLang="en-US" sz="2800" dirty="0"/>
              <a:t>播放工具</a:t>
            </a:r>
            <a:endParaRPr lang="en-US" altLang="zh-CN" sz="2800" dirty="0"/>
          </a:p>
          <a:p>
            <a:pPr lvl="1"/>
            <a:r>
              <a:rPr lang="en-US" altLang="zh-CN" sz="2400" dirty="0"/>
              <a:t>http://47.98.215.221:8080/</a:t>
            </a:r>
            <a:r>
              <a:rPr lang="en-US" altLang="zh-CN" sz="2400" dirty="0">
                <a:latin typeface="宋体" panose="02010600030101010101" pitchFamily="2" charset="-122"/>
                <a:ea typeface="宋体" panose="02010600030101010101" pitchFamily="2" charset="-122"/>
              </a:rPr>
              <a:t>?</a:t>
            </a:r>
            <a:r>
              <a:rPr lang="en-US" altLang="zh-CN" sz="2400" dirty="0"/>
              <a:t>no={</a:t>
            </a:r>
            <a:r>
              <a:rPr lang="zh-CN" altLang="zh-CN" sz="2400" dirty="0"/>
              <a:t>学号</a:t>
            </a:r>
            <a:r>
              <a:rPr lang="en-US" altLang="zh-CN" sz="2400" dirty="0"/>
              <a:t>}</a:t>
            </a:r>
            <a:endParaRPr lang="en-US" altLang="zh-CN" sz="2400" dirty="0"/>
          </a:p>
          <a:p>
            <a:pPr lvl="1"/>
            <a:r>
              <a:rPr lang="en-US" altLang="zh-CN" sz="2400" dirty="0" err="1"/>
              <a:t>ffplay</a:t>
            </a:r>
            <a:r>
              <a:rPr lang="zh-CN" altLang="zh-CN" sz="2400" dirty="0"/>
              <a:t> </a:t>
            </a:r>
            <a:r>
              <a:rPr lang="en-US" altLang="zh-CN" sz="2400" dirty="0"/>
              <a:t>-f </a:t>
            </a:r>
            <a:r>
              <a:rPr lang="en-US" altLang="zh-CN" sz="2400" dirty="0" err="1"/>
              <a:t>flv</a:t>
            </a:r>
            <a:r>
              <a:rPr lang="en-US" altLang="zh-CN" sz="2400" dirty="0"/>
              <a:t> </a:t>
            </a:r>
            <a:r>
              <a:rPr lang="zh-CN" altLang="en-US" sz="2400" dirty="0">
                <a:sym typeface="+mn-ea"/>
              </a:rPr>
              <a:t>rtmp://47.98.215.221:1935/</a:t>
            </a:r>
            <a:r>
              <a:rPr lang="en-US" altLang="zh-CN" sz="2400" dirty="0">
                <a:sym typeface="+mn-ea"/>
              </a:rPr>
              <a:t>my</a:t>
            </a:r>
            <a:r>
              <a:rPr lang="zh-CN" altLang="en-US" sz="2400" dirty="0">
                <a:sym typeface="+mn-ea"/>
              </a:rPr>
              <a:t>app/</a:t>
            </a:r>
            <a:r>
              <a:rPr lang="en-US" altLang="zh-CN" sz="2400" dirty="0">
                <a:sym typeface="+mn-ea"/>
              </a:rPr>
              <a:t>{</a:t>
            </a:r>
            <a:r>
              <a:rPr lang="zh-CN" altLang="en-US" sz="2400" dirty="0">
                <a:sym typeface="+mn-ea"/>
              </a:rPr>
              <a:t>学号</a:t>
            </a:r>
            <a:r>
              <a:rPr lang="en-US" altLang="zh-CN" sz="2400" dirty="0">
                <a:sym typeface="+mn-ea"/>
              </a:rPr>
              <a:t>}</a:t>
            </a:r>
            <a:endParaRPr lang="en-US" altLang="zh-CN" sz="2400" dirty="0">
              <a:sym typeface="+mn-ea"/>
            </a:endParaRPr>
          </a:p>
          <a:p>
            <a:pPr lvl="1"/>
            <a:r>
              <a:rPr lang="en-US" altLang="zh-CN" sz="2400" dirty="0">
                <a:sym typeface="+mn-ea"/>
              </a:rPr>
              <a:t>VLC</a:t>
            </a:r>
            <a:r>
              <a:rPr lang="zh-CN" altLang="en-US" sz="2400" dirty="0">
                <a:sym typeface="+mn-ea"/>
              </a:rPr>
              <a:t>视频播放</a:t>
            </a:r>
            <a:r>
              <a:rPr lang="zh-CN" altLang="en-US" sz="2400" dirty="0" smtClean="0">
                <a:sym typeface="+mn-ea"/>
              </a:rPr>
              <a:t>器</a:t>
            </a:r>
            <a:r>
              <a:rPr lang="en-US" altLang="zh-CN" sz="2400" dirty="0" smtClean="0">
                <a:sym typeface="+mn-ea"/>
              </a:rPr>
              <a:t>: rtmp</a:t>
            </a:r>
            <a:r>
              <a:rPr lang="en-US" altLang="zh-CN" sz="2400" dirty="0">
                <a:sym typeface="+mn-ea"/>
              </a:rPr>
              <a:t>://</a:t>
            </a:r>
            <a:r>
              <a:rPr lang="en-US" altLang="zh-CN" sz="2400" dirty="0" smtClean="0">
                <a:sym typeface="+mn-ea"/>
              </a:rPr>
              <a:t>47.98.215.221:1935/my</a:t>
            </a:r>
            <a:r>
              <a:rPr lang="zh-CN" altLang="en-US" sz="2400" dirty="0">
                <a:sym typeface="+mn-ea"/>
              </a:rPr>
              <a:t>app/</a:t>
            </a:r>
            <a:r>
              <a:rPr lang="en-US" altLang="zh-CN" sz="2400" dirty="0">
                <a:sym typeface="+mn-ea"/>
              </a:rPr>
              <a:t>{</a:t>
            </a:r>
            <a:r>
              <a:rPr lang="zh-CN" altLang="en-US" sz="2400" dirty="0">
                <a:sym typeface="+mn-ea"/>
              </a:rPr>
              <a:t>学号</a:t>
            </a:r>
            <a:r>
              <a:rPr lang="en-US" altLang="zh-CN" sz="2400" dirty="0">
                <a:sym typeface="+mn-ea"/>
              </a:rPr>
              <a:t>}</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开发环境</a:t>
            </a:r>
            <a:r>
              <a:rPr lang="en-US" altLang="zh-CN" dirty="0"/>
              <a:t>--</a:t>
            </a:r>
            <a:r>
              <a:rPr lang="zh-CN" altLang="en-US" dirty="0"/>
              <a:t>安装</a:t>
            </a:r>
            <a:r>
              <a:rPr lang="en-US" altLang="zh-CN" dirty="0"/>
              <a:t>python</a:t>
            </a:r>
            <a:r>
              <a:rPr lang="zh-CN" altLang="en-US" dirty="0"/>
              <a:t>工具</a:t>
            </a:r>
            <a:endParaRPr lang="zh-CN" altLang="en-US" dirty="0"/>
          </a:p>
        </p:txBody>
      </p:sp>
      <p:sp>
        <p:nvSpPr>
          <p:cNvPr id="3" name="内容占位符 2"/>
          <p:cNvSpPr>
            <a:spLocks noGrp="1"/>
          </p:cNvSpPr>
          <p:nvPr>
            <p:ph idx="1"/>
          </p:nvPr>
        </p:nvSpPr>
        <p:spPr>
          <a:xfrm>
            <a:off x="1183640" y="1720850"/>
            <a:ext cx="8892540" cy="3870960"/>
          </a:xfrm>
        </p:spPr>
        <p:txBody>
          <a:bodyPr/>
          <a:lstStyle/>
          <a:p>
            <a:r>
              <a:rPr lang="zh-CN" altLang="en-US" dirty="0"/>
              <a:t>检查</a:t>
            </a:r>
            <a:r>
              <a:rPr lang="en-US" altLang="zh-CN" dirty="0"/>
              <a:t>python</a:t>
            </a:r>
            <a:r>
              <a:rPr lang="zh-CN" altLang="en-US" dirty="0"/>
              <a:t>（</a:t>
            </a:r>
            <a:r>
              <a:rPr lang="en-US" altLang="zh-CN" dirty="0"/>
              <a:t>3.5</a:t>
            </a:r>
            <a:r>
              <a:rPr lang="zh-CN" altLang="en-US" dirty="0"/>
              <a:t>或</a:t>
            </a:r>
            <a:r>
              <a:rPr lang="en-US" altLang="zh-CN" dirty="0"/>
              <a:t>3.6</a:t>
            </a:r>
            <a:r>
              <a:rPr lang="zh-CN" altLang="en-US" dirty="0"/>
              <a:t>）版本</a:t>
            </a:r>
            <a:endParaRPr lang="en-US" altLang="zh-CN" dirty="0"/>
          </a:p>
          <a:p>
            <a:pPr lvl="1"/>
            <a:r>
              <a:rPr lang="zh-CN" altLang="en-US" dirty="0"/>
              <a:t>打开命令行在其中输入 </a:t>
            </a:r>
            <a:r>
              <a:rPr lang="en-US" altLang="zh-CN" dirty="0"/>
              <a:t>python –version</a:t>
            </a:r>
            <a:r>
              <a:rPr lang="zh-CN" altLang="en-US" dirty="0"/>
              <a:t>，如果</a:t>
            </a:r>
            <a:r>
              <a:rPr lang="en-US" altLang="zh-CN" dirty="0"/>
              <a:t>python</a:t>
            </a:r>
            <a:r>
              <a:rPr lang="zh-CN" altLang="en-US" dirty="0"/>
              <a:t>的版</a:t>
            </a:r>
            <a:r>
              <a:rPr lang="zh-CN" altLang="en-US" dirty="0" smtClean="0"/>
              <a:t>本是</a:t>
            </a:r>
            <a:r>
              <a:rPr lang="en-US" altLang="zh-CN" dirty="0"/>
              <a:t>3.5</a:t>
            </a:r>
            <a:r>
              <a:rPr lang="zh-CN" altLang="zh-CN" dirty="0"/>
              <a:t>以下</a:t>
            </a:r>
            <a:r>
              <a:rPr lang="zh-CN" altLang="en-US" dirty="0"/>
              <a:t>，则需要删除先当前计算机中的</a:t>
            </a:r>
            <a:r>
              <a:rPr lang="en-US" altLang="zh-CN" dirty="0"/>
              <a:t>python</a:t>
            </a:r>
            <a:r>
              <a:rPr lang="zh-CN" altLang="en-US" dirty="0"/>
              <a:t>，再进行安装</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8245" y="2711321"/>
            <a:ext cx="4032448" cy="2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202580" y="1720850"/>
            <a:ext cx="8825659" cy="3416300"/>
          </a:xfrm>
        </p:spPr>
        <p:txBody>
          <a:bodyPr/>
          <a:lstStyle/>
          <a:p>
            <a:r>
              <a:rPr lang="zh-CN" altLang="en-US" dirty="0"/>
              <a:t>下载</a:t>
            </a:r>
            <a:r>
              <a:rPr lang="en-US" altLang="zh-CN" dirty="0"/>
              <a:t>python</a:t>
            </a:r>
            <a:r>
              <a:rPr lang="zh-CN" altLang="en-US" dirty="0"/>
              <a:t>程序</a:t>
            </a:r>
            <a:r>
              <a:rPr lang="en-US" altLang="zh-CN" dirty="0">
                <a:hlinkClick r:id="rId1"/>
              </a:rPr>
              <a:t>https://www.python.org/downloads/release/python-361/</a:t>
            </a:r>
            <a:endParaRPr lang="en-US" altLang="zh-CN" dirty="0"/>
          </a:p>
          <a:p>
            <a:pPr lvl="1"/>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233" y="2174750"/>
            <a:ext cx="8543361" cy="3342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240045" y="1720850"/>
            <a:ext cx="8825659" cy="3416300"/>
          </a:xfrm>
        </p:spPr>
        <p:txBody>
          <a:bodyPr/>
          <a:lstStyle/>
          <a:p>
            <a:r>
              <a:rPr lang="zh-CN" altLang="en-US" dirty="0"/>
              <a:t>安装</a:t>
            </a:r>
            <a:r>
              <a:rPr lang="en-US" altLang="zh-CN" dirty="0"/>
              <a:t>64</a:t>
            </a:r>
            <a:r>
              <a:rPr lang="zh-CN" altLang="en-US" dirty="0"/>
              <a:t>位</a:t>
            </a:r>
            <a:r>
              <a:rPr lang="en-US" altLang="zh-CN" dirty="0"/>
              <a:t>python</a:t>
            </a:r>
            <a:r>
              <a:rPr lang="zh-CN" altLang="en-US" dirty="0"/>
              <a:t>程序</a:t>
            </a:r>
            <a:endParaRPr lang="en-US" altLang="zh-CN" dirty="0"/>
          </a:p>
          <a:p>
            <a:pPr lvl="1"/>
            <a:r>
              <a:rPr lang="zh-CN" altLang="en-US" dirty="0"/>
              <a:t>以管理员身份运行，并添加</a:t>
            </a:r>
            <a:r>
              <a:rPr lang="en-US" altLang="zh-CN" dirty="0"/>
              <a:t>python</a:t>
            </a:r>
            <a:r>
              <a:rPr lang="zh-CN" altLang="en-US" dirty="0"/>
              <a:t>安装路径到环境路径中去</a:t>
            </a:r>
            <a:endParaRPr lang="en-US" altLang="zh-CN" dirty="0"/>
          </a:p>
          <a:p>
            <a:pPr lvl="1"/>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5978" y="2491743"/>
            <a:ext cx="5808821" cy="357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7195" y="1590675"/>
            <a:ext cx="8825659" cy="3416300"/>
          </a:xfrm>
        </p:spPr>
        <p:txBody>
          <a:bodyPr>
            <a:normAutofit/>
          </a:bodyPr>
          <a:lstStyle/>
          <a:p>
            <a:r>
              <a:rPr lang="zh-CN" altLang="en-US" sz="2000" dirty="0"/>
              <a:t>检查</a:t>
            </a:r>
            <a:r>
              <a:rPr lang="en-US" altLang="zh-CN" sz="2000" dirty="0"/>
              <a:t>python</a:t>
            </a:r>
            <a:r>
              <a:rPr lang="zh-CN" altLang="en-US" sz="2000" dirty="0"/>
              <a:t>程序是否正确安装</a:t>
            </a:r>
            <a:endParaRPr lang="en-US" altLang="zh-CN" sz="2000" dirty="0"/>
          </a:p>
          <a:p>
            <a:pPr lvl="1"/>
            <a:r>
              <a:rPr lang="zh-CN" altLang="en-US" sz="1800" dirty="0"/>
              <a:t>启动</a:t>
            </a:r>
            <a:r>
              <a:rPr lang="en-US" altLang="zh-CN" sz="1800" dirty="0"/>
              <a:t>python</a:t>
            </a:r>
            <a:r>
              <a:rPr lang="zh-CN" altLang="en-US" sz="1800" dirty="0"/>
              <a:t>，并在命令行中输入“</a:t>
            </a:r>
            <a:r>
              <a:rPr lang="en-US" altLang="zh-CN" sz="1800" dirty="0"/>
              <a:t>hello world</a:t>
            </a:r>
            <a:r>
              <a:rPr lang="zh-CN" altLang="en-US" sz="1800" dirty="0"/>
              <a:t>”</a:t>
            </a:r>
            <a:endParaRPr lang="en-US" altLang="zh-CN" sz="1800" dirty="0"/>
          </a:p>
          <a:p>
            <a:endParaRPr lang="en-US" altLang="zh-CN" sz="2000" dirty="0"/>
          </a:p>
          <a:p>
            <a:pPr lvl="1"/>
            <a:endParaRPr lang="zh-CN" altLang="en-US" sz="18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6311" y="2623572"/>
            <a:ext cx="48863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1143000"/>
          </a:xfrm>
        </p:spPr>
        <p:txBody>
          <a:bodyPr/>
          <a:lstStyle/>
          <a:p>
            <a:r>
              <a:rPr lang="zh-CN" altLang="en-US" dirty="0"/>
              <a:t>开发环境</a:t>
            </a:r>
            <a:r>
              <a:rPr lang="en-US" altLang="zh-CN" dirty="0"/>
              <a:t>--</a:t>
            </a:r>
            <a:r>
              <a:rPr lang="zh-CN" altLang="en-US" dirty="0"/>
              <a:t>安装</a:t>
            </a:r>
            <a:r>
              <a:rPr lang="en-US" altLang="zh-CN" dirty="0"/>
              <a:t>ffmpeg</a:t>
            </a:r>
            <a:r>
              <a:rPr lang="zh-CN" altLang="zh-CN" dirty="0"/>
              <a:t>直播</a:t>
            </a:r>
            <a:r>
              <a:rPr lang="zh-CN" altLang="en-US" dirty="0"/>
              <a:t>工具</a:t>
            </a:r>
            <a:endParaRPr lang="zh-CN" altLang="en-US" dirty="0"/>
          </a:p>
        </p:txBody>
      </p:sp>
      <p:sp>
        <p:nvSpPr>
          <p:cNvPr id="3" name="内容占位符 2"/>
          <p:cNvSpPr>
            <a:spLocks noGrp="1"/>
          </p:cNvSpPr>
          <p:nvPr>
            <p:ph idx="1"/>
          </p:nvPr>
        </p:nvSpPr>
        <p:spPr>
          <a:xfrm>
            <a:off x="1193055" y="1827530"/>
            <a:ext cx="8825659" cy="3416300"/>
          </a:xfrm>
        </p:spPr>
        <p:txBody>
          <a:bodyPr>
            <a:normAutofit/>
          </a:bodyPr>
          <a:lstStyle/>
          <a:p>
            <a:r>
              <a:rPr lang="zh-CN" altLang="en-US" dirty="0"/>
              <a:t>安装</a:t>
            </a:r>
            <a:r>
              <a:rPr lang="en-US" altLang="zh-CN" dirty="0"/>
              <a:t>python</a:t>
            </a:r>
            <a:r>
              <a:rPr lang="zh-CN" altLang="en-US" dirty="0"/>
              <a:t>版本</a:t>
            </a:r>
            <a:r>
              <a:rPr lang="en-US" altLang="zh-CN" dirty="0"/>
              <a:t>ffmpeg</a:t>
            </a:r>
            <a:r>
              <a:rPr lang="zh-CN" altLang="en-US" dirty="0"/>
              <a:t>直播工具</a:t>
            </a:r>
            <a:endParaRPr lang="en-US" altLang="zh-CN" dirty="0"/>
          </a:p>
          <a:p>
            <a:pPr lvl="1"/>
            <a:r>
              <a:rPr lang="zh-CN" altLang="en-US" dirty="0"/>
              <a:t>在命令中输入</a:t>
            </a:r>
            <a:r>
              <a:rPr lang="en-US" altLang="zh-CN" dirty="0"/>
              <a:t>pip install </a:t>
            </a:r>
            <a:r>
              <a:rPr lang="en-US" altLang="zh-CN" dirty="0" err="1"/>
              <a:t>ffmpy3</a:t>
            </a:r>
            <a:endParaRPr lang="en-US" altLang="zh-CN" dirty="0" err="1"/>
          </a:p>
          <a:p>
            <a:pPr lvl="1"/>
            <a:endParaRPr lang="en-US" altLang="zh-CN" dirty="0"/>
          </a:p>
          <a:p>
            <a:pPr lvl="1"/>
            <a:endParaRPr lang="en-US" altLang="zh-CN" dirty="0"/>
          </a:p>
          <a:p>
            <a:pPr lvl="1"/>
            <a:endParaRPr lang="zh-CN" altLang="en-US" dirty="0"/>
          </a:p>
          <a:p>
            <a:pPr lvl="1"/>
            <a:endParaRPr lang="zh-CN" altLang="en-US" dirty="0"/>
          </a:p>
          <a:p>
            <a:pPr lvl="1"/>
            <a:r>
              <a:rPr lang="zh-CN" altLang="en-US" dirty="0"/>
              <a:t>上述命令安装完毕后，在命名行中启动</a:t>
            </a:r>
            <a:r>
              <a:rPr lang="en-US" altLang="zh-CN" dirty="0"/>
              <a:t>python</a:t>
            </a:r>
            <a:r>
              <a:rPr lang="zh-CN" altLang="en-US" dirty="0"/>
              <a:t>运行环境，并输入“</a:t>
            </a:r>
            <a:r>
              <a:rPr lang="en-US" altLang="zh-CN" dirty="0"/>
              <a:t>import ffmpy3 </a:t>
            </a:r>
            <a:r>
              <a:rPr lang="zh-CN" altLang="en-US" dirty="0"/>
              <a:t>”和“</a:t>
            </a:r>
            <a:r>
              <a:rPr lang="en-US" altLang="zh-CN" dirty="0">
                <a:sym typeface="+mn-ea"/>
              </a:rPr>
              <a:t>ffmpy3</a:t>
            </a:r>
            <a:r>
              <a:rPr lang="en-US" altLang="zh-CN" dirty="0"/>
              <a:t>.__version__</a:t>
            </a:r>
            <a:r>
              <a:rPr lang="zh-CN" altLang="en-US" dirty="0"/>
              <a:t>”查看安装是否正确</a:t>
            </a:r>
            <a:endParaRPr lang="zh-CN" altLang="en-US" dirty="0"/>
          </a:p>
          <a:p>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2073910" y="2660015"/>
            <a:ext cx="4137660" cy="1172845"/>
          </a:xfrm>
          <a:prstGeom prst="rect">
            <a:avLst/>
          </a:prstGeom>
        </p:spPr>
      </p:pic>
      <p:pic>
        <p:nvPicPr>
          <p:cNvPr id="5" name="图片 4"/>
          <p:cNvPicPr>
            <a:picLocks noChangeAspect="1"/>
          </p:cNvPicPr>
          <p:nvPr/>
        </p:nvPicPr>
        <p:blipFill>
          <a:blip r:embed="rId3"/>
          <a:stretch>
            <a:fillRect/>
          </a:stretch>
        </p:blipFill>
        <p:spPr>
          <a:xfrm>
            <a:off x="2073910" y="4686935"/>
            <a:ext cx="4137660" cy="12687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5781" y="488528"/>
            <a:ext cx="7821423" cy="706964"/>
          </a:xfrm>
        </p:spPr>
        <p:txBody>
          <a:bodyPr/>
          <a:lstStyle/>
          <a:p>
            <a:r>
              <a:rPr lang="zh-CN" altLang="en-US" dirty="0"/>
              <a:t>开发环境</a:t>
            </a:r>
            <a:r>
              <a:rPr lang="en-US" altLang="zh-CN" dirty="0"/>
              <a:t>--</a:t>
            </a:r>
            <a:r>
              <a:rPr lang="zh-CN" altLang="en-US" dirty="0">
                <a:sym typeface="+mn-ea"/>
              </a:rPr>
              <a:t>安装</a:t>
            </a:r>
            <a:r>
              <a:rPr lang="en-US" altLang="zh-CN" dirty="0">
                <a:sym typeface="+mn-ea"/>
              </a:rPr>
              <a:t>QT5</a:t>
            </a:r>
            <a:r>
              <a:rPr lang="zh-CN" altLang="en-US" dirty="0">
                <a:sym typeface="+mn-ea"/>
              </a:rPr>
              <a:t>和</a:t>
            </a:r>
            <a:r>
              <a:rPr lang="en-US" altLang="zh-CN" dirty="0">
                <a:sym typeface="+mn-ea"/>
              </a:rPr>
              <a:t>tornado</a:t>
            </a:r>
            <a:r>
              <a:rPr lang="zh-CN" altLang="en-US" dirty="0">
                <a:sym typeface="+mn-ea"/>
              </a:rPr>
              <a:t>工具库</a:t>
            </a:r>
            <a:endParaRPr lang="zh-CN" altLang="en-US" dirty="0"/>
          </a:p>
        </p:txBody>
      </p:sp>
      <p:sp>
        <p:nvSpPr>
          <p:cNvPr id="3" name="内容占位符 2"/>
          <p:cNvSpPr>
            <a:spLocks noGrp="1"/>
          </p:cNvSpPr>
          <p:nvPr>
            <p:ph idx="1"/>
          </p:nvPr>
        </p:nvSpPr>
        <p:spPr>
          <a:xfrm>
            <a:off x="1154955" y="1720850"/>
            <a:ext cx="8825659" cy="3562350"/>
          </a:xfrm>
        </p:spPr>
        <p:txBody>
          <a:bodyPr/>
          <a:lstStyle/>
          <a:p>
            <a:r>
              <a:rPr lang="zh-CN" altLang="en-US" dirty="0"/>
              <a:t>安装</a:t>
            </a:r>
            <a:r>
              <a:rPr lang="en-US" altLang="zh-CN" dirty="0"/>
              <a:t>Python QT5</a:t>
            </a:r>
            <a:r>
              <a:rPr lang="zh-CN" altLang="zh-CN" dirty="0"/>
              <a:t>界面</a:t>
            </a:r>
            <a:r>
              <a:rPr lang="zh-CN" altLang="en-US" dirty="0"/>
              <a:t>库和</a:t>
            </a:r>
            <a:r>
              <a:rPr lang="en-US" altLang="zh-CN" dirty="0"/>
              <a:t>Web</a:t>
            </a:r>
            <a:r>
              <a:rPr lang="zh-CN" altLang="en-US" dirty="0"/>
              <a:t>服务框架库</a:t>
            </a:r>
            <a:endParaRPr lang="en-US" altLang="zh-CN" dirty="0"/>
          </a:p>
          <a:p>
            <a:pPr lvl="1"/>
            <a:r>
              <a:rPr lang="zh-CN" altLang="en-US" dirty="0"/>
              <a:t>在命令中输入</a:t>
            </a:r>
            <a:r>
              <a:rPr lang="en-US" altLang="zh-CN" dirty="0"/>
              <a:t>pip install pyqt5</a:t>
            </a:r>
            <a:r>
              <a:rPr lang="en-US" altLang="zh-CN" dirty="0">
                <a:sym typeface="+mn-ea"/>
              </a:rPr>
              <a:t>==5.13.2</a:t>
            </a:r>
            <a:r>
              <a:rPr lang="zh-CN" altLang="en-US" dirty="0"/>
              <a:t>和pip install PyQtWebEngine</a:t>
            </a:r>
            <a:r>
              <a:rPr lang="en-US" altLang="zh-CN" dirty="0"/>
              <a:t>==5.13.2</a:t>
            </a:r>
            <a:endParaRPr lang="en-US" altLang="zh-CN" dirty="0"/>
          </a:p>
          <a:p>
            <a:pPr lvl="1"/>
            <a:endParaRPr lang="en-US" altLang="zh-CN" dirty="0"/>
          </a:p>
          <a:p>
            <a:pPr lvl="1"/>
            <a:endParaRPr lang="en-US" altLang="zh-CN" dirty="0"/>
          </a:p>
          <a:p>
            <a:pPr lvl="1"/>
            <a:endParaRPr lang="zh-CN" altLang="en-US" dirty="0"/>
          </a:p>
          <a:p>
            <a:pPr lvl="1"/>
            <a:r>
              <a:rPr lang="zh-CN" altLang="en-US" dirty="0"/>
              <a:t>在命令中输入</a:t>
            </a:r>
            <a:r>
              <a:rPr lang="en-US" altLang="zh-CN" dirty="0"/>
              <a:t>pip install tornado</a:t>
            </a:r>
            <a:endParaRPr lang="en-US" altLang="zh-CN"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5781" y="4198182"/>
            <a:ext cx="6364819" cy="161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2035810" y="2482214"/>
            <a:ext cx="6961454" cy="11652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8241" y="515750"/>
            <a:ext cx="7282942" cy="706964"/>
          </a:xfrm>
        </p:spPr>
        <p:txBody>
          <a:bodyPr>
            <a:normAutofit fontScale="90000"/>
          </a:bodyPr>
          <a:lstStyle/>
          <a:p>
            <a:r>
              <a:rPr lang="zh-CN" altLang="en-US" dirty="0"/>
              <a:t>开发环境</a:t>
            </a:r>
            <a:r>
              <a:rPr lang="en-US" altLang="zh-CN" dirty="0"/>
              <a:t>--</a:t>
            </a:r>
            <a:r>
              <a:rPr lang="zh-CN" altLang="en-US" dirty="0"/>
              <a:t>安装</a:t>
            </a:r>
            <a:r>
              <a:rPr lang="en-US" altLang="zh-CN" dirty="0"/>
              <a:t>Visual Studio Code</a:t>
            </a:r>
            <a:endParaRPr lang="zh-CN" altLang="en-US" dirty="0"/>
          </a:p>
        </p:txBody>
      </p:sp>
      <p:sp>
        <p:nvSpPr>
          <p:cNvPr id="3" name="内容占位符 2"/>
          <p:cNvSpPr>
            <a:spLocks noGrp="1"/>
          </p:cNvSpPr>
          <p:nvPr>
            <p:ph idx="1"/>
          </p:nvPr>
        </p:nvSpPr>
        <p:spPr>
          <a:xfrm>
            <a:off x="1202580" y="1997710"/>
            <a:ext cx="8825659" cy="3416300"/>
          </a:xfrm>
        </p:spPr>
        <p:txBody>
          <a:bodyPr/>
          <a:lstStyle/>
          <a:p>
            <a:r>
              <a:rPr lang="zh-CN" altLang="en-US" dirty="0"/>
              <a:t>下载最新版本的</a:t>
            </a:r>
            <a:r>
              <a:rPr lang="en-US" altLang="zh-CN" dirty="0" err="1"/>
              <a:t>VSCode</a:t>
            </a:r>
            <a:endParaRPr lang="en-US" altLang="zh-CN" dirty="0"/>
          </a:p>
          <a:p>
            <a:pPr lvl="1"/>
            <a:r>
              <a:rPr lang="en-US" altLang="zh-CN" dirty="0">
                <a:hlinkClick r:id="rId1"/>
              </a:rPr>
              <a:t>https://code.visualstudio.com/</a:t>
            </a:r>
            <a:endParaRPr lang="en-US" altLang="zh-CN" dirty="0"/>
          </a:p>
          <a:p>
            <a:pPr lvl="1"/>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979" y="2786261"/>
            <a:ext cx="7927279" cy="3045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02580" y="1720850"/>
            <a:ext cx="8825659" cy="3416300"/>
          </a:xfrm>
        </p:spPr>
        <p:txBody>
          <a:bodyPr/>
          <a:lstStyle/>
          <a:p>
            <a:r>
              <a:rPr lang="zh-CN" altLang="en-US" dirty="0"/>
              <a:t>安装</a:t>
            </a:r>
            <a:r>
              <a:rPr lang="en-US" altLang="zh-CN" dirty="0" err="1"/>
              <a:t>VSCode</a:t>
            </a:r>
            <a:endParaRPr lang="en-US" altLang="zh-CN" dirty="0"/>
          </a:p>
          <a:p>
            <a:pPr lvl="1"/>
            <a:r>
              <a:rPr lang="zh-CN" altLang="en-US" dirty="0"/>
              <a:t>添加</a:t>
            </a:r>
            <a:r>
              <a:rPr lang="en-US" altLang="zh-CN" dirty="0" err="1"/>
              <a:t>VSCode</a:t>
            </a:r>
            <a:r>
              <a:rPr lang="zh-CN" altLang="en-US" dirty="0"/>
              <a:t>安装路径到环境路径中去</a:t>
            </a:r>
            <a:endParaRPr lang="en-US" altLang="zh-CN" dirty="0"/>
          </a:p>
          <a:p>
            <a:pPr marL="0" indent="0">
              <a:buNone/>
            </a:pPr>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0771" y="2490630"/>
            <a:ext cx="4248472" cy="3285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ym typeface="+mn-ea"/>
              </a:rPr>
              <a:t>综合项目实践课程</a:t>
            </a:r>
            <a:endParaRPr lang="zh-CN" altLang="en-US" dirty="0"/>
          </a:p>
        </p:txBody>
      </p:sp>
      <p:sp>
        <p:nvSpPr>
          <p:cNvPr id="3" name="内容占位符 2"/>
          <p:cNvSpPr>
            <a:spLocks noGrp="1"/>
          </p:cNvSpPr>
          <p:nvPr>
            <p:ph idx="1"/>
          </p:nvPr>
        </p:nvSpPr>
        <p:spPr>
          <a:xfrm>
            <a:off x="416984" y="1570990"/>
            <a:ext cx="11401853" cy="1210711"/>
          </a:xfrm>
        </p:spPr>
        <p:txBody>
          <a:bodyPr>
            <a:noAutofit/>
          </a:bodyPr>
          <a:lstStyle/>
          <a:p>
            <a:pPr>
              <a:buFont typeface="Wingdings" panose="05000000000000000000" pitchFamily="2" charset="2"/>
              <a:buChar char="v"/>
            </a:pPr>
            <a:r>
              <a:rPr lang="zh-CN" altLang="en-US" sz="2800" dirty="0" smtClean="0"/>
              <a:t>通</a:t>
            </a:r>
            <a:r>
              <a:rPr lang="zh-CN" altLang="en-US" sz="2800" dirty="0"/>
              <a:t>过</a:t>
            </a:r>
            <a:r>
              <a:rPr lang="zh-CN" altLang="en-US" sz="2800" dirty="0">
                <a:sym typeface="+mn-ea"/>
              </a:rPr>
              <a:t>综合</a:t>
            </a:r>
            <a:r>
              <a:rPr lang="zh-CN" altLang="en-US" sz="2800" dirty="0"/>
              <a:t>项目实践课程，培养学生利</a:t>
            </a:r>
            <a:r>
              <a:rPr lang="zh-CN" altLang="en-US" sz="2800" dirty="0" smtClean="0"/>
              <a:t>用</a:t>
            </a:r>
            <a:r>
              <a:rPr lang="zh-CN" altLang="en-US" sz="2800" dirty="0"/>
              <a:t>网络</a:t>
            </a:r>
            <a:r>
              <a:rPr lang="zh-CN" altLang="en-US" sz="2800" dirty="0" smtClean="0"/>
              <a:t>资源、相关文献自</a:t>
            </a:r>
            <a:r>
              <a:rPr lang="zh-CN" altLang="en-US" sz="2800" dirty="0"/>
              <a:t>学计算机最新技术，综合运用所</a:t>
            </a:r>
            <a:r>
              <a:rPr lang="zh-CN" altLang="en-US" sz="2800" dirty="0" smtClean="0"/>
              <a:t>学专业知</a:t>
            </a:r>
            <a:r>
              <a:rPr lang="zh-CN" altLang="en-US" sz="2800" dirty="0"/>
              <a:t>识解决复</a:t>
            </a:r>
            <a:r>
              <a:rPr lang="zh-CN" altLang="en-US" sz="2800" dirty="0" smtClean="0"/>
              <a:t>杂现实问</a:t>
            </a:r>
            <a:r>
              <a:rPr lang="zh-CN" altLang="en-US" sz="2800" dirty="0"/>
              <a:t>题的能力</a:t>
            </a:r>
            <a:r>
              <a:rPr lang="zh-CN" altLang="en-US" sz="2800" dirty="0" smtClean="0"/>
              <a:t>。</a:t>
            </a:r>
            <a:endParaRPr lang="en-US" altLang="zh-CN" sz="2800" dirty="0"/>
          </a:p>
          <a:p>
            <a:endParaRPr lang="en-US" altLang="zh-CN" sz="2800" dirty="0"/>
          </a:p>
        </p:txBody>
      </p:sp>
      <p:pic>
        <p:nvPicPr>
          <p:cNvPr id="6" name="Picture 5"/>
          <p:cNvPicPr>
            <a:picLocks noChangeAspect="1"/>
          </p:cNvPicPr>
          <p:nvPr/>
        </p:nvPicPr>
        <p:blipFill>
          <a:blip r:embed="rId1"/>
          <a:stretch>
            <a:fillRect/>
          </a:stretch>
        </p:blipFill>
        <p:spPr>
          <a:xfrm flipH="1">
            <a:off x="416984" y="5189782"/>
            <a:ext cx="1420680" cy="1337912"/>
          </a:xfrm>
          <a:prstGeom prst="rect">
            <a:avLst/>
          </a:prstGeom>
        </p:spPr>
      </p:pic>
      <p:pic>
        <p:nvPicPr>
          <p:cNvPr id="7" name="Picture 6"/>
          <p:cNvPicPr>
            <a:picLocks noChangeAspect="1"/>
          </p:cNvPicPr>
          <p:nvPr/>
        </p:nvPicPr>
        <p:blipFill>
          <a:blip r:embed="rId2"/>
          <a:stretch>
            <a:fillRect/>
          </a:stretch>
        </p:blipFill>
        <p:spPr>
          <a:xfrm>
            <a:off x="6421823" y="3575158"/>
            <a:ext cx="5397015" cy="282443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b="18008"/>
          <a:stretch>
            <a:fillRect/>
          </a:stretch>
        </p:blipFill>
        <p:spPr>
          <a:xfrm>
            <a:off x="1636751" y="2849078"/>
            <a:ext cx="5217223" cy="2857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83275" y="1720850"/>
            <a:ext cx="8825659" cy="3416300"/>
          </a:xfrm>
        </p:spPr>
        <p:txBody>
          <a:bodyPr/>
          <a:lstStyle/>
          <a:p>
            <a:r>
              <a:rPr lang="zh-CN" altLang="en-US" dirty="0"/>
              <a:t>在</a:t>
            </a:r>
            <a:r>
              <a:rPr lang="en-US" altLang="zh-CN" dirty="0" err="1"/>
              <a:t>VSCode</a:t>
            </a:r>
            <a:r>
              <a:rPr lang="zh-CN" altLang="en-US" dirty="0"/>
              <a:t>中安装</a:t>
            </a:r>
            <a:r>
              <a:rPr lang="en-US" altLang="zh-CN" dirty="0"/>
              <a:t>python</a:t>
            </a:r>
            <a:r>
              <a:rPr lang="zh-CN" altLang="en-US" dirty="0"/>
              <a:t>插件</a:t>
            </a:r>
            <a:endParaRPr lang="en-US" altLang="zh-CN" dirty="0"/>
          </a:p>
          <a:p>
            <a:pPr lvl="1"/>
            <a:r>
              <a:rPr lang="zh-CN" altLang="en-US" dirty="0"/>
              <a:t>在</a:t>
            </a:r>
            <a:r>
              <a:rPr lang="en-US" altLang="zh-CN" dirty="0" err="1"/>
              <a:t>MarketPlace</a:t>
            </a:r>
            <a:r>
              <a:rPr lang="zh-CN" altLang="en-US" dirty="0"/>
              <a:t>中搜索</a:t>
            </a:r>
            <a:r>
              <a:rPr lang="en-US" altLang="zh-CN" dirty="0"/>
              <a:t>python</a:t>
            </a:r>
            <a:r>
              <a:rPr lang="zh-CN" altLang="en-US" dirty="0"/>
              <a:t>插件，并进行安装</a:t>
            </a:r>
            <a:endParaRPr lang="en-US" altLang="zh-CN" dirty="0"/>
          </a:p>
          <a:p>
            <a:pPr lvl="1"/>
            <a:endParaRPr lang="zh-CN" altLang="en-US" dirty="0"/>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3887" y="2544708"/>
            <a:ext cx="7704856" cy="2108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54955" y="1920240"/>
            <a:ext cx="8825659" cy="4099560"/>
          </a:xfrm>
        </p:spPr>
        <p:txBody>
          <a:bodyPr/>
          <a:lstStyle/>
          <a:p>
            <a:r>
              <a:rPr lang="zh-CN" altLang="en-US" dirty="0"/>
              <a:t>用</a:t>
            </a:r>
            <a:r>
              <a:rPr lang="en-US" altLang="zh-CN" dirty="0" err="1"/>
              <a:t>VSCode</a:t>
            </a:r>
            <a:r>
              <a:rPr lang="zh-CN" altLang="en-US" dirty="0"/>
              <a:t>创建</a:t>
            </a:r>
            <a:r>
              <a:rPr lang="en-US" altLang="zh-CN" dirty="0"/>
              <a:t>Python</a:t>
            </a:r>
            <a:r>
              <a:rPr lang="zh-CN" altLang="en-US" dirty="0"/>
              <a:t>文件</a:t>
            </a:r>
            <a:endParaRPr lang="en-US" altLang="zh-CN" dirty="0"/>
          </a:p>
          <a:p>
            <a:pPr lvl="1"/>
            <a:r>
              <a:rPr lang="zh-CN" altLang="en-US" dirty="0"/>
              <a:t>点击左边的 文件图标，再点击“</a:t>
            </a:r>
            <a:r>
              <a:rPr lang="en-US" altLang="zh-CN" dirty="0"/>
              <a:t>Open Folder”</a:t>
            </a:r>
            <a:r>
              <a:rPr lang="zh-CN" altLang="en-US" dirty="0"/>
              <a:t>按钮，选择一个文件夹</a:t>
            </a:r>
            <a:r>
              <a:rPr lang="en-US" altLang="zh-CN" dirty="0"/>
              <a:t>(</a:t>
            </a:r>
            <a:r>
              <a:rPr lang="zh-CN" altLang="en-US" dirty="0"/>
              <a:t>例如：</a:t>
            </a:r>
            <a:r>
              <a:rPr lang="en-US" altLang="zh-CN" dirty="0"/>
              <a:t>test)</a:t>
            </a:r>
            <a:r>
              <a:rPr lang="zh-CN" altLang="en-US" dirty="0"/>
              <a:t>作为工作目录，再通过</a:t>
            </a:r>
            <a:r>
              <a:rPr lang="en-US" altLang="zh-CN" dirty="0"/>
              <a:t>”Test”</a:t>
            </a:r>
            <a:r>
              <a:rPr lang="zh-CN" altLang="en-US" dirty="0"/>
              <a:t>旁边的“</a:t>
            </a:r>
            <a:r>
              <a:rPr lang="en-US" altLang="zh-CN" dirty="0"/>
              <a:t>+</a:t>
            </a:r>
            <a:r>
              <a:rPr lang="zh-CN" altLang="en-US" dirty="0"/>
              <a:t>”</a:t>
            </a:r>
            <a:r>
              <a:rPr lang="en-US" altLang="zh-CN" dirty="0"/>
              <a:t> </a:t>
            </a:r>
            <a:r>
              <a:rPr lang="zh-CN" altLang="en-US" dirty="0"/>
              <a:t>添加</a:t>
            </a:r>
            <a:r>
              <a:rPr lang="en-US" altLang="zh-CN" dirty="0"/>
              <a:t>hello.py</a:t>
            </a:r>
            <a:r>
              <a:rPr lang="zh-CN" altLang="en-US" dirty="0"/>
              <a:t>文件</a:t>
            </a:r>
            <a:endParaRPr lang="en-US" altLang="zh-CN" dirty="0"/>
          </a:p>
          <a:p>
            <a:pPr lvl="1"/>
            <a:endParaRPr lang="en-US" altLang="zh-CN" dirty="0"/>
          </a:p>
          <a:p>
            <a:pPr lvl="1"/>
            <a:endParaRPr lang="zh-CN" altLang="en-US" dirty="0"/>
          </a:p>
        </p:txBody>
      </p:sp>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7833" y="3108319"/>
            <a:ext cx="8317060" cy="2520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7195" y="1789430"/>
            <a:ext cx="8825659" cy="3416300"/>
          </a:xfrm>
        </p:spPr>
        <p:txBody>
          <a:bodyPr/>
          <a:lstStyle/>
          <a:p>
            <a:r>
              <a:rPr lang="zh-CN" altLang="en-US" dirty="0"/>
              <a:t>安装</a:t>
            </a:r>
            <a:r>
              <a:rPr lang="en-US" altLang="zh-CN" dirty="0"/>
              <a:t>Python</a:t>
            </a:r>
            <a:r>
              <a:rPr lang="zh-CN" altLang="en-US" dirty="0"/>
              <a:t>语法检查和代码格式扩展</a:t>
            </a:r>
            <a:endParaRPr lang="en-US" altLang="zh-CN" dirty="0"/>
          </a:p>
          <a:p>
            <a:pPr lvl="1"/>
            <a:r>
              <a:rPr lang="en-US" altLang="zh-CN" dirty="0"/>
              <a:t> </a:t>
            </a:r>
            <a:r>
              <a:rPr lang="zh-CN" altLang="en-US" dirty="0"/>
              <a:t>在</a:t>
            </a:r>
            <a:r>
              <a:rPr lang="en-US" altLang="zh-CN" dirty="0" err="1"/>
              <a:t>VSCode</a:t>
            </a:r>
            <a:r>
              <a:rPr lang="zh-CN" altLang="en-US" dirty="0"/>
              <a:t>的终端中安装</a:t>
            </a:r>
            <a:r>
              <a:rPr lang="en-US" altLang="zh-CN" dirty="0"/>
              <a:t>flake8 </a:t>
            </a:r>
            <a:endParaRPr lang="en-US" altLang="zh-CN" dirty="0"/>
          </a:p>
          <a:p>
            <a:pPr marL="457200" lvl="1" indent="0">
              <a:buNone/>
            </a:pPr>
            <a:endParaRPr lang="en-US" altLang="zh-CN" dirty="0"/>
          </a:p>
          <a:p>
            <a:pPr lvl="1"/>
            <a:endParaRPr lang="zh-CN" altLang="en-US" dirty="0"/>
          </a:p>
          <a:p>
            <a:pPr lvl="1"/>
            <a:r>
              <a:rPr lang="zh-CN" altLang="en-US" dirty="0"/>
              <a:t>在</a:t>
            </a:r>
            <a:r>
              <a:rPr lang="en-US" altLang="zh-CN" dirty="0" err="1"/>
              <a:t>VSCode</a:t>
            </a:r>
            <a:r>
              <a:rPr lang="zh-CN" altLang="en-US" dirty="0"/>
              <a:t>的终端中安装</a:t>
            </a:r>
            <a:r>
              <a:rPr lang="en-US" altLang="zh-CN" dirty="0" err="1"/>
              <a:t>yapf</a:t>
            </a:r>
            <a:endParaRPr lang="en-US" altLang="zh-CN" dirty="0"/>
          </a:p>
          <a:p>
            <a:pPr lvl="1"/>
            <a:endParaRPr lang="zh-CN" altLang="en-US" dirty="0"/>
          </a:p>
        </p:txBody>
      </p:sp>
      <p:pic>
        <p:nvPicPr>
          <p:cNvPr id="92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3180" y="2546415"/>
            <a:ext cx="4680520" cy="58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620" y="3688457"/>
            <a:ext cx="4752528" cy="1050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602931" y="1497513"/>
            <a:ext cx="5130266" cy="1612078"/>
          </a:xfrm>
        </p:spPr>
        <p:txBody>
          <a:bodyPr>
            <a:normAutofit fontScale="92500" lnSpcReduction="20000"/>
          </a:bodyPr>
          <a:lstStyle/>
          <a:p>
            <a:r>
              <a:rPr lang="zh-CN" altLang="en-US" sz="2800" dirty="0"/>
              <a:t>在</a:t>
            </a:r>
            <a:r>
              <a:rPr lang="en-US" altLang="zh-CN" sz="2800" dirty="0"/>
              <a:t>hello.py</a:t>
            </a:r>
            <a:r>
              <a:rPr lang="zh-CN" altLang="en-US" sz="2800" dirty="0"/>
              <a:t>文件中输入如下代码，</a:t>
            </a:r>
            <a:r>
              <a:rPr lang="en-US" altLang="zh-CN" sz="2800" dirty="0"/>
              <a:t>ctrl+F5</a:t>
            </a:r>
            <a:r>
              <a:rPr lang="zh-CN" altLang="en-US" sz="2800" dirty="0"/>
              <a:t>运行程序</a:t>
            </a:r>
            <a:endParaRPr lang="en-US" altLang="zh-CN" sz="2800" dirty="0"/>
          </a:p>
          <a:p>
            <a:r>
              <a:rPr lang="zh-CN" altLang="en-US" sz="2800" dirty="0"/>
              <a:t>按</a:t>
            </a:r>
            <a:r>
              <a:rPr lang="en-US" altLang="zh-CN" sz="2800" dirty="0"/>
              <a:t>F5</a:t>
            </a:r>
            <a:r>
              <a:rPr lang="zh-CN" altLang="en-US" sz="2800" dirty="0"/>
              <a:t>调试，可以下断点查看运行中变量的值</a:t>
            </a:r>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p:txBody>
      </p:sp>
      <p:pic>
        <p:nvPicPr>
          <p:cNvPr id="4" name="图片 3"/>
          <p:cNvPicPr>
            <a:picLocks noChangeAspect="1"/>
          </p:cNvPicPr>
          <p:nvPr>
            <p:custDataLst>
              <p:tags r:id="rId1"/>
            </p:custDataLst>
          </p:nvPr>
        </p:nvPicPr>
        <p:blipFill rotWithShape="1">
          <a:blip r:embed="rId2"/>
          <a:srcRect l="44888" t="4287" b="15815"/>
          <a:stretch>
            <a:fillRect/>
          </a:stretch>
        </p:blipFill>
        <p:spPr>
          <a:xfrm>
            <a:off x="444055" y="1501541"/>
            <a:ext cx="6062623" cy="5258680"/>
          </a:xfrm>
          <a:prstGeom prst="rect">
            <a:avLst/>
          </a:prstGeom>
        </p:spPr>
      </p:pic>
      <p:sp>
        <p:nvSpPr>
          <p:cNvPr id="5" name="文本框 4"/>
          <p:cNvSpPr txBox="1"/>
          <p:nvPr/>
        </p:nvSpPr>
        <p:spPr>
          <a:xfrm>
            <a:off x="6891689" y="4606799"/>
            <a:ext cx="5034012" cy="1477328"/>
          </a:xfrm>
          <a:prstGeom prst="rect">
            <a:avLst/>
          </a:prstGeom>
          <a:noFill/>
        </p:spPr>
        <p:txBody>
          <a:bodyPr wrap="square" rtlCol="0">
            <a:spAutoFit/>
          </a:bodyPr>
          <a:lstStyle/>
          <a:p>
            <a:r>
              <a:rPr lang="zh-CN" altLang="en-US" dirty="0">
                <a:solidFill>
                  <a:srgbClr val="FF0000"/>
                </a:solidFill>
                <a:sym typeface="+mn-ea"/>
              </a:rPr>
              <a:t>运行例子，发现</a:t>
            </a:r>
            <a:r>
              <a:rPr lang="en-US" altLang="zh-CN" dirty="0">
                <a:solidFill>
                  <a:srgbClr val="FF0000"/>
                </a:solidFill>
                <a:sym typeface="+mn-ea"/>
              </a:rPr>
              <a:t>QT</a:t>
            </a:r>
            <a:r>
              <a:rPr lang="zh-CN" altLang="en-US" dirty="0">
                <a:solidFill>
                  <a:srgbClr val="FF0000"/>
                </a:solidFill>
                <a:sym typeface="+mn-ea"/>
              </a:rPr>
              <a:t>中的</a:t>
            </a:r>
            <a:r>
              <a:rPr lang="en-US" altLang="zh-CN" dirty="0" err="1">
                <a:solidFill>
                  <a:srgbClr val="FF0000"/>
                </a:solidFill>
                <a:sym typeface="+mn-ea"/>
              </a:rPr>
              <a:t>QWebEngine</a:t>
            </a:r>
            <a:r>
              <a:rPr lang="zh-CN" altLang="en-US" dirty="0">
                <a:solidFill>
                  <a:srgbClr val="FF0000"/>
                </a:solidFill>
                <a:sym typeface="+mn-ea"/>
              </a:rPr>
              <a:t>组件不支持</a:t>
            </a:r>
            <a:r>
              <a:rPr lang="en-US" altLang="zh-CN" dirty="0">
                <a:solidFill>
                  <a:srgbClr val="FF0000"/>
                </a:solidFill>
                <a:sym typeface="+mn-ea"/>
              </a:rPr>
              <a:t>H264</a:t>
            </a:r>
            <a:r>
              <a:rPr lang="zh-CN" altLang="en-US" dirty="0">
                <a:solidFill>
                  <a:srgbClr val="FF0000"/>
                </a:solidFill>
                <a:sym typeface="+mn-ea"/>
              </a:rPr>
              <a:t>和</a:t>
            </a:r>
            <a:r>
              <a:rPr lang="en-US" altLang="zh-CN" dirty="0">
                <a:solidFill>
                  <a:srgbClr val="FF0000"/>
                </a:solidFill>
                <a:sym typeface="+mn-ea"/>
              </a:rPr>
              <a:t>AAC</a:t>
            </a:r>
            <a:r>
              <a:rPr lang="zh-CN" altLang="en-US" dirty="0">
                <a:solidFill>
                  <a:srgbClr val="FF0000"/>
                </a:solidFill>
                <a:sym typeface="+mn-ea"/>
              </a:rPr>
              <a:t>编码。</a:t>
            </a:r>
            <a:endParaRPr lang="en-US" altLang="zh-CN" dirty="0">
              <a:solidFill>
                <a:srgbClr val="FF0000"/>
              </a:solidFill>
              <a:sym typeface="+mn-ea"/>
            </a:endParaRPr>
          </a:p>
          <a:p>
            <a:r>
              <a:rPr lang="zh-CN" altLang="en-US" dirty="0">
                <a:solidFill>
                  <a:srgbClr val="FF0000"/>
                </a:solidFill>
                <a:sym typeface="+mn-ea"/>
              </a:rPr>
              <a:t>需要重新编译</a:t>
            </a:r>
            <a:r>
              <a:rPr lang="en-US" altLang="zh-CN" dirty="0">
                <a:solidFill>
                  <a:srgbClr val="FF0000"/>
                </a:solidFill>
                <a:sym typeface="+mn-ea"/>
              </a:rPr>
              <a:t>QT</a:t>
            </a:r>
            <a:r>
              <a:rPr lang="zh-CN" altLang="en-US" dirty="0">
                <a:solidFill>
                  <a:srgbClr val="FF0000"/>
                </a:solidFill>
                <a:sym typeface="+mn-ea"/>
              </a:rPr>
              <a:t>源代码，让</a:t>
            </a:r>
            <a:r>
              <a:rPr lang="en-US" altLang="zh-CN" dirty="0" err="1">
                <a:solidFill>
                  <a:srgbClr val="FF0000"/>
                </a:solidFill>
                <a:sym typeface="+mn-ea"/>
              </a:rPr>
              <a:t>QWebEngine</a:t>
            </a:r>
            <a:r>
              <a:rPr lang="zh-CN" altLang="en-US" dirty="0">
                <a:solidFill>
                  <a:srgbClr val="FF0000"/>
                </a:solidFill>
                <a:sym typeface="+mn-ea"/>
              </a:rPr>
              <a:t>支持</a:t>
            </a:r>
            <a:r>
              <a:rPr lang="en-US" altLang="zh-CN" dirty="0">
                <a:solidFill>
                  <a:srgbClr val="FF0000"/>
                </a:solidFill>
                <a:sym typeface="+mn-ea"/>
              </a:rPr>
              <a:t>H264</a:t>
            </a:r>
            <a:r>
              <a:rPr lang="zh-CN" altLang="en-US" dirty="0">
                <a:solidFill>
                  <a:srgbClr val="FF0000"/>
                </a:solidFill>
                <a:sym typeface="+mn-ea"/>
              </a:rPr>
              <a:t>和</a:t>
            </a:r>
            <a:r>
              <a:rPr lang="en-US" altLang="zh-CN" dirty="0">
                <a:solidFill>
                  <a:srgbClr val="FF0000"/>
                </a:solidFill>
                <a:sym typeface="+mn-ea"/>
              </a:rPr>
              <a:t>AAC</a:t>
            </a:r>
            <a:endParaRPr lang="zh-CN" altLang="en-US" dirty="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2641" y="545867"/>
            <a:ext cx="4454130" cy="706964"/>
          </a:xfrm>
        </p:spPr>
        <p:txBody>
          <a:bodyPr/>
          <a:lstStyle/>
          <a:p>
            <a:r>
              <a:rPr lang="zh-CN" altLang="en-US" dirty="0"/>
              <a:t>软件开发的一般步骤</a:t>
            </a:r>
            <a:endParaRPr lang="zh-CN" altLang="en-US" dirty="0"/>
          </a:p>
        </p:txBody>
      </p:sp>
      <p:grpSp>
        <p:nvGrpSpPr>
          <p:cNvPr id="39" name="组合 38"/>
          <p:cNvGrpSpPr/>
          <p:nvPr/>
        </p:nvGrpSpPr>
        <p:grpSpPr>
          <a:xfrm>
            <a:off x="2721051" y="1913510"/>
            <a:ext cx="6749898" cy="4398623"/>
            <a:chOff x="2354835" y="1924273"/>
            <a:chExt cx="6749898" cy="4398623"/>
          </a:xfrm>
        </p:grpSpPr>
        <p:sp>
          <p:nvSpPr>
            <p:cNvPr id="40" name="任意多边形 35"/>
            <p:cNvSpPr/>
            <p:nvPr/>
          </p:nvSpPr>
          <p:spPr>
            <a:xfrm>
              <a:off x="2888068" y="3160583"/>
              <a:ext cx="5660572" cy="1606256"/>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latin typeface="微软雅黑" panose="020B0503020204020204" charset="-122"/>
                <a:ea typeface="微软雅黑" panose="020B0503020204020204" charset="-122"/>
              </a:endParaRPr>
            </a:p>
          </p:txBody>
        </p:sp>
        <p:sp>
          <p:nvSpPr>
            <p:cNvPr id="41" name="TextBox 143"/>
            <p:cNvSpPr txBox="1"/>
            <p:nvPr/>
          </p:nvSpPr>
          <p:spPr>
            <a:xfrm>
              <a:off x="2379695" y="1924273"/>
              <a:ext cx="1005403" cy="584775"/>
            </a:xfrm>
            <a:prstGeom prst="rect">
              <a:avLst/>
            </a:prstGeom>
            <a:noFill/>
          </p:spPr>
          <p:txBody>
            <a:bodyPr wrap="none" rtlCol="0">
              <a:spAutoFit/>
            </a:bodyPr>
            <a:lstStyle/>
            <a:p>
              <a:r>
                <a:rPr lang="zh-CN" altLang="en-US" sz="3200" dirty="0">
                  <a:solidFill>
                    <a:srgbClr val="C00000"/>
                  </a:solidFill>
                  <a:latin typeface="微软雅黑" panose="020B0503020204020204" charset="-122"/>
                  <a:ea typeface="微软雅黑" panose="020B0503020204020204" charset="-122"/>
                </a:rPr>
                <a:t>需求</a:t>
              </a:r>
              <a:endParaRPr lang="zh-CN" altLang="en-US" sz="3200" dirty="0">
                <a:solidFill>
                  <a:srgbClr val="C00000"/>
                </a:solidFill>
                <a:latin typeface="微软雅黑" panose="020B0503020204020204" charset="-122"/>
                <a:ea typeface="微软雅黑" panose="020B0503020204020204" charset="-122"/>
              </a:endParaRPr>
            </a:p>
          </p:txBody>
        </p:sp>
        <p:sp>
          <p:nvSpPr>
            <p:cNvPr id="42" name="TextBox 146"/>
            <p:cNvSpPr txBox="1"/>
            <p:nvPr/>
          </p:nvSpPr>
          <p:spPr>
            <a:xfrm>
              <a:off x="6633560" y="5676565"/>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测试</a:t>
              </a:r>
              <a:endParaRPr lang="zh-CN" altLang="en-US" sz="3600" dirty="0">
                <a:latin typeface="微软雅黑" panose="020B0503020204020204" charset="-122"/>
                <a:ea typeface="微软雅黑" panose="020B0503020204020204" charset="-122"/>
              </a:endParaRPr>
            </a:p>
          </p:txBody>
        </p:sp>
        <p:sp>
          <p:nvSpPr>
            <p:cNvPr id="43" name="TextBox 147"/>
            <p:cNvSpPr txBox="1"/>
            <p:nvPr/>
          </p:nvSpPr>
          <p:spPr>
            <a:xfrm>
              <a:off x="7996737" y="1939237"/>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交付</a:t>
              </a:r>
              <a:endParaRPr lang="zh-CN" altLang="en-US" sz="3600" dirty="0">
                <a:latin typeface="微软雅黑" panose="020B0503020204020204" charset="-122"/>
                <a:ea typeface="微软雅黑" panose="020B0503020204020204" charset="-122"/>
              </a:endParaRPr>
            </a:p>
          </p:txBody>
        </p:sp>
        <p:sp>
          <p:nvSpPr>
            <p:cNvPr id="44" name="TextBox 143"/>
            <p:cNvSpPr txBox="1"/>
            <p:nvPr/>
          </p:nvSpPr>
          <p:spPr>
            <a:xfrm>
              <a:off x="3674365" y="5676564"/>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设计</a:t>
              </a:r>
              <a:endParaRPr lang="zh-CN" altLang="en-US" sz="3600" dirty="0">
                <a:latin typeface="微软雅黑" panose="020B0503020204020204" charset="-122"/>
                <a:ea typeface="微软雅黑" panose="020B0503020204020204" charset="-122"/>
              </a:endParaRPr>
            </a:p>
          </p:txBody>
        </p:sp>
        <p:grpSp>
          <p:nvGrpSpPr>
            <p:cNvPr id="45" name="组合 44"/>
            <p:cNvGrpSpPr/>
            <p:nvPr/>
          </p:nvGrpSpPr>
          <p:grpSpPr>
            <a:xfrm>
              <a:off x="5148835" y="2677431"/>
              <a:ext cx="1139038" cy="1139038"/>
              <a:chOff x="4002481" y="1661152"/>
              <a:chExt cx="1139038" cy="1139038"/>
            </a:xfrm>
          </p:grpSpPr>
          <p:grpSp>
            <p:nvGrpSpPr>
              <p:cNvPr id="67" name="组合 66"/>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9"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8" name="TextBox 135"/>
              <p:cNvSpPr txBox="1"/>
              <p:nvPr/>
            </p:nvSpPr>
            <p:spPr>
              <a:xfrm>
                <a:off x="4367984" y="1876728"/>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46" name="组合 45"/>
            <p:cNvGrpSpPr/>
            <p:nvPr/>
          </p:nvGrpSpPr>
          <p:grpSpPr>
            <a:xfrm>
              <a:off x="2354835" y="2604406"/>
              <a:ext cx="1139038" cy="1139038"/>
              <a:chOff x="4002481" y="1661152"/>
              <a:chExt cx="1139038" cy="1139038"/>
            </a:xfrm>
          </p:grpSpPr>
          <p:grpSp>
            <p:nvGrpSpPr>
              <p:cNvPr id="63" name="组合 62"/>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5"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4" name="TextBox 135"/>
              <p:cNvSpPr txBox="1"/>
              <p:nvPr/>
            </p:nvSpPr>
            <p:spPr>
              <a:xfrm>
                <a:off x="4307021" y="1876728"/>
                <a:ext cx="461986" cy="707886"/>
              </a:xfrm>
              <a:prstGeom prst="rect">
                <a:avLst/>
              </a:prstGeom>
              <a:noFill/>
            </p:spPr>
            <p:txBody>
              <a:bodyPr wrap="none" rtlCol="0">
                <a:spAutoFit/>
              </a:bodyPr>
              <a:lstStyle/>
              <a:p>
                <a:r>
                  <a:rPr lang="en-US" altLang="zh-CN" sz="4000" dirty="0">
                    <a:solidFill>
                      <a:srgbClr val="C00000"/>
                    </a:solidFill>
                    <a:latin typeface="Watford DB" pitchFamily="2" charset="0"/>
                    <a:ea typeface="造字工房劲黑（非商用）常规体" pitchFamily="50" charset="-122"/>
                  </a:rPr>
                  <a:t>1</a:t>
                </a:r>
                <a:endParaRPr lang="en-US" altLang="zh-CN" sz="4000" dirty="0">
                  <a:solidFill>
                    <a:srgbClr val="C00000"/>
                  </a:solidFill>
                  <a:latin typeface="Watford DB" pitchFamily="2" charset="0"/>
                  <a:ea typeface="造字工房劲黑（非商用）常规体" pitchFamily="50" charset="-122"/>
                </a:endParaRPr>
              </a:p>
            </p:txBody>
          </p:sp>
        </p:grpSp>
        <p:grpSp>
          <p:nvGrpSpPr>
            <p:cNvPr id="47" name="组合 46"/>
            <p:cNvGrpSpPr/>
            <p:nvPr/>
          </p:nvGrpSpPr>
          <p:grpSpPr>
            <a:xfrm>
              <a:off x="7965695" y="2604406"/>
              <a:ext cx="1139038" cy="1139038"/>
              <a:chOff x="4002481" y="1661152"/>
              <a:chExt cx="1139038" cy="1139038"/>
            </a:xfrm>
          </p:grpSpPr>
          <p:grpSp>
            <p:nvGrpSpPr>
              <p:cNvPr id="59" name="组合 58"/>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1"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0" name="TextBox 135"/>
              <p:cNvSpPr txBox="1"/>
              <p:nvPr/>
            </p:nvSpPr>
            <p:spPr>
              <a:xfrm>
                <a:off x="4333148"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5</a:t>
                </a:r>
                <a:endParaRPr lang="en-US" altLang="zh-CN" sz="4000" dirty="0">
                  <a:solidFill>
                    <a:srgbClr val="1A3F6C"/>
                  </a:solidFill>
                  <a:latin typeface="Watford DB" pitchFamily="2" charset="0"/>
                  <a:ea typeface="造字工房劲黑（非商用）常规体" pitchFamily="50" charset="-122"/>
                </a:endParaRPr>
              </a:p>
            </p:txBody>
          </p:sp>
        </p:grpSp>
        <p:grpSp>
          <p:nvGrpSpPr>
            <p:cNvPr id="48" name="组合 47"/>
            <p:cNvGrpSpPr/>
            <p:nvPr/>
          </p:nvGrpSpPr>
          <p:grpSpPr>
            <a:xfrm>
              <a:off x="3674365" y="4172221"/>
              <a:ext cx="1139038" cy="1139038"/>
              <a:chOff x="4002481" y="1661152"/>
              <a:chExt cx="1139038" cy="1139038"/>
            </a:xfrm>
          </p:grpSpPr>
          <p:grpSp>
            <p:nvGrpSpPr>
              <p:cNvPr id="55" name="组合 54"/>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57"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56" name="TextBox 135"/>
              <p:cNvSpPr txBox="1"/>
              <p:nvPr/>
            </p:nvSpPr>
            <p:spPr>
              <a:xfrm>
                <a:off x="4341857"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2</a:t>
                </a:r>
                <a:endParaRPr lang="en-US" altLang="zh-CN" sz="4000" dirty="0">
                  <a:solidFill>
                    <a:srgbClr val="1A3F6C"/>
                  </a:solidFill>
                  <a:latin typeface="Watford DB" pitchFamily="2" charset="0"/>
                  <a:ea typeface="造字工房劲黑（非商用）常规体" pitchFamily="50" charset="-122"/>
                </a:endParaRPr>
              </a:p>
            </p:txBody>
          </p:sp>
        </p:grpSp>
        <p:grpSp>
          <p:nvGrpSpPr>
            <p:cNvPr id="49" name="组合 48"/>
            <p:cNvGrpSpPr/>
            <p:nvPr/>
          </p:nvGrpSpPr>
          <p:grpSpPr>
            <a:xfrm>
              <a:off x="6608700" y="4172856"/>
              <a:ext cx="1139038" cy="1139038"/>
              <a:chOff x="4002481" y="1661152"/>
              <a:chExt cx="1139038" cy="1139038"/>
            </a:xfrm>
          </p:grpSpPr>
          <p:grpSp>
            <p:nvGrpSpPr>
              <p:cNvPr id="51" name="组合 50"/>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53"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52" name="TextBox 135"/>
              <p:cNvSpPr txBox="1"/>
              <p:nvPr/>
            </p:nvSpPr>
            <p:spPr>
              <a:xfrm>
                <a:off x="4324439"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4</a:t>
                </a:r>
                <a:endParaRPr lang="en-US" altLang="zh-CN" sz="4000" dirty="0">
                  <a:solidFill>
                    <a:srgbClr val="1A3F6C"/>
                  </a:solidFill>
                  <a:latin typeface="Watford DB" pitchFamily="2" charset="0"/>
                  <a:ea typeface="造字工房劲黑（非商用）常规体" pitchFamily="50" charset="-122"/>
                </a:endParaRPr>
              </a:p>
            </p:txBody>
          </p:sp>
        </p:grpSp>
        <p:sp>
          <p:nvSpPr>
            <p:cNvPr id="50" name="TextBox 143"/>
            <p:cNvSpPr txBox="1"/>
            <p:nvPr/>
          </p:nvSpPr>
          <p:spPr>
            <a:xfrm>
              <a:off x="5246197" y="1940629"/>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编码</a:t>
              </a:r>
              <a:endParaRPr lang="zh-CN" altLang="en-US" sz="3600"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需求分析 </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grpSp>
        <p:nvGrpSpPr>
          <p:cNvPr id="12" name="组合 11"/>
          <p:cNvGrpSpPr/>
          <p:nvPr/>
        </p:nvGrpSpPr>
        <p:grpSpPr>
          <a:xfrm>
            <a:off x="452237" y="1619250"/>
            <a:ext cx="3256768" cy="469257"/>
            <a:chOff x="452237" y="1619250"/>
            <a:chExt cx="3256768" cy="469257"/>
          </a:xfrm>
        </p:grpSpPr>
        <p:sp>
          <p:nvSpPr>
            <p:cNvPr id="6" name="矩形 5"/>
            <p:cNvSpPr/>
            <p:nvPr/>
          </p:nvSpPr>
          <p:spPr>
            <a:xfrm>
              <a:off x="4522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677680" y="1719175"/>
              <a:ext cx="2031325" cy="369332"/>
            </a:xfrm>
            <a:prstGeom prst="rect">
              <a:avLst/>
            </a:prstGeom>
          </p:spPr>
          <p:txBody>
            <a:bodyPr wrap="none">
              <a:spAutoFit/>
            </a:bodyPr>
            <a:lstStyle/>
            <a:p>
              <a:r>
                <a:rPr lang="zh-CN" altLang="en-US" dirty="0"/>
                <a:t>什么是需求分析？</a:t>
              </a:r>
              <a:endParaRPr lang="en-US" altLang="zh-CN" dirty="0"/>
            </a:p>
          </p:txBody>
        </p:sp>
      </p:grpSp>
      <p:sp>
        <p:nvSpPr>
          <p:cNvPr id="15" name="矩形 14"/>
          <p:cNvSpPr/>
          <p:nvPr/>
        </p:nvSpPr>
        <p:spPr>
          <a:xfrm>
            <a:off x="653213" y="2502830"/>
            <a:ext cx="11076073" cy="3170099"/>
          </a:xfrm>
          <a:prstGeom prst="rect">
            <a:avLst/>
          </a:prstGeom>
        </p:spPr>
        <p:txBody>
          <a:bodyPr wrap="square">
            <a:spAutoFit/>
          </a:bodyPr>
          <a:lstStyle/>
          <a:p>
            <a:r>
              <a:rPr lang="zh-CN" altLang="en-US" dirty="0">
                <a:solidFill>
                  <a:srgbClr val="333333"/>
                </a:solidFill>
                <a:latin typeface="Arial" panose="020B0604020202020204" pitchFamily="34" charset="0"/>
              </a:rPr>
              <a:t>需求分析也称为</a:t>
            </a:r>
            <a:r>
              <a:rPr lang="zh-CN" altLang="en-US" dirty="0">
                <a:solidFill>
                  <a:srgbClr val="C00000"/>
                </a:solidFill>
                <a:latin typeface="Arial" panose="020B0604020202020204" pitchFamily="34" charset="0"/>
              </a:rPr>
              <a:t>软件需求分析</a:t>
            </a:r>
            <a:r>
              <a:rPr lang="zh-CN" altLang="en-US" dirty="0">
                <a:solidFill>
                  <a:srgbClr val="333333"/>
                </a:solidFill>
                <a:latin typeface="Arial" panose="020B0604020202020204" pitchFamily="34" charset="0"/>
              </a:rPr>
              <a:t>、</a:t>
            </a:r>
            <a:r>
              <a:rPr lang="zh-CN" altLang="en-US" dirty="0">
                <a:solidFill>
                  <a:srgbClr val="C00000"/>
                </a:solidFill>
                <a:latin typeface="Arial" panose="020B0604020202020204" pitchFamily="34" charset="0"/>
              </a:rPr>
              <a:t>系统需求分析</a:t>
            </a:r>
            <a:r>
              <a:rPr lang="zh-CN" altLang="en-US" dirty="0">
                <a:solidFill>
                  <a:srgbClr val="333333"/>
                </a:solidFill>
                <a:latin typeface="Arial" panose="020B0604020202020204" pitchFamily="34" charset="0"/>
              </a:rPr>
              <a:t>或</a:t>
            </a:r>
            <a:r>
              <a:rPr lang="zh-CN" altLang="en-US" dirty="0">
                <a:solidFill>
                  <a:srgbClr val="C00000"/>
                </a:solidFill>
                <a:latin typeface="Arial" panose="020B0604020202020204" pitchFamily="34" charset="0"/>
              </a:rPr>
              <a:t>需求分析工程</a:t>
            </a:r>
            <a:r>
              <a:rPr lang="zh-CN" altLang="en-US" dirty="0">
                <a:solidFill>
                  <a:srgbClr val="333333"/>
                </a:solidFill>
                <a:latin typeface="Arial" panose="020B0604020202020204" pitchFamily="34" charset="0"/>
              </a:rPr>
              <a:t>等，</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是开发人员经过深入细致的</a:t>
            </a:r>
            <a:r>
              <a:rPr lang="zh-CN" altLang="en-US" sz="2800" dirty="0">
                <a:solidFill>
                  <a:srgbClr val="C00000"/>
                </a:solidFill>
                <a:latin typeface="Arial" panose="020B0604020202020204" pitchFamily="34" charset="0"/>
              </a:rPr>
              <a:t>调研</a:t>
            </a:r>
            <a:r>
              <a:rPr lang="zh-CN" altLang="en-US" dirty="0">
                <a:solidFill>
                  <a:srgbClr val="333333"/>
                </a:solidFill>
                <a:latin typeface="Arial" panose="020B0604020202020204" pitchFamily="34" charset="0"/>
              </a:rPr>
              <a:t>和</a:t>
            </a:r>
            <a:r>
              <a:rPr lang="zh-CN" altLang="en-US" sz="2800" dirty="0">
                <a:solidFill>
                  <a:srgbClr val="C00000"/>
                </a:solidFill>
                <a:latin typeface="Arial" panose="020B0604020202020204" pitchFamily="34" charset="0"/>
              </a:rPr>
              <a:t>分析</a:t>
            </a:r>
            <a:r>
              <a:rPr lang="zh-CN" altLang="en-US" dirty="0">
                <a:solidFill>
                  <a:srgbClr val="333333"/>
                </a:solidFill>
                <a:latin typeface="Arial" panose="020B0604020202020204" pitchFamily="34" charset="0"/>
              </a:rPr>
              <a:t>，准确</a:t>
            </a:r>
            <a:r>
              <a:rPr lang="zh-CN" altLang="en-US" dirty="0">
                <a:solidFill>
                  <a:srgbClr val="C00000"/>
                </a:solidFill>
                <a:latin typeface="Arial" panose="020B0604020202020204" pitchFamily="34" charset="0"/>
              </a:rPr>
              <a:t>理解</a:t>
            </a:r>
            <a:r>
              <a:rPr lang="zh-CN" altLang="en-US" sz="2800" dirty="0">
                <a:solidFill>
                  <a:srgbClr val="C00000"/>
                </a:solidFill>
                <a:latin typeface="Arial" panose="020B0604020202020204" pitchFamily="34" charset="0"/>
              </a:rPr>
              <a:t>用户</a:t>
            </a:r>
            <a:r>
              <a:rPr lang="zh-CN" altLang="en-US" dirty="0">
                <a:solidFill>
                  <a:srgbClr val="333333"/>
                </a:solidFill>
                <a:latin typeface="Arial" panose="020B0604020202020204" pitchFamily="34" charset="0"/>
              </a:rPr>
              <a:t>和</a:t>
            </a:r>
            <a:r>
              <a:rPr lang="zh-CN" altLang="en-US" sz="2800" dirty="0">
                <a:solidFill>
                  <a:srgbClr val="C00000"/>
                </a:solidFill>
                <a:latin typeface="Arial" panose="020B0604020202020204" pitchFamily="34" charset="0"/>
              </a:rPr>
              <a:t>项目</a:t>
            </a:r>
            <a:r>
              <a:rPr lang="zh-CN" altLang="en-US" dirty="0">
                <a:latin typeface="Arial" panose="020B0604020202020204" pitchFamily="34" charset="0"/>
              </a:rPr>
              <a:t>的</a:t>
            </a:r>
            <a:r>
              <a:rPr lang="zh-CN" altLang="en-US" dirty="0">
                <a:solidFill>
                  <a:srgbClr val="C00000"/>
                </a:solidFill>
                <a:latin typeface="Arial" panose="020B0604020202020204" pitchFamily="34" charset="0"/>
              </a:rPr>
              <a:t>功能、性能、可靠性等具体要求</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将用户</a:t>
            </a:r>
            <a:r>
              <a:rPr lang="zh-CN" altLang="en-US" sz="2800" dirty="0">
                <a:solidFill>
                  <a:srgbClr val="C00000"/>
                </a:solidFill>
                <a:latin typeface="Arial" panose="020B0604020202020204" pitchFamily="34" charset="0"/>
              </a:rPr>
              <a:t>非形式</a:t>
            </a:r>
            <a:r>
              <a:rPr lang="zh-CN" altLang="en-US" dirty="0">
                <a:solidFill>
                  <a:srgbClr val="333333"/>
                </a:solidFill>
                <a:latin typeface="Arial" panose="020B0604020202020204" pitchFamily="34" charset="0"/>
              </a:rPr>
              <a:t>的需求表述</a:t>
            </a:r>
            <a:r>
              <a:rPr lang="zh-CN" altLang="en-US" sz="2400" dirty="0">
                <a:solidFill>
                  <a:srgbClr val="C00000"/>
                </a:solidFill>
                <a:latin typeface="Arial" panose="020B0604020202020204" pitchFamily="34" charset="0"/>
              </a:rPr>
              <a:t>转化</a:t>
            </a:r>
            <a:r>
              <a:rPr lang="zh-CN" altLang="en-US" dirty="0">
                <a:solidFill>
                  <a:srgbClr val="333333"/>
                </a:solidFill>
                <a:latin typeface="Arial" panose="020B0604020202020204" pitchFamily="34" charset="0"/>
              </a:rPr>
              <a:t>为完整的需求</a:t>
            </a:r>
            <a:r>
              <a:rPr lang="zh-CN" altLang="en-US" sz="2800" dirty="0">
                <a:solidFill>
                  <a:srgbClr val="C00000"/>
                </a:solidFill>
                <a:latin typeface="Arial" panose="020B0604020202020204" pitchFamily="34" charset="0"/>
              </a:rPr>
              <a:t>定义</a:t>
            </a:r>
            <a:r>
              <a:rPr lang="zh-CN" altLang="en-US" dirty="0">
                <a:solidFill>
                  <a:srgbClr val="333333"/>
                </a:solidFill>
                <a:latin typeface="Arial" panose="020B0604020202020204" pitchFamily="34" charset="0"/>
              </a:rPr>
              <a:t>，从而确定系统必须做什么的过程。</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pPr algn="r"/>
            <a:r>
              <a:rPr lang="zh-CN" altLang="en-US" dirty="0"/>
              <a:t>百度百科</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grpSp>
        <p:nvGrpSpPr>
          <p:cNvPr id="12" name="组合 11"/>
          <p:cNvGrpSpPr/>
          <p:nvPr/>
        </p:nvGrpSpPr>
        <p:grpSpPr>
          <a:xfrm>
            <a:off x="452237" y="1619250"/>
            <a:ext cx="3256768" cy="469257"/>
            <a:chOff x="452237" y="1619250"/>
            <a:chExt cx="3256768" cy="469257"/>
          </a:xfrm>
        </p:grpSpPr>
        <p:sp>
          <p:nvSpPr>
            <p:cNvPr id="6" name="矩形 5"/>
            <p:cNvSpPr/>
            <p:nvPr/>
          </p:nvSpPr>
          <p:spPr>
            <a:xfrm>
              <a:off x="4522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677680" y="1719175"/>
              <a:ext cx="2031325" cy="369332"/>
            </a:xfrm>
            <a:prstGeom prst="rect">
              <a:avLst/>
            </a:prstGeom>
          </p:spPr>
          <p:txBody>
            <a:bodyPr wrap="none">
              <a:spAutoFit/>
            </a:bodyPr>
            <a:lstStyle/>
            <a:p>
              <a:r>
                <a:rPr lang="zh-CN" altLang="en-US" dirty="0"/>
                <a:t>什么是需求分析？</a:t>
              </a:r>
              <a:endParaRPr lang="en-US" altLang="zh-CN" dirty="0"/>
            </a:p>
          </p:txBody>
        </p:sp>
      </p:grpSp>
      <p:sp>
        <p:nvSpPr>
          <p:cNvPr id="3" name="矩形 2"/>
          <p:cNvSpPr/>
          <p:nvPr/>
        </p:nvSpPr>
        <p:spPr>
          <a:xfrm>
            <a:off x="661005" y="2416939"/>
            <a:ext cx="6096000" cy="1754326"/>
          </a:xfrm>
          <a:prstGeom prst="rect">
            <a:avLst/>
          </a:prstGeom>
        </p:spPr>
        <p:txBody>
          <a:bodyPr>
            <a:spAutoFit/>
          </a:bodyPr>
          <a:lstStyle/>
          <a:p>
            <a:r>
              <a:rPr lang="en-US" altLang="zh-CN" dirty="0"/>
              <a:t>1</a:t>
            </a:r>
            <a:r>
              <a:rPr lang="zh-CN" altLang="en-US" dirty="0"/>
              <a:t>、准确的理解和描述用户需要的功能</a:t>
            </a:r>
            <a:endParaRPr lang="en-US" altLang="zh-CN" dirty="0"/>
          </a:p>
          <a:p>
            <a:endParaRPr lang="en-US" altLang="zh-CN" dirty="0"/>
          </a:p>
          <a:p>
            <a:r>
              <a:rPr lang="en-US" altLang="zh-CN" dirty="0"/>
              <a:t>2</a:t>
            </a:r>
            <a:r>
              <a:rPr lang="zh-CN" altLang="en-US" dirty="0"/>
              <a:t>、帮助用户挖掘需求</a:t>
            </a:r>
            <a:endParaRPr lang="en-US" altLang="zh-CN" dirty="0"/>
          </a:p>
          <a:p>
            <a:pPr marL="285750" indent="-285750">
              <a:buFont typeface="Wingdings" panose="05000000000000000000" pitchFamily="2" charset="2"/>
              <a:buChar char="u"/>
            </a:pPr>
            <a:endParaRPr lang="en-US" altLang="zh-CN" dirty="0"/>
          </a:p>
          <a:p>
            <a:r>
              <a:rPr lang="en-US" altLang="zh-CN" dirty="0"/>
              <a:t>3</a:t>
            </a:r>
            <a:r>
              <a:rPr lang="zh-CN" altLang="en-US" dirty="0"/>
              <a:t>、分析用户需求的可行性</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4299" y="490493"/>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p:cNvSpPr/>
            <p:nvPr/>
          </p:nvSpPr>
          <p:spPr>
            <a:xfrm>
              <a:off x="1677680" y="4617608"/>
              <a:ext cx="1800493" cy="369332"/>
            </a:xfrm>
            <a:prstGeom prst="rect">
              <a:avLst/>
            </a:prstGeom>
          </p:spPr>
          <p:txBody>
            <a:bodyPr wrap="none">
              <a:spAutoFit/>
            </a:bodyPr>
            <a:lstStyle/>
            <a:p>
              <a:r>
                <a:rPr lang="zh-CN" altLang="en-US" dirty="0"/>
                <a:t>怎么做需求分析</a:t>
              </a:r>
              <a:endParaRPr lang="zh-CN" altLang="en-US" dirty="0"/>
            </a:p>
          </p:txBody>
        </p:sp>
      </p:grpSp>
      <p:sp>
        <p:nvSpPr>
          <p:cNvPr id="15" name="矩形 14"/>
          <p:cNvSpPr/>
          <p:nvPr/>
        </p:nvSpPr>
        <p:spPr>
          <a:xfrm>
            <a:off x="557963" y="2094364"/>
            <a:ext cx="11076073" cy="4570482"/>
          </a:xfrm>
          <a:prstGeom prst="rect">
            <a:avLst/>
          </a:prstGeom>
        </p:spPr>
        <p:txBody>
          <a:bodyPr wrap="square">
            <a:spAutoFit/>
          </a:bodyPr>
          <a:lstStyle/>
          <a:p>
            <a:pPr>
              <a:lnSpc>
                <a:spcPct val="150000"/>
              </a:lnSpc>
            </a:pPr>
            <a:r>
              <a:rPr lang="en-US" altLang="zh-CN" sz="2400" dirty="0"/>
              <a:t>0.  </a:t>
            </a:r>
            <a:r>
              <a:rPr lang="zh-CN" altLang="en-US" sz="2400" dirty="0"/>
              <a:t>市场调研</a:t>
            </a:r>
            <a:endParaRPr lang="en-US" altLang="zh-CN" sz="2400" dirty="0"/>
          </a:p>
          <a:p>
            <a:pPr>
              <a:lnSpc>
                <a:spcPct val="150000"/>
              </a:lnSpc>
            </a:pPr>
            <a:r>
              <a:rPr lang="zh-CN" altLang="en-US" sz="2000" dirty="0">
                <a:latin typeface="Arial" panose="020B0604020202020204" pitchFamily="34" charset="0"/>
              </a:rPr>
              <a:t>了解用户对产品或服务质量的评价、期望和想法。</a:t>
            </a:r>
            <a:endParaRPr lang="en-US" altLang="zh-CN" sz="2000" dirty="0">
              <a:latin typeface="Arial" panose="020B0604020202020204" pitchFamily="34" charset="0"/>
            </a:endParaRPr>
          </a:p>
          <a:p>
            <a:pPr>
              <a:lnSpc>
                <a:spcPct val="150000"/>
              </a:lnSpc>
            </a:pPr>
            <a:r>
              <a:rPr lang="en-US" altLang="zh-CN" sz="2400" dirty="0"/>
              <a:t>1</a:t>
            </a:r>
            <a:r>
              <a:rPr lang="zh-CN" altLang="en-US" sz="2400" dirty="0"/>
              <a:t>．功能性需求</a:t>
            </a:r>
            <a:endParaRPr lang="en-US" altLang="zh-CN" sz="2400" dirty="0"/>
          </a:p>
          <a:p>
            <a:pPr>
              <a:lnSpc>
                <a:spcPct val="150000"/>
              </a:lnSpc>
            </a:pPr>
            <a:r>
              <a:rPr lang="zh-CN" altLang="en-US" dirty="0"/>
              <a:t>需求中最重要的部分。软件到底要完成哪些事情，用什么方法完成功能，用什么交互界面完成功能等。</a:t>
            </a:r>
            <a:endParaRPr lang="en-US" altLang="zh-CN" dirty="0"/>
          </a:p>
          <a:p>
            <a:pPr>
              <a:lnSpc>
                <a:spcPct val="150000"/>
              </a:lnSpc>
            </a:pPr>
            <a:r>
              <a:rPr lang="en-US" altLang="zh-CN" sz="2400" dirty="0"/>
              <a:t>2</a:t>
            </a:r>
            <a:r>
              <a:rPr lang="zh-CN" altLang="en-US" sz="2400" dirty="0"/>
              <a:t>．非功能性需求</a:t>
            </a:r>
            <a:endParaRPr lang="en-US" altLang="zh-CN" sz="2400" dirty="0"/>
          </a:p>
          <a:p>
            <a:pPr>
              <a:lnSpc>
                <a:spcPct val="150000"/>
              </a:lnSpc>
            </a:pPr>
            <a:r>
              <a:rPr lang="zh-CN" altLang="en-US" dirty="0"/>
              <a:t>例如性能要求、未来的扩展能力等</a:t>
            </a:r>
            <a:endParaRPr lang="en-US" altLang="zh-CN" dirty="0"/>
          </a:p>
          <a:p>
            <a:pPr>
              <a:lnSpc>
                <a:spcPct val="150000"/>
              </a:lnSpc>
            </a:pPr>
            <a:r>
              <a:rPr lang="en-US" altLang="zh-CN" sz="2400" dirty="0"/>
              <a:t>3</a:t>
            </a:r>
            <a:r>
              <a:rPr lang="zh-CN" altLang="en-US" sz="2400" dirty="0"/>
              <a:t>．设计约束</a:t>
            </a:r>
            <a:endParaRPr lang="en-US" altLang="zh-CN" sz="2400" dirty="0"/>
          </a:p>
          <a:p>
            <a:pPr>
              <a:lnSpc>
                <a:spcPct val="150000"/>
              </a:lnSpc>
            </a:pPr>
            <a:r>
              <a:rPr lang="zh-CN" altLang="en-US" dirty="0"/>
              <a:t>与实现密切相关，例如限定必须使用</a:t>
            </a:r>
            <a:r>
              <a:rPr lang="en-US" altLang="zh-CN" dirty="0"/>
              <a:t>JAVA</a:t>
            </a:r>
            <a:r>
              <a:rPr lang="zh-CN" altLang="en-US" dirty="0"/>
              <a:t>开发，必须使用</a:t>
            </a:r>
            <a:r>
              <a:rPr lang="en-US" altLang="zh-CN" dirty="0"/>
              <a:t>Linux</a:t>
            </a:r>
            <a:r>
              <a:rPr lang="zh-CN" altLang="en-US" dirty="0"/>
              <a:t>平台等。</a:t>
            </a:r>
            <a:endParaRPr lang="en-US" altLang="zh-CN" dirty="0"/>
          </a:p>
          <a:p>
            <a:endParaRPr lang="en-US" altLang="zh-CN" dirty="0"/>
          </a:p>
          <a:p>
            <a:pPr algn="ctr"/>
            <a:r>
              <a:rPr lang="zh-CN" altLang="en-US" dirty="0">
                <a:solidFill>
                  <a:schemeClr val="accent1"/>
                </a:solidFill>
              </a:rPr>
              <a:t>最终需要编写成软件需求说明书</a:t>
            </a:r>
            <a:endParaRPr lang="en-US" altLang="zh-CN" dirty="0">
              <a:solidFill>
                <a:schemeClr val="accent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343" y="545337"/>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6" name="矩形 5"/>
          <p:cNvSpPr/>
          <p:nvPr/>
        </p:nvSpPr>
        <p:spPr>
          <a:xfrm>
            <a:off x="383713"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72905" y="1692122"/>
            <a:ext cx="2031325" cy="369332"/>
          </a:xfrm>
          <a:prstGeom prst="rect">
            <a:avLst/>
          </a:prstGeom>
        </p:spPr>
        <p:txBody>
          <a:bodyPr wrap="none">
            <a:spAutoFit/>
          </a:bodyPr>
          <a:lstStyle/>
          <a:p>
            <a:r>
              <a:rPr lang="zh-CN" altLang="en-US" dirty="0"/>
              <a:t>什么是市场调研？</a:t>
            </a:r>
            <a:endParaRPr lang="en-US" altLang="zh-CN" dirty="0"/>
          </a:p>
        </p:txBody>
      </p:sp>
      <p:sp>
        <p:nvSpPr>
          <p:cNvPr id="8" name="矩形 7"/>
          <p:cNvSpPr/>
          <p:nvPr/>
        </p:nvSpPr>
        <p:spPr>
          <a:xfrm>
            <a:off x="310641" y="3435185"/>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1622" y="3527518"/>
            <a:ext cx="2262158" cy="369332"/>
          </a:xfrm>
          <a:prstGeom prst="rect">
            <a:avLst/>
          </a:prstGeom>
        </p:spPr>
        <p:txBody>
          <a:bodyPr wrap="none">
            <a:spAutoFit/>
          </a:bodyPr>
          <a:lstStyle/>
          <a:p>
            <a:r>
              <a:rPr lang="zh-CN" altLang="en-US" dirty="0"/>
              <a:t>为什么要做市场调研</a:t>
            </a:r>
            <a:endParaRPr lang="en-US" altLang="zh-CN" dirty="0"/>
          </a:p>
        </p:txBody>
      </p:sp>
      <p:sp>
        <p:nvSpPr>
          <p:cNvPr id="3" name="矩形 2"/>
          <p:cNvSpPr/>
          <p:nvPr/>
        </p:nvSpPr>
        <p:spPr>
          <a:xfrm>
            <a:off x="633845" y="2204052"/>
            <a:ext cx="10476807" cy="1477328"/>
          </a:xfrm>
          <a:prstGeom prst="rect">
            <a:avLst/>
          </a:prstGeom>
        </p:spPr>
        <p:txBody>
          <a:bodyPr wrap="square">
            <a:spAutoFit/>
          </a:bodyPr>
          <a:lstStyle/>
          <a:p>
            <a:r>
              <a:rPr lang="zh-CN" altLang="en-US" b="1" dirty="0"/>
              <a:t>市场调研</a:t>
            </a:r>
            <a:r>
              <a:rPr lang="zh-CN" altLang="en-US" dirty="0"/>
              <a:t>（</a:t>
            </a:r>
            <a:r>
              <a:rPr lang="en-US" altLang="zh-CN" b="1" dirty="0"/>
              <a:t>Market research</a:t>
            </a:r>
            <a:r>
              <a:rPr lang="zh-CN" altLang="en-US" dirty="0"/>
              <a:t>）</a:t>
            </a:r>
            <a:endParaRPr lang="en-US" altLang="zh-CN" dirty="0"/>
          </a:p>
          <a:p>
            <a:pPr>
              <a:lnSpc>
                <a:spcPct val="150000"/>
              </a:lnSpc>
            </a:pPr>
            <a:r>
              <a:rPr lang="zh-CN" altLang="en-US" dirty="0"/>
              <a:t>运用</a:t>
            </a:r>
            <a:r>
              <a:rPr lang="zh-CN" altLang="zh-CN" dirty="0"/>
              <a:t>科学的方法、客观的态度，</a:t>
            </a:r>
            <a:r>
              <a:rPr lang="zh-CN" altLang="en-US" dirty="0"/>
              <a:t>有系统有目的地搜集市场营销信息，记录、整理和分析市场情况，了解市场的现状及其发展趋势，为市场预测提供客观的、正确的资料，它是市场预测的基础和依据</a:t>
            </a:r>
            <a:r>
              <a:rPr lang="zh-CN" altLang="zh-CN" dirty="0"/>
              <a:t>。</a:t>
            </a:r>
            <a:endParaRPr lang="zh-CN" altLang="zh-CN" dirty="0"/>
          </a:p>
          <a:p>
            <a:endParaRPr lang="en-US" altLang="zh-CN" dirty="0"/>
          </a:p>
        </p:txBody>
      </p:sp>
      <p:sp>
        <p:nvSpPr>
          <p:cNvPr id="15" name="矩形 14"/>
          <p:cNvSpPr/>
          <p:nvPr/>
        </p:nvSpPr>
        <p:spPr>
          <a:xfrm>
            <a:off x="633844" y="4139255"/>
            <a:ext cx="10476807" cy="2077492"/>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作为市场营销活动的重要环节，市场调研给</a:t>
            </a:r>
            <a:r>
              <a:rPr lang="zh-CN" altLang="en-US" sz="2000" dirty="0">
                <a:solidFill>
                  <a:srgbClr val="FF0000"/>
                </a:solidFill>
                <a:latin typeface="Arial" panose="020B0604020202020204" pitchFamily="34" charset="0"/>
              </a:rPr>
              <a:t>消费者提供一个表达自己意见的机会</a:t>
            </a:r>
            <a:r>
              <a:rPr lang="zh-CN" altLang="en-US" dirty="0">
                <a:solidFill>
                  <a:srgbClr val="333333"/>
                </a:solidFill>
                <a:latin typeface="Arial" panose="020B0604020202020204" pitchFamily="34" charset="0"/>
              </a:rPr>
              <a:t>，使他们能够把自己对产品或服务的意见、想法及时反馈给企业或供应商。通过市场调研，能够让该产品生产或提供服务的企业</a:t>
            </a:r>
            <a:r>
              <a:rPr lang="zh-CN" altLang="en-US" sz="2000" dirty="0">
                <a:solidFill>
                  <a:srgbClr val="FF0000"/>
                </a:solidFill>
                <a:latin typeface="Arial" panose="020B0604020202020204" pitchFamily="34" charset="0"/>
              </a:rPr>
              <a:t>了解消费者对产品或服务质量的评价、期望和想法</a:t>
            </a:r>
            <a:r>
              <a:rPr lang="zh-CN" altLang="en-US" dirty="0">
                <a:solidFill>
                  <a:srgbClr val="333333"/>
                </a:solidFill>
                <a:latin typeface="Arial" panose="020B0604020202020204" pitchFamily="34" charset="0"/>
              </a:rPr>
              <a:t>。</a:t>
            </a:r>
            <a:endParaRPr lang="en-US" altLang="zh-CN" dirty="0">
              <a:solidFill>
                <a:srgbClr val="333333"/>
              </a:solidFill>
              <a:highlight>
                <a:srgbClr val="FFFF00"/>
              </a:highlight>
              <a:latin typeface="Arial" panose="020B0604020202020204" pitchFamily="34" charset="0"/>
            </a:endParaRPr>
          </a:p>
          <a:p>
            <a:pPr>
              <a:lnSpc>
                <a:spcPct val="150000"/>
              </a:lnSpc>
            </a:pPr>
            <a:r>
              <a:rPr lang="zh-CN" altLang="en-US" sz="2800" dirty="0">
                <a:solidFill>
                  <a:srgbClr val="333333"/>
                </a:solidFill>
                <a:highlight>
                  <a:srgbClr val="00FFFF"/>
                </a:highlight>
                <a:latin typeface="Arial" panose="020B0604020202020204" pitchFamily="34" charset="0"/>
              </a:rPr>
              <a:t>对于本门实践课题，是为需求分析奠定基础！</a:t>
            </a:r>
            <a:endParaRPr lang="zh-CN" altLang="en-US" dirty="0">
              <a:highlight>
                <a:srgbClr val="00FFFF"/>
              </a:highligh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5711" y="518100"/>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p:cNvSpPr/>
            <p:nvPr/>
          </p:nvSpPr>
          <p:spPr>
            <a:xfrm>
              <a:off x="1677680" y="4617608"/>
              <a:ext cx="1800493" cy="369332"/>
            </a:xfrm>
            <a:prstGeom prst="rect">
              <a:avLst/>
            </a:prstGeom>
          </p:spPr>
          <p:txBody>
            <a:bodyPr wrap="none">
              <a:spAutoFit/>
            </a:bodyPr>
            <a:lstStyle/>
            <a:p>
              <a:r>
                <a:rPr lang="zh-CN" altLang="en-US" dirty="0"/>
                <a:t>怎么做需求分析</a:t>
              </a:r>
              <a:endParaRPr lang="zh-CN" altLang="en-US" dirty="0"/>
            </a:p>
          </p:txBody>
        </p:sp>
      </p:grpSp>
      <p:grpSp>
        <p:nvGrpSpPr>
          <p:cNvPr id="30" name="组合 29"/>
          <p:cNvGrpSpPr/>
          <p:nvPr/>
        </p:nvGrpSpPr>
        <p:grpSpPr>
          <a:xfrm>
            <a:off x="150560" y="2312349"/>
            <a:ext cx="11511959" cy="4076634"/>
            <a:chOff x="176937" y="1696888"/>
            <a:chExt cx="11511959" cy="4076634"/>
          </a:xfrm>
        </p:grpSpPr>
        <p:sp>
          <p:nvSpPr>
            <p:cNvPr id="31" name="右中括号 30"/>
            <p:cNvSpPr/>
            <p:nvPr/>
          </p:nvSpPr>
          <p:spPr>
            <a:xfrm>
              <a:off x="7256765" y="2569682"/>
              <a:ext cx="146570" cy="159335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176937" y="1696888"/>
              <a:ext cx="11511959" cy="4076634"/>
              <a:chOff x="176937" y="1696888"/>
              <a:chExt cx="11511959" cy="4076634"/>
            </a:xfrm>
          </p:grpSpPr>
          <p:sp>
            <p:nvSpPr>
              <p:cNvPr id="33" name="矩形 32"/>
              <p:cNvSpPr/>
              <p:nvPr/>
            </p:nvSpPr>
            <p:spPr>
              <a:xfrm>
                <a:off x="539563" y="1696888"/>
                <a:ext cx="2008252" cy="369332"/>
              </a:xfrm>
              <a:prstGeom prst="rect">
                <a:avLst/>
              </a:prstGeom>
            </p:spPr>
            <p:txBody>
              <a:bodyPr wrap="square">
                <a:spAutoFit/>
              </a:bodyPr>
              <a:lstStyle/>
              <a:p>
                <a:r>
                  <a:rPr lang="en-US" altLang="zh-CN" dirty="0"/>
                  <a:t>5W2H</a:t>
                </a:r>
                <a:r>
                  <a:rPr lang="zh-CN" altLang="en-US" dirty="0"/>
                  <a:t>方法</a:t>
                </a:r>
                <a:endParaRPr lang="zh-CN" altLang="en-US" dirty="0"/>
              </a:p>
            </p:txBody>
          </p:sp>
          <p:grpSp>
            <p:nvGrpSpPr>
              <p:cNvPr id="34" name="组合 33"/>
              <p:cNvGrpSpPr/>
              <p:nvPr/>
            </p:nvGrpSpPr>
            <p:grpSpPr>
              <a:xfrm>
                <a:off x="176937" y="2378388"/>
                <a:ext cx="11511959" cy="3395134"/>
                <a:chOff x="176937" y="2378388"/>
                <a:chExt cx="11511959" cy="3395134"/>
              </a:xfrm>
            </p:grpSpPr>
            <p:grpSp>
              <p:nvGrpSpPr>
                <p:cNvPr id="35" name="组合 34"/>
                <p:cNvGrpSpPr/>
                <p:nvPr/>
              </p:nvGrpSpPr>
              <p:grpSpPr>
                <a:xfrm>
                  <a:off x="176937" y="2378388"/>
                  <a:ext cx="7523854" cy="3395134"/>
                  <a:chOff x="224731" y="2987509"/>
                  <a:chExt cx="7351799" cy="3395134"/>
                </a:xfrm>
              </p:grpSpPr>
              <p:graphicFrame>
                <p:nvGraphicFramePr>
                  <p:cNvPr id="40" name="图示 39"/>
                  <p:cNvGraphicFramePr/>
                  <p:nvPr/>
                </p:nvGraphicFramePr>
                <p:xfrm>
                  <a:off x="224731" y="2987509"/>
                  <a:ext cx="5393871" cy="33951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1" name="组合 40"/>
                  <p:cNvGrpSpPr/>
                  <p:nvPr/>
                </p:nvGrpSpPr>
                <p:grpSpPr>
                  <a:xfrm>
                    <a:off x="4191524" y="3044846"/>
                    <a:ext cx="3385006" cy="3317701"/>
                    <a:chOff x="4191524" y="3044846"/>
                    <a:chExt cx="3385006" cy="3317701"/>
                  </a:xfrm>
                </p:grpSpPr>
                <p:sp>
                  <p:nvSpPr>
                    <p:cNvPr id="42" name="矩形 41"/>
                    <p:cNvSpPr/>
                    <p:nvPr/>
                  </p:nvSpPr>
                  <p:spPr>
                    <a:xfrm>
                      <a:off x="4191524" y="3044846"/>
                      <a:ext cx="3385006" cy="369332"/>
                    </a:xfrm>
                    <a:prstGeom prst="rect">
                      <a:avLst/>
                    </a:prstGeom>
                  </p:spPr>
                  <p:txBody>
                    <a:bodyPr wrap="square">
                      <a:spAutoFit/>
                    </a:bodyPr>
                    <a:lstStyle/>
                    <a:p>
                      <a:r>
                        <a:rPr lang="zh-CN" altLang="en-US" dirty="0"/>
                        <a:t>用户是谁，目标用户群体</a:t>
                      </a:r>
                      <a:endParaRPr lang="zh-CN" altLang="en-US" dirty="0"/>
                    </a:p>
                  </p:txBody>
                </p:sp>
                <p:sp>
                  <p:nvSpPr>
                    <p:cNvPr id="43" name="矩形 42"/>
                    <p:cNvSpPr/>
                    <p:nvPr/>
                  </p:nvSpPr>
                  <p:spPr>
                    <a:xfrm>
                      <a:off x="4191524" y="3529656"/>
                      <a:ext cx="2686728" cy="369332"/>
                    </a:xfrm>
                    <a:prstGeom prst="rect">
                      <a:avLst/>
                    </a:prstGeom>
                  </p:spPr>
                  <p:txBody>
                    <a:bodyPr wrap="square">
                      <a:spAutoFit/>
                    </a:bodyPr>
                    <a:lstStyle/>
                    <a:p>
                      <a:r>
                        <a:rPr lang="zh-CN" altLang="en-US" dirty="0"/>
                        <a:t>产品的定位</a:t>
                      </a:r>
                      <a:endParaRPr lang="zh-CN" altLang="en-US" dirty="0"/>
                    </a:p>
                  </p:txBody>
                </p:sp>
                <p:sp>
                  <p:nvSpPr>
                    <p:cNvPr id="44" name="矩形 43"/>
                    <p:cNvSpPr/>
                    <p:nvPr/>
                  </p:nvSpPr>
                  <p:spPr>
                    <a:xfrm>
                      <a:off x="4191524" y="4041008"/>
                      <a:ext cx="2444357" cy="369332"/>
                    </a:xfrm>
                    <a:prstGeom prst="rect">
                      <a:avLst/>
                    </a:prstGeom>
                  </p:spPr>
                  <p:txBody>
                    <a:bodyPr wrap="square">
                      <a:spAutoFit/>
                    </a:bodyPr>
                    <a:lstStyle/>
                    <a:p>
                      <a:r>
                        <a:rPr lang="zh-CN" altLang="en-US" dirty="0"/>
                        <a:t>时间维度的使用场景</a:t>
                      </a:r>
                      <a:endParaRPr lang="zh-CN" altLang="en-US" dirty="0"/>
                    </a:p>
                  </p:txBody>
                </p:sp>
                <p:sp>
                  <p:nvSpPr>
                    <p:cNvPr id="45" name="矩形 44"/>
                    <p:cNvSpPr/>
                    <p:nvPr/>
                  </p:nvSpPr>
                  <p:spPr>
                    <a:xfrm>
                      <a:off x="4191524" y="4772163"/>
                      <a:ext cx="2951133" cy="369332"/>
                    </a:xfrm>
                    <a:prstGeom prst="rect">
                      <a:avLst/>
                    </a:prstGeom>
                  </p:spPr>
                  <p:txBody>
                    <a:bodyPr wrap="square">
                      <a:spAutoFit/>
                    </a:bodyPr>
                    <a:lstStyle/>
                    <a:p>
                      <a:endParaRPr lang="zh-CN" altLang="en-US" dirty="0"/>
                    </a:p>
                  </p:txBody>
                </p:sp>
                <p:sp>
                  <p:nvSpPr>
                    <p:cNvPr id="46" name="矩形 45"/>
                    <p:cNvSpPr/>
                    <p:nvPr/>
                  </p:nvSpPr>
                  <p:spPr>
                    <a:xfrm>
                      <a:off x="4191524" y="4513592"/>
                      <a:ext cx="2567972" cy="369332"/>
                    </a:xfrm>
                    <a:prstGeom prst="rect">
                      <a:avLst/>
                    </a:prstGeom>
                  </p:spPr>
                  <p:txBody>
                    <a:bodyPr wrap="square">
                      <a:spAutoFit/>
                    </a:bodyPr>
                    <a:lstStyle/>
                    <a:p>
                      <a:r>
                        <a:rPr lang="zh-CN" altLang="en-US" dirty="0"/>
                        <a:t>地点维度的使用场景</a:t>
                      </a:r>
                      <a:endParaRPr lang="zh-CN" altLang="en-US" dirty="0"/>
                    </a:p>
                  </p:txBody>
                </p:sp>
                <p:sp>
                  <p:nvSpPr>
                    <p:cNvPr id="47" name="矩形 46"/>
                    <p:cNvSpPr/>
                    <p:nvPr/>
                  </p:nvSpPr>
                  <p:spPr>
                    <a:xfrm>
                      <a:off x="4191524" y="4993685"/>
                      <a:ext cx="3094352" cy="369332"/>
                    </a:xfrm>
                    <a:prstGeom prst="rect">
                      <a:avLst/>
                    </a:prstGeom>
                  </p:spPr>
                  <p:txBody>
                    <a:bodyPr wrap="square">
                      <a:spAutoFit/>
                    </a:bodyPr>
                    <a:lstStyle/>
                    <a:p>
                      <a:r>
                        <a:rPr lang="zh-CN" altLang="en-US" dirty="0"/>
                        <a:t>设计缘由</a:t>
                      </a:r>
                      <a:endParaRPr lang="zh-CN" altLang="en-US" dirty="0"/>
                    </a:p>
                  </p:txBody>
                </p:sp>
                <p:sp>
                  <p:nvSpPr>
                    <p:cNvPr id="48" name="矩形 47"/>
                    <p:cNvSpPr/>
                    <p:nvPr/>
                  </p:nvSpPr>
                  <p:spPr>
                    <a:xfrm>
                      <a:off x="4191524" y="5993215"/>
                      <a:ext cx="2951133" cy="369332"/>
                    </a:xfrm>
                    <a:prstGeom prst="rect">
                      <a:avLst/>
                    </a:prstGeom>
                  </p:spPr>
                  <p:txBody>
                    <a:bodyPr wrap="square">
                      <a:spAutoFit/>
                    </a:bodyPr>
                    <a:lstStyle/>
                    <a:p>
                      <a:r>
                        <a:rPr lang="zh-CN" altLang="en-US" dirty="0"/>
                        <a:t>运营方式或盈利模式</a:t>
                      </a:r>
                      <a:endParaRPr lang="zh-CN" altLang="en-US" dirty="0"/>
                    </a:p>
                  </p:txBody>
                </p:sp>
                <p:sp>
                  <p:nvSpPr>
                    <p:cNvPr id="49" name="矩形 48"/>
                    <p:cNvSpPr/>
                    <p:nvPr/>
                  </p:nvSpPr>
                  <p:spPr>
                    <a:xfrm>
                      <a:off x="4191524" y="5491080"/>
                      <a:ext cx="3094352" cy="369332"/>
                    </a:xfrm>
                    <a:prstGeom prst="rect">
                      <a:avLst/>
                    </a:prstGeom>
                  </p:spPr>
                  <p:txBody>
                    <a:bodyPr wrap="square">
                      <a:spAutoFit/>
                    </a:bodyPr>
                    <a:lstStyle/>
                    <a:p>
                      <a:r>
                        <a:rPr lang="zh-CN" altLang="en-US" dirty="0"/>
                        <a:t>开发流程</a:t>
                      </a:r>
                      <a:endParaRPr lang="zh-CN" altLang="en-US" dirty="0"/>
                    </a:p>
                  </p:txBody>
                </p:sp>
              </p:grpSp>
            </p:grpSp>
            <p:sp>
              <p:nvSpPr>
                <p:cNvPr id="36" name="矩形 35"/>
                <p:cNvSpPr/>
                <p:nvPr/>
              </p:nvSpPr>
              <p:spPr>
                <a:xfrm>
                  <a:off x="7403335" y="3222658"/>
                  <a:ext cx="4180322" cy="369332"/>
                </a:xfrm>
                <a:prstGeom prst="rect">
                  <a:avLst/>
                </a:prstGeom>
              </p:spPr>
              <p:txBody>
                <a:bodyPr wrap="square">
                  <a:spAutoFit/>
                </a:bodyPr>
                <a:lstStyle/>
                <a:p>
                  <a:r>
                    <a:rPr lang="zh-CN" altLang="en-US" dirty="0"/>
                    <a:t>首先应对潜在用户进行分析来初步确立</a:t>
                  </a:r>
                  <a:endParaRPr lang="zh-CN" altLang="en-US" dirty="0"/>
                </a:p>
              </p:txBody>
            </p:sp>
            <p:sp>
              <p:nvSpPr>
                <p:cNvPr id="37" name="矩形 36"/>
                <p:cNvSpPr/>
                <p:nvPr/>
              </p:nvSpPr>
              <p:spPr>
                <a:xfrm>
                  <a:off x="7508574" y="4390205"/>
                  <a:ext cx="4180322" cy="369332"/>
                </a:xfrm>
                <a:prstGeom prst="rect">
                  <a:avLst/>
                </a:prstGeom>
              </p:spPr>
              <p:txBody>
                <a:bodyPr wrap="square">
                  <a:spAutoFit/>
                </a:bodyPr>
                <a:lstStyle/>
                <a:p>
                  <a:r>
                    <a:rPr lang="zh-CN" altLang="en-US" dirty="0"/>
                    <a:t>这是设计灵感来源</a:t>
                  </a:r>
                  <a:endParaRPr lang="zh-CN" altLang="en-US" dirty="0"/>
                </a:p>
              </p:txBody>
            </p:sp>
            <p:sp>
              <p:nvSpPr>
                <p:cNvPr id="38" name="矩形 37"/>
                <p:cNvSpPr/>
                <p:nvPr/>
              </p:nvSpPr>
              <p:spPr>
                <a:xfrm>
                  <a:off x="7508574" y="5404190"/>
                  <a:ext cx="4180322" cy="369332"/>
                </a:xfrm>
                <a:prstGeom prst="rect">
                  <a:avLst/>
                </a:prstGeom>
              </p:spPr>
              <p:txBody>
                <a:bodyPr wrap="square">
                  <a:spAutoFit/>
                </a:bodyPr>
                <a:lstStyle/>
                <a:p>
                  <a:r>
                    <a:rPr lang="zh-CN" altLang="en-US" dirty="0"/>
                    <a:t>产品是否能够打入市场的关键之一</a:t>
                  </a:r>
                  <a:endParaRPr lang="zh-CN" altLang="en-US" dirty="0"/>
                </a:p>
              </p:txBody>
            </p:sp>
            <p:sp>
              <p:nvSpPr>
                <p:cNvPr id="39" name="矩形 38"/>
                <p:cNvSpPr/>
                <p:nvPr/>
              </p:nvSpPr>
              <p:spPr>
                <a:xfrm>
                  <a:off x="7508574" y="4897459"/>
                  <a:ext cx="4180322" cy="369332"/>
                </a:xfrm>
                <a:prstGeom prst="rect">
                  <a:avLst/>
                </a:prstGeom>
              </p:spPr>
              <p:txBody>
                <a:bodyPr wrap="square">
                  <a:spAutoFit/>
                </a:bodyPr>
                <a:lstStyle/>
                <a:p>
                  <a:r>
                    <a:rPr lang="zh-CN" altLang="en-US" dirty="0"/>
                    <a:t>设计与编码是产品所有思想的体现</a:t>
                  </a:r>
                  <a:endParaRPr lang="zh-CN" altLang="en-US" dirty="0"/>
                </a:p>
              </p:txBody>
            </p:sp>
          </p:gr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ym typeface="+mn-ea"/>
              </a:rPr>
              <a:t>综合项目实践课程</a:t>
            </a:r>
            <a:endParaRPr lang="zh-CN" altLang="en-US" dirty="0"/>
          </a:p>
        </p:txBody>
      </p:sp>
      <p:sp>
        <p:nvSpPr>
          <p:cNvPr id="3" name="内容占位符 2"/>
          <p:cNvSpPr>
            <a:spLocks noGrp="1"/>
          </p:cNvSpPr>
          <p:nvPr>
            <p:ph idx="1"/>
          </p:nvPr>
        </p:nvSpPr>
        <p:spPr>
          <a:xfrm>
            <a:off x="1164480" y="1789430"/>
            <a:ext cx="9866072" cy="4679950"/>
          </a:xfrm>
        </p:spPr>
        <p:txBody>
          <a:bodyPr>
            <a:noAutofit/>
          </a:bodyPr>
          <a:lstStyle/>
          <a:p>
            <a:r>
              <a:rPr lang="zh-CN" altLang="en-US" sz="2800" dirty="0"/>
              <a:t>授</a:t>
            </a:r>
            <a:r>
              <a:rPr lang="zh-CN" altLang="en-US" sz="2800" dirty="0" smtClean="0"/>
              <a:t>课</a:t>
            </a:r>
            <a:r>
              <a:rPr lang="zh-CN" altLang="en-US" sz="2800" dirty="0"/>
              <a:t>形</a:t>
            </a:r>
            <a:r>
              <a:rPr lang="zh-CN" altLang="en-US" sz="2800" dirty="0" smtClean="0"/>
              <a:t>式</a:t>
            </a:r>
            <a:endParaRPr lang="zh-CN" altLang="en-US" sz="2800" dirty="0"/>
          </a:p>
          <a:p>
            <a:pPr lvl="1"/>
            <a:r>
              <a:rPr lang="zh-CN" altLang="en-US" sz="2400" dirty="0"/>
              <a:t>老师布置任务，学生综合利用大学所学习的专业知识和方法完成一系列任务。</a:t>
            </a:r>
            <a:endParaRPr lang="zh-CN" altLang="zh-CN" sz="2400" dirty="0"/>
          </a:p>
          <a:p>
            <a:pPr lvl="1"/>
            <a:r>
              <a:rPr lang="zh-CN" altLang="en-US" sz="2400" dirty="0"/>
              <a:t>学生自主学习为主，老师指导为辅。</a:t>
            </a:r>
            <a:endParaRPr lang="zh-CN" altLang="en-US" sz="2400" dirty="0"/>
          </a:p>
          <a:p>
            <a:pPr marL="457200" lvl="1" indent="0">
              <a:buNone/>
            </a:pPr>
            <a:endParaRPr lang="en-US" altLang="zh-CN" sz="2000" dirty="0"/>
          </a:p>
          <a:p>
            <a:pPr lvl="0"/>
            <a:r>
              <a:rPr lang="zh-CN" altLang="en-US" sz="2800" dirty="0"/>
              <a:t>考核内容和方式</a:t>
            </a:r>
            <a:endParaRPr lang="zh-CN" altLang="en-US" sz="2800" dirty="0"/>
          </a:p>
          <a:p>
            <a:pPr lvl="1"/>
            <a:r>
              <a:rPr lang="zh-CN" altLang="en-US" sz="2400" dirty="0"/>
              <a:t>过程文档</a:t>
            </a:r>
            <a:r>
              <a:rPr lang="zh-CN" altLang="en-US" sz="2400" dirty="0" smtClean="0"/>
              <a:t>：</a:t>
            </a:r>
            <a:r>
              <a:rPr lang="zh-CN" altLang="en-US" sz="2400" dirty="0"/>
              <a:t>项目</a:t>
            </a:r>
            <a:r>
              <a:rPr lang="zh-CN" altLang="zh-CN" sz="2400" dirty="0" smtClean="0"/>
              <a:t>文</a:t>
            </a:r>
            <a:r>
              <a:rPr lang="zh-CN" altLang="zh-CN" sz="2400" dirty="0"/>
              <a:t>档</a:t>
            </a:r>
            <a:endParaRPr lang="zh-CN" altLang="zh-CN" sz="2400" dirty="0"/>
          </a:p>
          <a:p>
            <a:pPr lvl="1"/>
            <a:r>
              <a:rPr lang="zh-CN" altLang="en-US" sz="2400" dirty="0"/>
              <a:t>项目进度：</a:t>
            </a:r>
            <a:r>
              <a:rPr lang="en-US" altLang="zh-CN" sz="2400" dirty="0"/>
              <a:t>PPT</a:t>
            </a:r>
            <a:r>
              <a:rPr lang="zh-CN" altLang="en-US" sz="2400" dirty="0"/>
              <a:t>汇报</a:t>
            </a:r>
            <a:endParaRPr lang="zh-CN" altLang="en-US" sz="2400" dirty="0"/>
          </a:p>
          <a:p>
            <a:pPr lvl="1"/>
            <a:r>
              <a:rPr lang="zh-CN" altLang="en-US" sz="2400" dirty="0"/>
              <a:t>实验结果：程序演示</a:t>
            </a:r>
            <a:endParaRPr lang="zh-CN" altLang="en-US" sz="2400" dirty="0"/>
          </a:p>
        </p:txBody>
      </p:sp>
      <p:pic>
        <p:nvPicPr>
          <p:cNvPr id="4" name="Picture 3"/>
          <p:cNvPicPr>
            <a:picLocks noChangeAspect="1"/>
          </p:cNvPicPr>
          <p:nvPr/>
        </p:nvPicPr>
        <p:blipFill rotWithShape="1">
          <a:blip r:embed="rId1">
            <a:clrChange>
              <a:clrFrom>
                <a:srgbClr val="FDFDFD"/>
              </a:clrFrom>
              <a:clrTo>
                <a:srgbClr val="FDFDFD">
                  <a:alpha val="0"/>
                </a:srgbClr>
              </a:clrTo>
            </a:clrChange>
          </a:blip>
          <a:srcRect r="6440" b="7707"/>
          <a:stretch>
            <a:fillRect/>
          </a:stretch>
        </p:blipFill>
        <p:spPr>
          <a:xfrm>
            <a:off x="6808169" y="4200626"/>
            <a:ext cx="3404235" cy="196916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5687" y="510762"/>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p:cNvSpPr/>
            <p:nvPr/>
          </p:nvSpPr>
          <p:spPr>
            <a:xfrm>
              <a:off x="1677680" y="4617608"/>
              <a:ext cx="1800493" cy="369332"/>
            </a:xfrm>
            <a:prstGeom prst="rect">
              <a:avLst/>
            </a:prstGeom>
          </p:spPr>
          <p:txBody>
            <a:bodyPr wrap="none">
              <a:spAutoFit/>
            </a:bodyPr>
            <a:lstStyle/>
            <a:p>
              <a:r>
                <a:rPr lang="zh-CN" altLang="en-US" dirty="0"/>
                <a:t>怎么做需求分析</a:t>
              </a:r>
              <a:endParaRPr lang="zh-CN" altLang="en-US" dirty="0"/>
            </a:p>
          </p:txBody>
        </p:sp>
      </p:grpSp>
      <p:sp>
        <p:nvSpPr>
          <p:cNvPr id="27" name="矩形 26"/>
          <p:cNvSpPr/>
          <p:nvPr/>
        </p:nvSpPr>
        <p:spPr>
          <a:xfrm>
            <a:off x="508307" y="2306789"/>
            <a:ext cx="4092187" cy="369332"/>
          </a:xfrm>
          <a:prstGeom prst="rect">
            <a:avLst/>
          </a:prstGeom>
        </p:spPr>
        <p:txBody>
          <a:bodyPr wrap="square">
            <a:spAutoFit/>
          </a:bodyPr>
          <a:lstStyle/>
          <a:p>
            <a:r>
              <a:rPr lang="zh-CN" altLang="en-US" dirty="0"/>
              <a:t>目标用户调研 </a:t>
            </a:r>
            <a:r>
              <a:rPr lang="en-US" altLang="zh-CN" dirty="0"/>
              <a:t>Target User Research</a:t>
            </a:r>
            <a:endParaRPr lang="zh-CN" altLang="en-US" dirty="0"/>
          </a:p>
        </p:txBody>
      </p:sp>
      <p:sp>
        <p:nvSpPr>
          <p:cNvPr id="28" name="矩形 27"/>
          <p:cNvSpPr/>
          <p:nvPr/>
        </p:nvSpPr>
        <p:spPr>
          <a:xfrm>
            <a:off x="822272" y="3124097"/>
            <a:ext cx="8317174" cy="369332"/>
          </a:xfrm>
          <a:prstGeom prst="rect">
            <a:avLst/>
          </a:prstGeom>
        </p:spPr>
        <p:txBody>
          <a:bodyPr wrap="square">
            <a:spAutoFit/>
          </a:bodyPr>
          <a:lstStyle/>
          <a:p>
            <a:r>
              <a:rPr lang="zh-CN" altLang="en-US" dirty="0"/>
              <a:t>以设计一个英语学习软件为例，目标人群是想要通过</a:t>
            </a:r>
            <a:r>
              <a:rPr lang="en-US" altLang="zh-CN" dirty="0"/>
              <a:t>GRE</a:t>
            </a:r>
            <a:r>
              <a:rPr lang="zh-CN" altLang="en-US" dirty="0"/>
              <a:t>考试的学生</a:t>
            </a:r>
            <a:endParaRPr lang="zh-CN" altLang="en-US" dirty="0"/>
          </a:p>
        </p:txBody>
      </p:sp>
      <p:pic>
        <p:nvPicPr>
          <p:cNvPr id="29" name="图片 28"/>
          <p:cNvPicPr>
            <a:picLocks noChangeAspect="1"/>
          </p:cNvPicPr>
          <p:nvPr/>
        </p:nvPicPr>
        <p:blipFill>
          <a:blip r:embed="rId1"/>
          <a:stretch>
            <a:fillRect/>
          </a:stretch>
        </p:blipFill>
        <p:spPr>
          <a:xfrm>
            <a:off x="1397267" y="3895083"/>
            <a:ext cx="733333" cy="723810"/>
          </a:xfrm>
          <a:prstGeom prst="rect">
            <a:avLst/>
          </a:prstGeom>
        </p:spPr>
      </p:pic>
      <p:sp>
        <p:nvSpPr>
          <p:cNvPr id="50" name="矩形 49"/>
          <p:cNvSpPr/>
          <p:nvPr/>
        </p:nvSpPr>
        <p:spPr>
          <a:xfrm>
            <a:off x="822273" y="5008410"/>
            <a:ext cx="1883322" cy="1200329"/>
          </a:xfrm>
          <a:prstGeom prst="rect">
            <a:avLst/>
          </a:prstGeom>
        </p:spPr>
        <p:txBody>
          <a:bodyPr wrap="square">
            <a:spAutoFit/>
          </a:bodyPr>
          <a:lstStyle/>
          <a:p>
            <a:r>
              <a:rPr lang="zh-CN" altLang="en-US" dirty="0"/>
              <a:t>性别：男</a:t>
            </a:r>
            <a:endParaRPr lang="en-US" altLang="zh-CN" dirty="0"/>
          </a:p>
          <a:p>
            <a:r>
              <a:rPr lang="zh-CN" altLang="en-US" dirty="0"/>
              <a:t>年龄：</a:t>
            </a:r>
            <a:r>
              <a:rPr lang="en-US" altLang="zh-CN" dirty="0"/>
              <a:t>20</a:t>
            </a:r>
            <a:endParaRPr lang="en-US" altLang="zh-CN" dirty="0"/>
          </a:p>
          <a:p>
            <a:r>
              <a:rPr lang="zh-CN" altLang="en-US" dirty="0"/>
              <a:t>学历：本科</a:t>
            </a:r>
            <a:endParaRPr lang="en-US" altLang="zh-CN" dirty="0"/>
          </a:p>
          <a:p>
            <a:r>
              <a:rPr lang="zh-CN" altLang="en-US" dirty="0"/>
              <a:t>工作情况：无</a:t>
            </a:r>
            <a:endParaRPr lang="zh-CN" altLang="en-US" dirty="0"/>
          </a:p>
        </p:txBody>
      </p:sp>
      <p:grpSp>
        <p:nvGrpSpPr>
          <p:cNvPr id="51" name="组合 50"/>
          <p:cNvGrpSpPr/>
          <p:nvPr/>
        </p:nvGrpSpPr>
        <p:grpSpPr>
          <a:xfrm>
            <a:off x="2992596" y="4135503"/>
            <a:ext cx="2698569" cy="1934736"/>
            <a:chOff x="2931050" y="3564003"/>
            <a:chExt cx="2698569" cy="1934736"/>
          </a:xfrm>
        </p:grpSpPr>
        <p:sp>
          <p:nvSpPr>
            <p:cNvPr id="52" name="矩形 51"/>
            <p:cNvSpPr/>
            <p:nvPr/>
          </p:nvSpPr>
          <p:spPr>
            <a:xfrm>
              <a:off x="2931050" y="4575409"/>
              <a:ext cx="2698569" cy="923330"/>
            </a:xfrm>
            <a:prstGeom prst="rect">
              <a:avLst/>
            </a:prstGeom>
          </p:spPr>
          <p:txBody>
            <a:bodyPr wrap="square">
              <a:spAutoFit/>
            </a:bodyPr>
            <a:lstStyle/>
            <a:p>
              <a:r>
                <a:rPr lang="zh-CN" altLang="en-US" dirty="0"/>
                <a:t>考了好几次，分数都不理想，没有好的学习工具辅助，难以抓住考试难点。</a:t>
              </a:r>
              <a:endParaRPr lang="zh-CN" altLang="en-US" dirty="0"/>
            </a:p>
          </p:txBody>
        </p:sp>
        <p:sp>
          <p:nvSpPr>
            <p:cNvPr id="53" name="矩形 52"/>
            <p:cNvSpPr/>
            <p:nvPr/>
          </p:nvSpPr>
          <p:spPr>
            <a:xfrm>
              <a:off x="3701226" y="3564003"/>
              <a:ext cx="1149144" cy="369332"/>
            </a:xfrm>
            <a:prstGeom prst="rect">
              <a:avLst/>
            </a:prstGeom>
          </p:spPr>
          <p:txBody>
            <a:bodyPr wrap="square">
              <a:spAutoFit/>
            </a:bodyPr>
            <a:lstStyle/>
            <a:p>
              <a:r>
                <a:rPr lang="zh-CN" altLang="en-US" dirty="0"/>
                <a:t>用户痛点</a:t>
              </a:r>
              <a:endParaRPr lang="zh-CN" altLang="en-US" dirty="0"/>
            </a:p>
          </p:txBody>
        </p:sp>
      </p:grpSp>
      <p:grpSp>
        <p:nvGrpSpPr>
          <p:cNvPr id="54" name="组合 53"/>
          <p:cNvGrpSpPr/>
          <p:nvPr/>
        </p:nvGrpSpPr>
        <p:grpSpPr>
          <a:xfrm>
            <a:off x="5978166" y="4135503"/>
            <a:ext cx="2698569" cy="2211735"/>
            <a:chOff x="5916620" y="3564003"/>
            <a:chExt cx="2698569" cy="2211735"/>
          </a:xfrm>
        </p:grpSpPr>
        <p:sp>
          <p:nvSpPr>
            <p:cNvPr id="55" name="矩形 54"/>
            <p:cNvSpPr/>
            <p:nvPr/>
          </p:nvSpPr>
          <p:spPr>
            <a:xfrm>
              <a:off x="6482543" y="3564003"/>
              <a:ext cx="1588796" cy="369332"/>
            </a:xfrm>
            <a:prstGeom prst="rect">
              <a:avLst/>
            </a:prstGeom>
          </p:spPr>
          <p:txBody>
            <a:bodyPr wrap="square">
              <a:spAutoFit/>
            </a:bodyPr>
            <a:lstStyle/>
            <a:p>
              <a:r>
                <a:rPr lang="zh-CN" altLang="en-US" dirty="0"/>
                <a:t>用户描述需求</a:t>
              </a:r>
              <a:endParaRPr lang="zh-CN" altLang="en-US" dirty="0"/>
            </a:p>
          </p:txBody>
        </p:sp>
        <p:sp>
          <p:nvSpPr>
            <p:cNvPr id="56" name="矩形 55"/>
            <p:cNvSpPr/>
            <p:nvPr/>
          </p:nvSpPr>
          <p:spPr>
            <a:xfrm>
              <a:off x="5916620" y="4575409"/>
              <a:ext cx="2698569" cy="1200329"/>
            </a:xfrm>
            <a:prstGeom prst="rect">
              <a:avLst/>
            </a:prstGeom>
          </p:spPr>
          <p:txBody>
            <a:bodyPr wrap="square">
              <a:spAutoFit/>
            </a:bodyPr>
            <a:lstStyle/>
            <a:p>
              <a:r>
                <a:rPr lang="zh-CN" altLang="en-US" dirty="0"/>
                <a:t>最好有个软件，可以提供</a:t>
              </a:r>
              <a:r>
                <a:rPr lang="en-US" altLang="zh-CN" dirty="0"/>
                <a:t>GRE</a:t>
              </a:r>
              <a:r>
                <a:rPr lang="zh-CN" altLang="en-US" dirty="0"/>
                <a:t>考试辅导，比如</a:t>
              </a:r>
              <a:r>
                <a:rPr lang="en-US" altLang="zh-CN" dirty="0"/>
                <a:t>GRE</a:t>
              </a:r>
              <a:r>
                <a:rPr lang="zh-CN" altLang="en-US" dirty="0"/>
                <a:t>的词库啊、历年考题啊之类的</a:t>
              </a:r>
              <a:endParaRPr lang="zh-CN" altLang="en-US" dirty="0"/>
            </a:p>
          </p:txBody>
        </p:sp>
      </p:grpSp>
      <p:grpSp>
        <p:nvGrpSpPr>
          <p:cNvPr id="57" name="组合 56"/>
          <p:cNvGrpSpPr/>
          <p:nvPr/>
        </p:nvGrpSpPr>
        <p:grpSpPr>
          <a:xfrm>
            <a:off x="8963736" y="4135503"/>
            <a:ext cx="2698569" cy="2488734"/>
            <a:chOff x="8902190" y="3564003"/>
            <a:chExt cx="2698569" cy="2488734"/>
          </a:xfrm>
        </p:grpSpPr>
        <p:sp>
          <p:nvSpPr>
            <p:cNvPr id="58" name="矩形 57"/>
            <p:cNvSpPr/>
            <p:nvPr/>
          </p:nvSpPr>
          <p:spPr>
            <a:xfrm>
              <a:off x="9513277" y="3564003"/>
              <a:ext cx="1723292" cy="369332"/>
            </a:xfrm>
            <a:prstGeom prst="rect">
              <a:avLst/>
            </a:prstGeom>
          </p:spPr>
          <p:txBody>
            <a:bodyPr wrap="square">
              <a:spAutoFit/>
            </a:bodyPr>
            <a:lstStyle/>
            <a:p>
              <a:r>
                <a:rPr lang="zh-CN" altLang="en-US" dirty="0"/>
                <a:t>洞察真正需求</a:t>
              </a:r>
              <a:endParaRPr lang="zh-CN" altLang="en-US" dirty="0"/>
            </a:p>
          </p:txBody>
        </p:sp>
        <p:sp>
          <p:nvSpPr>
            <p:cNvPr id="59" name="矩形 58"/>
            <p:cNvSpPr/>
            <p:nvPr/>
          </p:nvSpPr>
          <p:spPr>
            <a:xfrm>
              <a:off x="8902190" y="4575409"/>
              <a:ext cx="2698569" cy="1477328"/>
            </a:xfrm>
            <a:prstGeom prst="rect">
              <a:avLst/>
            </a:prstGeom>
          </p:spPr>
          <p:txBody>
            <a:bodyPr wrap="square">
              <a:spAutoFit/>
            </a:bodyPr>
            <a:lstStyle/>
            <a:p>
              <a:r>
                <a:rPr lang="zh-CN" altLang="en-US" dirty="0"/>
                <a:t>除了基本的词库、真题外，考生需要一些专业的辅导，例如对真题题型的分析和应对策略、专家在线的指导等</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需求分析</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3166681"/>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210557"/>
            <a:ext cx="10476807" cy="923330"/>
          </a:xfrm>
          <a:prstGeom prst="rect">
            <a:avLst/>
          </a:prstGeom>
        </p:spPr>
        <p:txBody>
          <a:bodyPr wrap="square">
            <a:spAutoFit/>
          </a:bodyPr>
          <a:lstStyle/>
          <a:p>
            <a:pPr>
              <a:lnSpc>
                <a:spcPct val="150000"/>
              </a:lnSpc>
            </a:pPr>
            <a:r>
              <a:rPr lang="en-US" altLang="zh-CN" dirty="0"/>
              <a:t>1</a:t>
            </a:r>
            <a:r>
              <a:rPr lang="zh-CN" altLang="en-US" dirty="0"/>
              <a:t>、每位同学需要独立完成</a:t>
            </a:r>
            <a:endParaRPr lang="en-US" altLang="zh-CN" dirty="0"/>
          </a:p>
          <a:p>
            <a:pPr>
              <a:lnSpc>
                <a:spcPct val="150000"/>
              </a:lnSpc>
            </a:pPr>
            <a:r>
              <a:rPr lang="en-US" altLang="zh-CN" dirty="0"/>
              <a:t>2</a:t>
            </a:r>
            <a:r>
              <a:rPr lang="zh-CN" altLang="en-US" dirty="0"/>
              <a:t>、根据市场调研、各种资料查阅以及自己对于课题的理解，完成需求分析报告。</a:t>
            </a:r>
            <a:endParaRPr lang="en-US" altLang="zh-CN" dirty="0"/>
          </a:p>
        </p:txBody>
      </p:sp>
      <p:sp>
        <p:nvSpPr>
          <p:cNvPr id="11" name="矩形 10"/>
          <p:cNvSpPr/>
          <p:nvPr/>
        </p:nvSpPr>
        <p:spPr>
          <a:xfrm>
            <a:off x="591830" y="3986917"/>
            <a:ext cx="10476807" cy="1338828"/>
          </a:xfrm>
          <a:prstGeom prst="rect">
            <a:avLst/>
          </a:prstGeom>
        </p:spPr>
        <p:txBody>
          <a:bodyPr wrap="square">
            <a:spAutoFit/>
          </a:bodyPr>
          <a:lstStyle/>
          <a:p>
            <a:pPr>
              <a:lnSpc>
                <a:spcPct val="150000"/>
              </a:lnSpc>
            </a:pPr>
            <a:r>
              <a:rPr lang="zh-CN" altLang="en-US" dirty="0"/>
              <a:t>请在截止日期前，提交到实验教学平台</a:t>
            </a:r>
            <a:endParaRPr lang="en-US" altLang="zh-CN" dirty="0"/>
          </a:p>
          <a:p>
            <a:pPr>
              <a:lnSpc>
                <a:spcPct val="150000"/>
              </a:lnSpc>
            </a:pPr>
            <a:r>
              <a:rPr lang="zh-CN" altLang="en-US" dirty="0"/>
              <a:t>如果平台没有准备好，请提交到</a:t>
            </a:r>
            <a:r>
              <a:rPr lang="en-US" altLang="zh-CN" dirty="0"/>
              <a:t>QQ</a:t>
            </a:r>
            <a:r>
              <a:rPr lang="zh-CN" altLang="en-US" dirty="0"/>
              <a:t>群中</a:t>
            </a:r>
            <a:endParaRPr lang="en-US" altLang="zh-CN" dirty="0"/>
          </a:p>
          <a:p>
            <a:pPr>
              <a:lnSpc>
                <a:spcPct val="150000"/>
              </a:lnSpc>
            </a:pPr>
            <a:r>
              <a:rPr lang="zh-CN" altLang="en-US" dirty="0"/>
              <a:t>文件命名格式为         学号</a:t>
            </a:r>
            <a:r>
              <a:rPr lang="en-US" altLang="zh-CN" dirty="0"/>
              <a:t>-</a:t>
            </a:r>
            <a:r>
              <a:rPr lang="zh-CN" altLang="en-US" dirty="0"/>
              <a:t>姓名</a:t>
            </a:r>
            <a:r>
              <a:rPr lang="en-US" altLang="zh-CN" dirty="0"/>
              <a:t>-</a:t>
            </a:r>
            <a:r>
              <a:rPr lang="zh-CN" altLang="en-US" dirty="0"/>
              <a:t>选题名称</a:t>
            </a:r>
            <a:r>
              <a:rPr lang="en-US" altLang="zh-CN" dirty="0"/>
              <a:t>-</a:t>
            </a:r>
            <a:r>
              <a:rPr lang="zh-CN" altLang="en-US" dirty="0"/>
              <a:t>需求分析</a:t>
            </a:r>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8413" y="516424"/>
            <a:ext cx="3431963" cy="706964"/>
          </a:xfrm>
        </p:spPr>
        <p:txBody>
          <a:bodyPr/>
          <a:lstStyle/>
          <a:p>
            <a:r>
              <a:rPr lang="zh-CN" altLang="en-US" dirty="0"/>
              <a:t>需求分析</a:t>
            </a:r>
            <a:endParaRPr lang="zh-CN" altLang="en-US" dirty="0"/>
          </a:p>
        </p:txBody>
      </p:sp>
      <p:sp>
        <p:nvSpPr>
          <p:cNvPr id="3" name="内容占位符 2"/>
          <p:cNvSpPr>
            <a:spLocks noGrp="1"/>
          </p:cNvSpPr>
          <p:nvPr>
            <p:ph idx="1"/>
          </p:nvPr>
        </p:nvSpPr>
        <p:spPr>
          <a:xfrm>
            <a:off x="600957" y="2087635"/>
            <a:ext cx="10924293" cy="4248150"/>
          </a:xfrm>
        </p:spPr>
        <p:txBody>
          <a:bodyPr>
            <a:normAutofit/>
          </a:bodyPr>
          <a:lstStyle/>
          <a:p>
            <a:pPr marL="641350" lvl="1">
              <a:tabLst>
                <a:tab pos="447675" algn="l"/>
              </a:tabLst>
            </a:pPr>
            <a:r>
              <a:rPr lang="en-US" altLang="zh-CN" dirty="0">
                <a:solidFill>
                  <a:schemeClr val="tx1"/>
                </a:solidFill>
                <a:latin typeface="+mn-ea"/>
                <a:hlinkClick r:id="rId1"/>
              </a:rPr>
              <a:t>https://max.book118.com/html/2018/0314/157212973.shtm</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2"/>
              </a:rPr>
              <a:t>https://wenku.baidu.com/view/6bd172fca1116c175f0e7cd184254b35eefd1a2c.html</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3"/>
              </a:rPr>
              <a:t>https://wenku.baidu.com/view/59e38a23657d27284b73f242336c1eb91a373325.html</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4"/>
              </a:rPr>
              <a:t>https://wenku.baidu.com/view/faefac770129bd64783e0912a216147916117e42.html</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5"/>
              </a:rPr>
              <a:t>https://baike.baidu.com/item/%E5%B8%82%E5%9C%BA%E8%B0%83%E7%A0%94%E6%8A%A5%E5%91%8A/6812036#6</a:t>
            </a:r>
            <a:endParaRPr lang="en-US" altLang="zh-CN" dirty="0">
              <a:solidFill>
                <a:schemeClr val="tx1"/>
              </a:solidFill>
              <a:latin typeface="+mn-ea"/>
              <a:hlinkClick r:id="rId6"/>
            </a:endParaRPr>
          </a:p>
          <a:p>
            <a:pPr marL="641350" lvl="1">
              <a:tabLst>
                <a:tab pos="447675" algn="l"/>
              </a:tabLst>
            </a:pPr>
            <a:r>
              <a:rPr lang="en-US" altLang="zh-CN" dirty="0">
                <a:solidFill>
                  <a:schemeClr val="tx1"/>
                </a:solidFill>
                <a:latin typeface="+mn-ea"/>
                <a:hlinkClick r:id="rId6"/>
              </a:rPr>
              <a:t>https://www.douban.com/group/topic/140185180/</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7"/>
              </a:rPr>
              <a:t>https://baike.baidu.com/item/%E8%BD%AF%E4%BB%B6%E9%9C%80%E6%B1%82%E8%AF%B4%E6%98%8E%E4%B9%A6/10761323?fr=aladdin</a:t>
            </a:r>
            <a:endParaRPr lang="en-US" altLang="zh-CN" dirty="0">
              <a:solidFill>
                <a:schemeClr val="tx1"/>
              </a:solidFill>
              <a:latin typeface="+mn-ea"/>
            </a:endParaRPr>
          </a:p>
          <a:p>
            <a:pPr marL="641350" lvl="1">
              <a:tabLst>
                <a:tab pos="447675" algn="l"/>
              </a:tabLst>
            </a:pPr>
            <a:r>
              <a:rPr lang="en-US" altLang="zh-CN" dirty="0">
                <a:solidFill>
                  <a:schemeClr val="tx1"/>
                </a:solidFill>
                <a:latin typeface="+mn-ea"/>
                <a:hlinkClick r:id="rId8"/>
              </a:rPr>
              <a:t>https://www.cnblogs.com/liyuhande/p/11657437.html</a:t>
            </a:r>
            <a:endParaRPr lang="en-US" altLang="zh-CN" dirty="0">
              <a:solidFill>
                <a:schemeClr val="tx1"/>
              </a:solidFill>
              <a:latin typeface="+mn-ea"/>
            </a:endParaRPr>
          </a:p>
          <a:p>
            <a:pPr marL="641350" lvl="1">
              <a:tabLst>
                <a:tab pos="447675" algn="l"/>
              </a:tabLst>
            </a:pPr>
            <a:r>
              <a:rPr lang="en-US" altLang="zh-CN" dirty="0">
                <a:hlinkClick r:id="rId9"/>
              </a:rPr>
              <a:t>https://www.jianshu.com/p/d326b384bc03</a:t>
            </a:r>
            <a:endParaRPr lang="zh-CN" altLang="en-US" dirty="0">
              <a:solidFill>
                <a:schemeClr val="tx1"/>
              </a:solidFill>
              <a:latin typeface="+mn-ea"/>
            </a:endParaRP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5" name="矩形 4"/>
          <p:cNvSpPr/>
          <p:nvPr/>
        </p:nvSpPr>
        <p:spPr>
          <a:xfrm>
            <a:off x="600957" y="1556903"/>
            <a:ext cx="1107996" cy="369332"/>
          </a:xfrm>
          <a:prstGeom prst="rect">
            <a:avLst/>
          </a:prstGeom>
        </p:spPr>
        <p:txBody>
          <a:bodyPr wrap="none">
            <a:spAutoFit/>
          </a:bodyPr>
          <a:lstStyle/>
          <a:p>
            <a:r>
              <a:rPr lang="zh-CN" altLang="en-US" dirty="0">
                <a:solidFill>
                  <a:srgbClr val="FF0000"/>
                </a:solidFill>
              </a:rPr>
              <a:t>参考资料</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2964" y="534800"/>
            <a:ext cx="2026073" cy="706964"/>
          </a:xfrm>
        </p:spPr>
        <p:txBody>
          <a:bodyPr/>
          <a:lstStyle/>
          <a:p>
            <a:r>
              <a:rPr lang="zh-CN" altLang="en-US" dirty="0"/>
              <a:t>原型设计</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12" name="组合 11"/>
          <p:cNvGrpSpPr/>
          <p:nvPr/>
        </p:nvGrpSpPr>
        <p:grpSpPr>
          <a:xfrm>
            <a:off x="357742" y="1613709"/>
            <a:ext cx="3271860" cy="461665"/>
            <a:chOff x="871337" y="1619250"/>
            <a:chExt cx="3271860" cy="461665"/>
          </a:xfrm>
        </p:grpSpPr>
        <p:sp>
          <p:nvSpPr>
            <p:cNvPr id="6" name="矩形 5"/>
            <p:cNvSpPr/>
            <p:nvPr/>
          </p:nvSpPr>
          <p:spPr>
            <a:xfrm>
              <a:off x="8713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2054164" y="1711583"/>
              <a:ext cx="2089033" cy="369332"/>
            </a:xfrm>
            <a:prstGeom prst="rect">
              <a:avLst/>
            </a:prstGeom>
          </p:spPr>
          <p:txBody>
            <a:bodyPr wrap="none">
              <a:spAutoFit/>
            </a:bodyPr>
            <a:lstStyle/>
            <a:p>
              <a:r>
                <a:rPr lang="zh-CN" altLang="en-US" dirty="0"/>
                <a:t>什么是原型设计？</a:t>
              </a:r>
              <a:endParaRPr lang="en-US" altLang="zh-CN" dirty="0"/>
            </a:p>
          </p:txBody>
        </p:sp>
      </p:grpSp>
      <p:grpSp>
        <p:nvGrpSpPr>
          <p:cNvPr id="5" name="组合 4"/>
          <p:cNvGrpSpPr/>
          <p:nvPr/>
        </p:nvGrpSpPr>
        <p:grpSpPr>
          <a:xfrm>
            <a:off x="296196" y="3164100"/>
            <a:ext cx="3410563" cy="466844"/>
            <a:chOff x="871337" y="2706985"/>
            <a:chExt cx="3410563" cy="466841"/>
          </a:xfrm>
        </p:grpSpPr>
        <p:sp>
          <p:nvSpPr>
            <p:cNvPr id="8" name="矩形 7"/>
            <p:cNvSpPr/>
            <p:nvPr/>
          </p:nvSpPr>
          <p:spPr>
            <a:xfrm>
              <a:off x="871337" y="2706985"/>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2019742" y="2804494"/>
              <a:ext cx="2262158" cy="369332"/>
            </a:xfrm>
            <a:prstGeom prst="rect">
              <a:avLst/>
            </a:prstGeom>
          </p:spPr>
          <p:txBody>
            <a:bodyPr wrap="none">
              <a:spAutoFit/>
            </a:bodyPr>
            <a:lstStyle/>
            <a:p>
              <a:r>
                <a:rPr lang="zh-CN" altLang="en-US" dirty="0"/>
                <a:t>为什么要做原型设计</a:t>
              </a:r>
              <a:endParaRPr lang="en-US" altLang="zh-CN" dirty="0"/>
            </a:p>
          </p:txBody>
        </p:sp>
      </p:grpSp>
      <p:sp>
        <p:nvSpPr>
          <p:cNvPr id="3" name="矩形 2"/>
          <p:cNvSpPr/>
          <p:nvPr/>
        </p:nvSpPr>
        <p:spPr>
          <a:xfrm>
            <a:off x="611006" y="2174432"/>
            <a:ext cx="10555225" cy="553998"/>
          </a:xfrm>
          <a:prstGeom prst="rect">
            <a:avLst/>
          </a:prstGeom>
        </p:spPr>
        <p:txBody>
          <a:bodyPr wrap="square">
            <a:spAutoFit/>
          </a:bodyPr>
          <a:lstStyle/>
          <a:p>
            <a:pPr>
              <a:lnSpc>
                <a:spcPct val="150000"/>
              </a:lnSpc>
            </a:pPr>
            <a:r>
              <a:rPr lang="zh-CN" altLang="en-US" sz="2000" dirty="0"/>
              <a:t>原型是指模拟要开发的系统的原始模型。</a:t>
            </a:r>
            <a:endParaRPr lang="zh-CN" altLang="en-US" sz="2000" dirty="0"/>
          </a:p>
        </p:txBody>
      </p:sp>
      <p:sp>
        <p:nvSpPr>
          <p:cNvPr id="14" name="矩形 13"/>
          <p:cNvSpPr/>
          <p:nvPr/>
        </p:nvSpPr>
        <p:spPr>
          <a:xfrm>
            <a:off x="611006" y="3818384"/>
            <a:ext cx="11047594" cy="1754326"/>
          </a:xfrm>
          <a:prstGeom prst="rect">
            <a:avLst/>
          </a:prstGeom>
        </p:spPr>
        <p:txBody>
          <a:bodyPr wrap="square">
            <a:spAutoFit/>
          </a:bodyPr>
          <a:lstStyle/>
          <a:p>
            <a:pPr>
              <a:lnSpc>
                <a:spcPct val="150000"/>
              </a:lnSpc>
            </a:pPr>
            <a:r>
              <a:rPr lang="zh-CN" altLang="en-US" dirty="0"/>
              <a:t>在软件过程中，原型是软件早期一个可运行的版本，创建原型的主要目的是在实际设计与开发开始之前揭示和测试系统的功能与可用性。</a:t>
            </a:r>
            <a:endParaRPr lang="en-US" altLang="zh-CN" dirty="0"/>
          </a:p>
          <a:p>
            <a:pPr>
              <a:lnSpc>
                <a:spcPct val="150000"/>
              </a:lnSpc>
            </a:pPr>
            <a:r>
              <a:rPr lang="zh-CN" altLang="en-US" dirty="0"/>
              <a:t>用户、项目经理、产品经理、程序员、测试员等在软件开发初期基于原型进行沟通讨论有助于软件产品开发的有效推进。</a:t>
            </a:r>
            <a:endParaRPr lang="zh-CN" altLang="en-US" dirty="0"/>
          </a:p>
        </p:txBody>
      </p:sp>
      <p:sp>
        <p:nvSpPr>
          <p:cNvPr id="15" name="矩形 14"/>
          <p:cNvSpPr/>
          <p:nvPr/>
        </p:nvSpPr>
        <p:spPr>
          <a:xfrm>
            <a:off x="10612233" y="6334303"/>
            <a:ext cx="1107996" cy="369332"/>
          </a:xfrm>
          <a:prstGeom prst="rect">
            <a:avLst/>
          </a:prstGeom>
        </p:spPr>
        <p:txBody>
          <a:bodyPr wrap="none">
            <a:spAutoFit/>
          </a:bodyPr>
          <a:lstStyle/>
          <a:p>
            <a:pPr algn="r"/>
            <a:r>
              <a:rPr lang="zh-CN" altLang="en-US" dirty="0"/>
              <a:t>百度百科</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4180" y="534800"/>
            <a:ext cx="2043641" cy="706964"/>
          </a:xfrm>
        </p:spPr>
        <p:txBody>
          <a:bodyPr anchor="ctr"/>
          <a:lstStyle/>
          <a:p>
            <a:r>
              <a:rPr lang="zh-CN" altLang="en-US" dirty="0"/>
              <a:t>原型设计</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13" name="组合 12"/>
          <p:cNvGrpSpPr/>
          <p:nvPr/>
        </p:nvGrpSpPr>
        <p:grpSpPr>
          <a:xfrm>
            <a:off x="213548" y="1699931"/>
            <a:ext cx="2983320" cy="461665"/>
            <a:chOff x="871337" y="4440535"/>
            <a:chExt cx="2983320" cy="461665"/>
          </a:xfrm>
        </p:grpSpPr>
        <p:sp>
          <p:nvSpPr>
            <p:cNvPr id="9" name="矩形 8"/>
            <p:cNvSpPr/>
            <p:nvPr/>
          </p:nvSpPr>
          <p:spPr>
            <a:xfrm>
              <a:off x="871337" y="444053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p:cNvSpPr/>
            <p:nvPr/>
          </p:nvSpPr>
          <p:spPr>
            <a:xfrm>
              <a:off x="2054164" y="4532868"/>
              <a:ext cx="1800493" cy="369332"/>
            </a:xfrm>
            <a:prstGeom prst="rect">
              <a:avLst/>
            </a:prstGeom>
          </p:spPr>
          <p:txBody>
            <a:bodyPr wrap="none">
              <a:spAutoFit/>
            </a:bodyPr>
            <a:lstStyle/>
            <a:p>
              <a:r>
                <a:rPr lang="zh-CN" altLang="en-US" dirty="0"/>
                <a:t>怎么做原型设计</a:t>
              </a:r>
              <a:endParaRPr lang="zh-CN" altLang="en-US" dirty="0"/>
            </a:p>
          </p:txBody>
        </p:sp>
      </p:grpSp>
      <p:sp>
        <p:nvSpPr>
          <p:cNvPr id="15" name="矩形 14"/>
          <p:cNvSpPr/>
          <p:nvPr/>
        </p:nvSpPr>
        <p:spPr>
          <a:xfrm>
            <a:off x="491744" y="2377245"/>
            <a:ext cx="8918955" cy="2862322"/>
          </a:xfrm>
          <a:prstGeom prst="rect">
            <a:avLst/>
          </a:prstGeom>
        </p:spPr>
        <p:txBody>
          <a:bodyPr wrap="square">
            <a:spAutoFit/>
          </a:bodyPr>
          <a:lstStyle/>
          <a:p>
            <a:r>
              <a:rPr lang="en-US" altLang="zh-CN" dirty="0"/>
              <a:t>1</a:t>
            </a:r>
            <a:r>
              <a:rPr lang="zh-CN" altLang="en-US" dirty="0"/>
              <a:t>、用什么工具进行设计</a:t>
            </a:r>
            <a:endParaRPr lang="en-US" altLang="zh-CN" dirty="0"/>
          </a:p>
          <a:p>
            <a:pPr marL="285750" indent="-285750">
              <a:lnSpc>
                <a:spcPct val="150000"/>
              </a:lnSpc>
              <a:buClr>
                <a:srgbClr val="7030A0"/>
              </a:buClr>
              <a:buFont typeface="Wingdings" panose="05000000000000000000" pitchFamily="2" charset="2"/>
              <a:buChar char="u"/>
            </a:pPr>
            <a:r>
              <a:rPr lang="zh-CN" altLang="en-US" dirty="0"/>
              <a:t>墨刀</a:t>
            </a:r>
            <a:endParaRPr lang="en-US" altLang="zh-CN" dirty="0"/>
          </a:p>
          <a:p>
            <a:pPr marL="285750" indent="-285750">
              <a:lnSpc>
                <a:spcPct val="150000"/>
              </a:lnSpc>
              <a:buClr>
                <a:srgbClr val="7030A0"/>
              </a:buClr>
              <a:buFont typeface="Wingdings" panose="05000000000000000000" pitchFamily="2" charset="2"/>
              <a:buChar char="u"/>
            </a:pPr>
            <a:r>
              <a:rPr lang="en-US" altLang="zh-CN" dirty="0"/>
              <a:t>Axure RP</a:t>
            </a:r>
            <a:endParaRPr lang="en-US" altLang="zh-CN" dirty="0"/>
          </a:p>
          <a:p>
            <a:endParaRPr lang="en-US" altLang="zh-CN" dirty="0"/>
          </a:p>
          <a:p>
            <a:r>
              <a:rPr lang="en-US" altLang="zh-CN" dirty="0"/>
              <a:t>2</a:t>
            </a:r>
            <a:r>
              <a:rPr lang="zh-CN" altLang="en-US" dirty="0"/>
              <a:t>、如何设计出好的原型</a:t>
            </a:r>
            <a:endParaRPr lang="en-US" altLang="zh-CN" dirty="0"/>
          </a:p>
          <a:p>
            <a:pPr marL="285750" indent="-285750">
              <a:lnSpc>
                <a:spcPct val="150000"/>
              </a:lnSpc>
              <a:buClr>
                <a:srgbClr val="7030A0"/>
              </a:buClr>
              <a:buFont typeface="Wingdings" panose="05000000000000000000" pitchFamily="2" charset="2"/>
              <a:buChar char="u"/>
            </a:pPr>
            <a:r>
              <a:rPr lang="zh-CN" altLang="en-US" dirty="0"/>
              <a:t>具有明确的软件需求</a:t>
            </a:r>
            <a:endParaRPr lang="en-US" altLang="zh-CN" dirty="0"/>
          </a:p>
          <a:p>
            <a:pPr marL="285750" indent="-285750">
              <a:lnSpc>
                <a:spcPct val="150000"/>
              </a:lnSpc>
              <a:buClr>
                <a:srgbClr val="7030A0"/>
              </a:buClr>
              <a:buFont typeface="Wingdings" panose="05000000000000000000" pitchFamily="2" charset="2"/>
              <a:buChar char="u"/>
            </a:pPr>
            <a:r>
              <a:rPr lang="zh-CN" altLang="en-US" dirty="0"/>
              <a:t>具有良好的用户交互设计经验</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439" y="548589"/>
            <a:ext cx="2045123" cy="706964"/>
          </a:xfrm>
        </p:spPr>
        <p:txBody>
          <a:bodyPr/>
          <a:lstStyle/>
          <a:p>
            <a:r>
              <a:rPr lang="zh-CN" altLang="en-US" dirty="0"/>
              <a:t>原型设计</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5" name="组合 4"/>
          <p:cNvGrpSpPr/>
          <p:nvPr/>
        </p:nvGrpSpPr>
        <p:grpSpPr>
          <a:xfrm>
            <a:off x="385562" y="1549658"/>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2982674"/>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048632"/>
            <a:ext cx="10476807" cy="923330"/>
          </a:xfrm>
          <a:prstGeom prst="rect">
            <a:avLst/>
          </a:prstGeom>
        </p:spPr>
        <p:txBody>
          <a:bodyPr wrap="square">
            <a:spAutoFit/>
          </a:bodyPr>
          <a:lstStyle/>
          <a:p>
            <a:pPr>
              <a:lnSpc>
                <a:spcPct val="150000"/>
              </a:lnSpc>
            </a:pPr>
            <a:r>
              <a:rPr lang="en-US" altLang="zh-CN" dirty="0"/>
              <a:t>1</a:t>
            </a:r>
            <a:r>
              <a:rPr lang="zh-CN" altLang="en-US" dirty="0"/>
              <a:t>、每位同学需要独立完成</a:t>
            </a:r>
            <a:endParaRPr lang="en-US" altLang="zh-CN" dirty="0"/>
          </a:p>
          <a:p>
            <a:pPr>
              <a:lnSpc>
                <a:spcPct val="150000"/>
              </a:lnSpc>
            </a:pPr>
            <a:r>
              <a:rPr lang="en-US" altLang="zh-CN" dirty="0"/>
              <a:t>2</a:t>
            </a:r>
            <a:r>
              <a:rPr lang="zh-CN" altLang="en-US" dirty="0"/>
              <a:t>、选择合适的原型工具进行原型设计。</a:t>
            </a:r>
            <a:endParaRPr lang="en-US" altLang="zh-CN" dirty="0"/>
          </a:p>
        </p:txBody>
      </p:sp>
      <p:sp>
        <p:nvSpPr>
          <p:cNvPr id="11" name="矩形 10"/>
          <p:cNvSpPr/>
          <p:nvPr/>
        </p:nvSpPr>
        <p:spPr>
          <a:xfrm>
            <a:off x="591830" y="3464236"/>
            <a:ext cx="10476807" cy="2169825"/>
          </a:xfrm>
          <a:prstGeom prst="rect">
            <a:avLst/>
          </a:prstGeom>
        </p:spPr>
        <p:txBody>
          <a:bodyPr wrap="square">
            <a:spAutoFit/>
          </a:bodyPr>
          <a:lstStyle/>
          <a:p>
            <a:pPr>
              <a:lnSpc>
                <a:spcPct val="150000"/>
              </a:lnSpc>
            </a:pPr>
            <a:r>
              <a:rPr lang="zh-CN" altLang="en-US" dirty="0"/>
              <a:t>请在截止日期前，提交到实验教学平台</a:t>
            </a:r>
            <a:endParaRPr lang="en-US" altLang="zh-CN" dirty="0"/>
          </a:p>
          <a:p>
            <a:pPr>
              <a:lnSpc>
                <a:spcPct val="150000"/>
              </a:lnSpc>
            </a:pPr>
            <a:r>
              <a:rPr lang="zh-CN" altLang="en-US" dirty="0"/>
              <a:t>如果平台没有准备好，请提交到</a:t>
            </a:r>
            <a:r>
              <a:rPr lang="en-US" altLang="zh-CN" dirty="0"/>
              <a:t>QQ</a:t>
            </a:r>
            <a:r>
              <a:rPr lang="zh-CN" altLang="en-US" dirty="0"/>
              <a:t>群中</a:t>
            </a:r>
            <a:endParaRPr lang="en-US" altLang="zh-CN" dirty="0"/>
          </a:p>
          <a:p>
            <a:pPr>
              <a:lnSpc>
                <a:spcPct val="150000"/>
              </a:lnSpc>
            </a:pPr>
            <a:r>
              <a:rPr lang="zh-CN" altLang="en-US" dirty="0"/>
              <a:t>文件命名格式为         学号</a:t>
            </a:r>
            <a:r>
              <a:rPr lang="en-US" altLang="zh-CN" dirty="0"/>
              <a:t>-</a:t>
            </a:r>
            <a:r>
              <a:rPr lang="zh-CN" altLang="en-US" dirty="0"/>
              <a:t>姓名</a:t>
            </a:r>
            <a:r>
              <a:rPr lang="en-US" altLang="zh-CN" dirty="0"/>
              <a:t>-</a:t>
            </a:r>
            <a:r>
              <a:rPr lang="zh-CN" altLang="en-US" dirty="0"/>
              <a:t>选题名称</a:t>
            </a:r>
            <a:r>
              <a:rPr lang="en-US" altLang="zh-CN" dirty="0"/>
              <a:t>-</a:t>
            </a:r>
            <a:r>
              <a:rPr lang="zh-CN" altLang="en-US" dirty="0"/>
              <a:t>原型设计</a:t>
            </a:r>
            <a:endParaRPr lang="en-US" altLang="zh-CN" dirty="0"/>
          </a:p>
          <a:p>
            <a:pPr>
              <a:lnSpc>
                <a:spcPct val="150000"/>
              </a:lnSpc>
            </a:pPr>
            <a:r>
              <a:rPr lang="zh-CN" altLang="en-US" dirty="0"/>
              <a:t>如果是在线编辑，只需要文档中留下在线预览地址（文档中需要出现文件名类似的标记）</a:t>
            </a:r>
            <a:endParaRPr lang="en-US" altLang="zh-CN" dirty="0"/>
          </a:p>
          <a:p>
            <a:pPr>
              <a:lnSpc>
                <a:spcPct val="150000"/>
              </a:lnSpc>
            </a:pPr>
            <a:r>
              <a:rPr lang="zh-CN" altLang="en-US" dirty="0"/>
              <a:t>如果是原型文件，请导出为图片或</a:t>
            </a:r>
            <a:r>
              <a:rPr lang="en-US" altLang="zh-CN" dirty="0"/>
              <a:t>HTML</a:t>
            </a:r>
            <a:r>
              <a:rPr lang="zh-CN" altLang="en-US" dirty="0"/>
              <a:t>，打包提交。</a:t>
            </a:r>
            <a:endParaRPr lang="en-US" altLang="zh-CN" dirty="0"/>
          </a:p>
        </p:txBody>
      </p:sp>
      <p:sp>
        <p:nvSpPr>
          <p:cNvPr id="12" name="矩形 11"/>
          <p:cNvSpPr/>
          <p:nvPr/>
        </p:nvSpPr>
        <p:spPr>
          <a:xfrm>
            <a:off x="616030" y="5692478"/>
            <a:ext cx="1107996" cy="369332"/>
          </a:xfrm>
          <a:prstGeom prst="rect">
            <a:avLst/>
          </a:prstGeom>
        </p:spPr>
        <p:txBody>
          <a:bodyPr wrap="none">
            <a:spAutoFit/>
          </a:bodyPr>
          <a:lstStyle/>
          <a:p>
            <a:r>
              <a:rPr lang="zh-CN" altLang="en-US" dirty="0">
                <a:solidFill>
                  <a:srgbClr val="FF0000"/>
                </a:solidFill>
              </a:rPr>
              <a:t>参考资料</a:t>
            </a:r>
            <a:endParaRPr lang="en-US" altLang="zh-CN" dirty="0">
              <a:solidFill>
                <a:srgbClr val="FF0000"/>
              </a:solidFill>
            </a:endParaRPr>
          </a:p>
        </p:txBody>
      </p:sp>
      <p:sp>
        <p:nvSpPr>
          <p:cNvPr id="13" name="矩形 12"/>
          <p:cNvSpPr/>
          <p:nvPr/>
        </p:nvSpPr>
        <p:spPr>
          <a:xfrm>
            <a:off x="616030" y="6172869"/>
            <a:ext cx="2056973" cy="369332"/>
          </a:xfrm>
          <a:prstGeom prst="rect">
            <a:avLst/>
          </a:prstGeom>
        </p:spPr>
        <p:txBody>
          <a:bodyPr wrap="none">
            <a:spAutoFit/>
          </a:bodyPr>
          <a:lstStyle/>
          <a:p>
            <a:r>
              <a:rPr lang="zh-CN" altLang="en-US" dirty="0"/>
              <a:t>附件</a:t>
            </a:r>
            <a:r>
              <a:rPr lang="en-US" altLang="zh-CN" dirty="0"/>
              <a:t>1</a:t>
            </a:r>
            <a:r>
              <a:rPr lang="zh-CN" altLang="en-US" dirty="0"/>
              <a:t>：原型图</a:t>
            </a:r>
            <a:r>
              <a:rPr lang="en-US" altLang="zh-CN" dirty="0"/>
              <a:t>.</a:t>
            </a:r>
            <a:r>
              <a:rPr lang="en-US" altLang="zh-CN" dirty="0" err="1"/>
              <a:t>rar</a:t>
            </a:r>
            <a:endParaRPr lang="en-US" altLang="zh-CN" dirty="0"/>
          </a:p>
        </p:txBody>
      </p:sp>
      <p:sp>
        <p:nvSpPr>
          <p:cNvPr id="15" name="矩形 14"/>
          <p:cNvSpPr/>
          <p:nvPr/>
        </p:nvSpPr>
        <p:spPr>
          <a:xfrm>
            <a:off x="3600685" y="6172869"/>
            <a:ext cx="2380780" cy="369332"/>
          </a:xfrm>
          <a:prstGeom prst="rect">
            <a:avLst/>
          </a:prstGeom>
        </p:spPr>
        <p:txBody>
          <a:bodyPr wrap="none">
            <a:spAutoFit/>
          </a:bodyPr>
          <a:lstStyle/>
          <a:p>
            <a:r>
              <a:rPr lang="zh-CN" altLang="en-US" dirty="0"/>
              <a:t>附件</a:t>
            </a:r>
            <a:r>
              <a:rPr lang="en-US" altLang="zh-CN" dirty="0"/>
              <a:t>2</a:t>
            </a:r>
            <a:r>
              <a:rPr lang="zh-CN" altLang="en-US" dirty="0"/>
              <a:t>：交互设计</a:t>
            </a:r>
            <a:r>
              <a:rPr lang="en-US" altLang="zh-CN" dirty="0"/>
              <a:t>.pdf</a:t>
            </a:r>
            <a:endParaRPr lang="en-US" altLang="zh-CN" dirty="0"/>
          </a:p>
        </p:txBody>
      </p:sp>
      <p:sp>
        <p:nvSpPr>
          <p:cNvPr id="16" name="矩形 15"/>
          <p:cNvSpPr/>
          <p:nvPr/>
        </p:nvSpPr>
        <p:spPr>
          <a:xfrm>
            <a:off x="6462729" y="6172869"/>
            <a:ext cx="2122697" cy="369332"/>
          </a:xfrm>
          <a:prstGeom prst="rect">
            <a:avLst/>
          </a:prstGeom>
        </p:spPr>
        <p:txBody>
          <a:bodyPr wrap="none">
            <a:spAutoFit/>
          </a:bodyPr>
          <a:lstStyle/>
          <a:p>
            <a:r>
              <a:rPr lang="zh-CN" altLang="en-US" dirty="0"/>
              <a:t>附件</a:t>
            </a:r>
            <a:r>
              <a:rPr lang="en-US" altLang="zh-CN" dirty="0"/>
              <a:t>3</a:t>
            </a:r>
            <a:r>
              <a:rPr lang="zh-CN" altLang="en-US" dirty="0"/>
              <a:t>：</a:t>
            </a:r>
            <a:r>
              <a:rPr lang="en-US" altLang="zh-CN" dirty="0"/>
              <a:t>UI</a:t>
            </a:r>
            <a:r>
              <a:rPr lang="zh-CN" altLang="en-US" dirty="0"/>
              <a:t>设计</a:t>
            </a:r>
            <a:r>
              <a:rPr lang="en-US" altLang="zh-CN" dirty="0"/>
              <a:t>.pdf</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3357" y="548589"/>
            <a:ext cx="3431963" cy="706964"/>
          </a:xfrm>
        </p:spPr>
        <p:txBody>
          <a:bodyPr/>
          <a:lstStyle/>
          <a:p>
            <a:r>
              <a:rPr lang="zh-CN" altLang="en-US" dirty="0"/>
              <a:t>进度汇报（</a:t>
            </a:r>
            <a:r>
              <a:rPr lang="en-US" altLang="zh-CN" dirty="0"/>
              <a:t>1</a:t>
            </a:r>
            <a:r>
              <a:rPr lang="zh-CN" altLang="en-US" dirty="0"/>
              <a:t>）</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4</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28394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210557"/>
            <a:ext cx="10476807" cy="453009"/>
          </a:xfrm>
          <a:prstGeom prst="rect">
            <a:avLst/>
          </a:prstGeom>
        </p:spPr>
        <p:txBody>
          <a:bodyPr wrap="square">
            <a:spAutoFit/>
          </a:bodyPr>
          <a:lstStyle/>
          <a:p>
            <a:pPr>
              <a:lnSpc>
                <a:spcPct val="150000"/>
              </a:lnSpc>
            </a:pPr>
            <a:r>
              <a:rPr lang="zh-CN" altLang="en-US" dirty="0"/>
              <a:t>必须完成前面所有任务才能参加中期检查。请提前准备中期检查</a:t>
            </a:r>
            <a:r>
              <a:rPr lang="en-US" altLang="zh-CN" dirty="0"/>
              <a:t>PPT</a:t>
            </a:r>
            <a:r>
              <a:rPr lang="zh-CN" altLang="en-US" dirty="0"/>
              <a:t>。</a:t>
            </a:r>
            <a:endParaRPr lang="en-US" altLang="zh-CN" dirty="0"/>
          </a:p>
        </p:txBody>
      </p:sp>
      <p:sp>
        <p:nvSpPr>
          <p:cNvPr id="11" name="矩形 10"/>
          <p:cNvSpPr/>
          <p:nvPr/>
        </p:nvSpPr>
        <p:spPr>
          <a:xfrm>
            <a:off x="591830" y="3320990"/>
            <a:ext cx="10476807" cy="453009"/>
          </a:xfrm>
          <a:prstGeom prst="rect">
            <a:avLst/>
          </a:prstGeom>
        </p:spPr>
        <p:txBody>
          <a:bodyPr wrap="square">
            <a:spAutoFit/>
          </a:bodyPr>
          <a:lstStyle/>
          <a:p>
            <a:pPr>
              <a:lnSpc>
                <a:spcPct val="150000"/>
              </a:lnSpc>
            </a:pPr>
            <a:r>
              <a:rPr lang="zh-CN" altLang="en-US" dirty="0"/>
              <a:t>每位同学准备</a:t>
            </a:r>
            <a:r>
              <a:rPr lang="en-US" altLang="zh-CN" dirty="0"/>
              <a:t>5</a:t>
            </a:r>
            <a:r>
              <a:rPr lang="zh-CN" altLang="en-US" dirty="0"/>
              <a:t>分钟的</a:t>
            </a:r>
            <a:r>
              <a:rPr lang="en-US" altLang="zh-CN" dirty="0"/>
              <a:t>PPT</a:t>
            </a:r>
            <a:r>
              <a:rPr lang="zh-CN" altLang="en-US" dirty="0"/>
              <a:t>演讲，介绍的内容包括前面的几部分。</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1887" y="530527"/>
            <a:ext cx="3431963" cy="706964"/>
          </a:xfrm>
        </p:spPr>
        <p:txBody>
          <a:bodyPr/>
          <a:lstStyle/>
          <a:p>
            <a:r>
              <a:rPr lang="zh-CN" altLang="en-US" dirty="0"/>
              <a:t>概要设计文档</a:t>
            </a:r>
            <a:endParaRPr lang="zh-CN" altLang="en-US" dirty="0"/>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12" name="组合 11"/>
          <p:cNvGrpSpPr/>
          <p:nvPr/>
        </p:nvGrpSpPr>
        <p:grpSpPr>
          <a:xfrm>
            <a:off x="357742" y="1613709"/>
            <a:ext cx="2290823" cy="461665"/>
            <a:chOff x="871337" y="1619250"/>
            <a:chExt cx="2290823" cy="461665"/>
          </a:xfrm>
        </p:grpSpPr>
        <p:sp>
          <p:nvSpPr>
            <p:cNvPr id="6" name="矩形 5"/>
            <p:cNvSpPr/>
            <p:nvPr/>
          </p:nvSpPr>
          <p:spPr>
            <a:xfrm>
              <a:off x="8713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2054164" y="1711583"/>
              <a:ext cx="1107996" cy="369332"/>
            </a:xfrm>
            <a:prstGeom prst="rect">
              <a:avLst/>
            </a:prstGeom>
          </p:spPr>
          <p:txBody>
            <a:bodyPr wrap="none">
              <a:spAutoFit/>
            </a:bodyPr>
            <a:lstStyle/>
            <a:p>
              <a:r>
                <a:rPr lang="zh-CN" altLang="en-US" dirty="0"/>
                <a:t>软件设计</a:t>
              </a:r>
              <a:endParaRPr lang="en-US" altLang="zh-CN" dirty="0"/>
            </a:p>
          </p:txBody>
        </p:sp>
      </p:grpSp>
      <p:sp>
        <p:nvSpPr>
          <p:cNvPr id="3" name="矩形 2"/>
          <p:cNvSpPr/>
          <p:nvPr/>
        </p:nvSpPr>
        <p:spPr>
          <a:xfrm>
            <a:off x="611006" y="2174432"/>
            <a:ext cx="10555225" cy="1754326"/>
          </a:xfrm>
          <a:prstGeom prst="rect">
            <a:avLst/>
          </a:prstGeom>
        </p:spPr>
        <p:txBody>
          <a:bodyPr wrap="square">
            <a:spAutoFit/>
          </a:bodyPr>
          <a:lstStyle/>
          <a:p>
            <a:pPr>
              <a:lnSpc>
                <a:spcPct val="150000"/>
              </a:lnSpc>
            </a:pPr>
            <a:r>
              <a:rPr lang="zh-CN" altLang="en-US" dirty="0"/>
              <a:t>软件的设计是一个将需求转变为软件陈述（表达）的过程。</a:t>
            </a:r>
            <a:endParaRPr lang="en-US" altLang="zh-CN" dirty="0"/>
          </a:p>
          <a:p>
            <a:pPr>
              <a:lnSpc>
                <a:spcPct val="150000"/>
              </a:lnSpc>
            </a:pPr>
            <a:r>
              <a:rPr lang="zh-CN" altLang="en-US" dirty="0"/>
              <a:t>软件设计分为概要设计和详细设计。</a:t>
            </a:r>
            <a:endParaRPr lang="en-US" altLang="zh-CN" dirty="0"/>
          </a:p>
          <a:p>
            <a:pPr>
              <a:lnSpc>
                <a:spcPct val="150000"/>
              </a:lnSpc>
            </a:pPr>
            <a:r>
              <a:rPr lang="zh-CN" altLang="en-US" dirty="0">
                <a:solidFill>
                  <a:srgbClr val="FF0000"/>
                </a:solidFill>
              </a:rPr>
              <a:t>概要设计实现软件的总体设计、模块划分、用户界面设计、数据库设计等</a:t>
            </a:r>
            <a:r>
              <a:rPr lang="zh-CN" altLang="en-US" dirty="0"/>
              <a:t>；</a:t>
            </a:r>
            <a:endParaRPr lang="en-US" altLang="zh-CN" dirty="0"/>
          </a:p>
          <a:p>
            <a:pPr>
              <a:lnSpc>
                <a:spcPct val="150000"/>
              </a:lnSpc>
            </a:pPr>
            <a:r>
              <a:rPr lang="zh-CN" altLang="en-US" dirty="0"/>
              <a:t>详细设计关注于将框架逐步求精细化为具体的数据结构和软件的算法表达。</a:t>
            </a:r>
            <a:endParaRPr lang="en-US" altLang="zh-CN" dirty="0"/>
          </a:p>
        </p:txBody>
      </p:sp>
      <p:sp>
        <p:nvSpPr>
          <p:cNvPr id="9" name="矩形 8"/>
          <p:cNvSpPr/>
          <p:nvPr/>
        </p:nvSpPr>
        <p:spPr>
          <a:xfrm>
            <a:off x="10572751" y="6189041"/>
            <a:ext cx="1107996" cy="369332"/>
          </a:xfrm>
          <a:prstGeom prst="rect">
            <a:avLst/>
          </a:prstGeom>
        </p:spPr>
        <p:txBody>
          <a:bodyPr wrap="none">
            <a:spAutoFit/>
          </a:bodyPr>
          <a:lstStyle/>
          <a:p>
            <a:pPr algn="r"/>
            <a:r>
              <a:rPr lang="zh-CN" altLang="en-US" dirty="0"/>
              <a:t>百度百科</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13" name="组合 12"/>
          <p:cNvGrpSpPr/>
          <p:nvPr/>
        </p:nvGrpSpPr>
        <p:grpSpPr>
          <a:xfrm>
            <a:off x="213548" y="1699931"/>
            <a:ext cx="3444985" cy="461665"/>
            <a:chOff x="871337" y="4440535"/>
            <a:chExt cx="3444985" cy="461665"/>
          </a:xfrm>
        </p:grpSpPr>
        <p:sp>
          <p:nvSpPr>
            <p:cNvPr id="9" name="矩形 8"/>
            <p:cNvSpPr/>
            <p:nvPr/>
          </p:nvSpPr>
          <p:spPr>
            <a:xfrm>
              <a:off x="871337" y="444053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矩形 10"/>
            <p:cNvSpPr/>
            <p:nvPr/>
          </p:nvSpPr>
          <p:spPr>
            <a:xfrm>
              <a:off x="2054164" y="4532868"/>
              <a:ext cx="2262158" cy="369332"/>
            </a:xfrm>
            <a:prstGeom prst="rect">
              <a:avLst/>
            </a:prstGeom>
          </p:spPr>
          <p:txBody>
            <a:bodyPr wrap="none">
              <a:spAutoFit/>
            </a:bodyPr>
            <a:lstStyle/>
            <a:p>
              <a:r>
                <a:rPr lang="zh-CN" altLang="en-US" dirty="0"/>
                <a:t>怎么写概要设计文档</a:t>
              </a:r>
              <a:endParaRPr lang="zh-CN" altLang="en-US" dirty="0"/>
            </a:p>
          </p:txBody>
        </p:sp>
      </p:grpSp>
      <p:sp>
        <p:nvSpPr>
          <p:cNvPr id="15" name="矩形 14"/>
          <p:cNvSpPr/>
          <p:nvPr/>
        </p:nvSpPr>
        <p:spPr>
          <a:xfrm>
            <a:off x="491744" y="2377245"/>
            <a:ext cx="8918955" cy="3554819"/>
          </a:xfrm>
          <a:prstGeom prst="rect">
            <a:avLst/>
          </a:prstGeom>
        </p:spPr>
        <p:txBody>
          <a:bodyPr wrap="square">
            <a:spAutoFit/>
          </a:bodyPr>
          <a:lstStyle/>
          <a:p>
            <a:r>
              <a:rPr lang="zh-CN" altLang="en-US" dirty="0"/>
              <a:t>一般的主要构成部分</a:t>
            </a:r>
            <a:endParaRPr lang="en-US" altLang="zh-CN" dirty="0"/>
          </a:p>
          <a:p>
            <a:pPr>
              <a:lnSpc>
                <a:spcPct val="150000"/>
              </a:lnSpc>
            </a:pPr>
            <a:r>
              <a:rPr lang="en-US" altLang="zh-CN" dirty="0"/>
              <a:t>1</a:t>
            </a:r>
            <a:r>
              <a:rPr lang="zh-CN" altLang="en-US" dirty="0"/>
              <a:t>、设计目标</a:t>
            </a:r>
            <a:endParaRPr lang="en-US" altLang="zh-CN" dirty="0"/>
          </a:p>
          <a:p>
            <a:pPr>
              <a:lnSpc>
                <a:spcPct val="150000"/>
              </a:lnSpc>
            </a:pPr>
            <a:r>
              <a:rPr lang="en-US" altLang="zh-CN" dirty="0"/>
              <a:t>2</a:t>
            </a:r>
            <a:r>
              <a:rPr lang="zh-CN" altLang="en-US" dirty="0"/>
              <a:t>、总体设计（运行环境、系统架构等）</a:t>
            </a:r>
            <a:endParaRPr lang="en-US" altLang="zh-CN" dirty="0"/>
          </a:p>
          <a:p>
            <a:pPr>
              <a:lnSpc>
                <a:spcPct val="150000"/>
              </a:lnSpc>
            </a:pPr>
            <a:r>
              <a:rPr lang="en-US" altLang="zh-CN" dirty="0"/>
              <a:t>3</a:t>
            </a:r>
            <a:r>
              <a:rPr lang="zh-CN" altLang="en-US" dirty="0"/>
              <a:t>、核心技术设计（可以针对最重要的部分单独展开介绍）</a:t>
            </a:r>
            <a:endParaRPr lang="en-US" altLang="zh-CN" dirty="0"/>
          </a:p>
          <a:p>
            <a:pPr>
              <a:lnSpc>
                <a:spcPct val="150000"/>
              </a:lnSpc>
            </a:pPr>
            <a:r>
              <a:rPr lang="en-US" altLang="zh-CN" dirty="0"/>
              <a:t>4</a:t>
            </a:r>
            <a:r>
              <a:rPr lang="zh-CN" altLang="en-US" dirty="0"/>
              <a:t>、功能模块设计</a:t>
            </a:r>
            <a:endParaRPr lang="en-US" altLang="zh-CN" dirty="0"/>
          </a:p>
          <a:p>
            <a:pPr>
              <a:lnSpc>
                <a:spcPct val="150000"/>
              </a:lnSpc>
            </a:pPr>
            <a:r>
              <a:rPr lang="en-US" altLang="zh-CN" dirty="0"/>
              <a:t>5</a:t>
            </a:r>
            <a:r>
              <a:rPr lang="zh-CN" altLang="en-US" dirty="0"/>
              <a:t>、接口设计</a:t>
            </a:r>
            <a:endParaRPr lang="en-US" altLang="zh-CN" dirty="0"/>
          </a:p>
          <a:p>
            <a:pPr>
              <a:lnSpc>
                <a:spcPct val="150000"/>
              </a:lnSpc>
            </a:pPr>
            <a:r>
              <a:rPr lang="en-US" altLang="zh-CN" dirty="0"/>
              <a:t>6</a:t>
            </a:r>
            <a:r>
              <a:rPr lang="zh-CN" altLang="en-US" dirty="0"/>
              <a:t>、数据结构设计（主要是数据库）</a:t>
            </a:r>
            <a:endParaRPr lang="en-US" altLang="zh-CN" dirty="0"/>
          </a:p>
          <a:p>
            <a:pPr>
              <a:lnSpc>
                <a:spcPct val="150000"/>
              </a:lnSpc>
              <a:buClr>
                <a:srgbClr val="7030A0"/>
              </a:buClr>
            </a:pPr>
            <a:r>
              <a:rPr lang="en-US" altLang="zh-CN" dirty="0"/>
              <a:t>7</a:t>
            </a:r>
            <a:r>
              <a:rPr lang="zh-CN" altLang="en-US" dirty="0"/>
              <a:t>、</a:t>
            </a:r>
            <a:r>
              <a:rPr lang="en-US" altLang="zh-CN" dirty="0"/>
              <a:t>UI</a:t>
            </a:r>
            <a:r>
              <a:rPr lang="zh-CN" altLang="en-US" dirty="0"/>
              <a:t>设计（完成设计的原型图）</a:t>
            </a:r>
            <a:endParaRPr lang="en-US" altLang="zh-CN" dirty="0"/>
          </a:p>
          <a:p>
            <a:endParaRPr lang="zh-CN" altLang="en-US" dirty="0"/>
          </a:p>
        </p:txBody>
      </p:sp>
      <p:sp>
        <p:nvSpPr>
          <p:cNvPr id="12" name="标题 1"/>
          <p:cNvSpPr txBox="1"/>
          <p:nvPr/>
        </p:nvSpPr>
        <p:spPr bwMode="gray">
          <a:xfrm>
            <a:off x="4511887" y="530527"/>
            <a:ext cx="343196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概要设计文档</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32966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210557"/>
            <a:ext cx="10476807" cy="923330"/>
          </a:xfrm>
          <a:prstGeom prst="rect">
            <a:avLst/>
          </a:prstGeom>
        </p:spPr>
        <p:txBody>
          <a:bodyPr wrap="square">
            <a:spAutoFit/>
          </a:bodyPr>
          <a:lstStyle/>
          <a:p>
            <a:pPr>
              <a:lnSpc>
                <a:spcPct val="150000"/>
              </a:lnSpc>
            </a:pPr>
            <a:r>
              <a:rPr lang="en-US" altLang="zh-CN" dirty="0"/>
              <a:t>1</a:t>
            </a:r>
            <a:r>
              <a:rPr lang="zh-CN" altLang="en-US" dirty="0"/>
              <a:t>、每位同学需要独立完成</a:t>
            </a:r>
            <a:endParaRPr lang="en-US" altLang="zh-CN" dirty="0"/>
          </a:p>
          <a:p>
            <a:pPr>
              <a:lnSpc>
                <a:spcPct val="150000"/>
              </a:lnSpc>
            </a:pPr>
            <a:r>
              <a:rPr lang="en-US" altLang="zh-CN" dirty="0"/>
              <a:t>2</a:t>
            </a:r>
            <a:r>
              <a:rPr lang="zh-CN" altLang="en-US" dirty="0"/>
              <a:t>、根据需求分析、原型图以及提供的技术参考资料完成概要设计文档。</a:t>
            </a:r>
            <a:endParaRPr lang="en-US" altLang="zh-CN" dirty="0"/>
          </a:p>
        </p:txBody>
      </p:sp>
      <p:sp>
        <p:nvSpPr>
          <p:cNvPr id="11" name="矩形 10"/>
          <p:cNvSpPr/>
          <p:nvPr/>
        </p:nvSpPr>
        <p:spPr>
          <a:xfrm>
            <a:off x="591830" y="3778190"/>
            <a:ext cx="10476807" cy="1338828"/>
          </a:xfrm>
          <a:prstGeom prst="rect">
            <a:avLst/>
          </a:prstGeom>
        </p:spPr>
        <p:txBody>
          <a:bodyPr wrap="square">
            <a:spAutoFit/>
          </a:bodyPr>
          <a:lstStyle/>
          <a:p>
            <a:pPr>
              <a:lnSpc>
                <a:spcPct val="150000"/>
              </a:lnSpc>
            </a:pPr>
            <a:r>
              <a:rPr lang="zh-CN" altLang="en-US" dirty="0"/>
              <a:t>请在截止日期前，提交到实验教学平台</a:t>
            </a:r>
            <a:endParaRPr lang="en-US" altLang="zh-CN" dirty="0"/>
          </a:p>
          <a:p>
            <a:pPr>
              <a:lnSpc>
                <a:spcPct val="150000"/>
              </a:lnSpc>
            </a:pPr>
            <a:r>
              <a:rPr lang="zh-CN" altLang="en-US" dirty="0"/>
              <a:t>如果平台没有准备好，请提交到</a:t>
            </a:r>
            <a:r>
              <a:rPr lang="en-US" altLang="zh-CN" dirty="0"/>
              <a:t>QQ</a:t>
            </a:r>
            <a:r>
              <a:rPr lang="zh-CN" altLang="en-US" dirty="0"/>
              <a:t>群中</a:t>
            </a:r>
            <a:endParaRPr lang="en-US" altLang="zh-CN" dirty="0"/>
          </a:p>
          <a:p>
            <a:pPr>
              <a:lnSpc>
                <a:spcPct val="150000"/>
              </a:lnSpc>
            </a:pPr>
            <a:r>
              <a:rPr lang="zh-CN" altLang="en-US" dirty="0"/>
              <a:t>文件命名格式为         学号</a:t>
            </a:r>
            <a:r>
              <a:rPr lang="en-US" altLang="zh-CN" dirty="0"/>
              <a:t>-</a:t>
            </a:r>
            <a:r>
              <a:rPr lang="zh-CN" altLang="en-US" dirty="0"/>
              <a:t>姓名</a:t>
            </a:r>
            <a:r>
              <a:rPr lang="en-US" altLang="zh-CN" dirty="0"/>
              <a:t>-</a:t>
            </a:r>
            <a:r>
              <a:rPr lang="zh-CN" altLang="en-US" dirty="0"/>
              <a:t>选题名称</a:t>
            </a:r>
            <a:r>
              <a:rPr lang="en-US" altLang="zh-CN" dirty="0"/>
              <a:t>-</a:t>
            </a:r>
            <a:r>
              <a:rPr lang="zh-CN" altLang="en-US" dirty="0"/>
              <a:t>概要设计</a:t>
            </a:r>
            <a:endParaRPr lang="en-US" altLang="zh-CN" dirty="0"/>
          </a:p>
        </p:txBody>
      </p:sp>
      <p:sp>
        <p:nvSpPr>
          <p:cNvPr id="16" name="标题 1"/>
          <p:cNvSpPr txBox="1"/>
          <p:nvPr/>
        </p:nvSpPr>
        <p:spPr bwMode="gray">
          <a:xfrm>
            <a:off x="4511887" y="530527"/>
            <a:ext cx="2984287"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概要设计文档</a:t>
            </a:r>
            <a:endParaRPr lang="zh-CN" altLang="en-US" dirty="0"/>
          </a:p>
        </p:txBody>
      </p:sp>
      <p:sp>
        <p:nvSpPr>
          <p:cNvPr id="12" name="内容占位符 2"/>
          <p:cNvSpPr>
            <a:spLocks noGrp="1"/>
          </p:cNvSpPr>
          <p:nvPr>
            <p:ph idx="1"/>
          </p:nvPr>
        </p:nvSpPr>
        <p:spPr>
          <a:xfrm>
            <a:off x="591830" y="5761322"/>
            <a:ext cx="10741446" cy="706964"/>
          </a:xfrm>
        </p:spPr>
        <p:txBody>
          <a:bodyPr>
            <a:normAutofit/>
          </a:bodyPr>
          <a:lstStyle/>
          <a:p>
            <a:pPr marL="0" indent="0">
              <a:buNone/>
            </a:pPr>
            <a:r>
              <a:rPr lang="zh-CN" altLang="en-US" dirty="0">
                <a:latin typeface="+mn-ea"/>
              </a:rPr>
              <a:t>附件</a:t>
            </a:r>
            <a:r>
              <a:rPr lang="en-US" altLang="zh-CN" dirty="0">
                <a:latin typeface="+mn-ea"/>
              </a:rPr>
              <a:t>5</a:t>
            </a:r>
            <a:r>
              <a:rPr lang="zh-CN" altLang="en-US" dirty="0">
                <a:latin typeface="+mn-ea"/>
              </a:rPr>
              <a:t>：概要设计文档</a:t>
            </a:r>
            <a:r>
              <a:rPr lang="en-US" altLang="zh-CN" dirty="0">
                <a:latin typeface="+mn-ea"/>
              </a:rPr>
              <a:t>.pdf</a:t>
            </a:r>
            <a:endParaRPr lang="en-US" altLang="zh-CN" dirty="0">
              <a:latin typeface="+mn-ea"/>
            </a:endParaRPr>
          </a:p>
        </p:txBody>
      </p:sp>
      <p:sp>
        <p:nvSpPr>
          <p:cNvPr id="13" name="矩形 12"/>
          <p:cNvSpPr/>
          <p:nvPr/>
        </p:nvSpPr>
        <p:spPr>
          <a:xfrm>
            <a:off x="591830" y="5274680"/>
            <a:ext cx="1210588" cy="400110"/>
          </a:xfrm>
          <a:prstGeom prst="rect">
            <a:avLst/>
          </a:prstGeom>
        </p:spPr>
        <p:txBody>
          <a:bodyPr wrap="none">
            <a:spAutoFit/>
          </a:bodyPr>
          <a:lstStyle/>
          <a:p>
            <a:r>
              <a:rPr lang="zh-CN" altLang="en-US" sz="2000" dirty="0">
                <a:solidFill>
                  <a:srgbClr val="FF0000"/>
                </a:solidFill>
              </a:rPr>
              <a:t>参考资料</a:t>
            </a:r>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项目介绍</a:t>
            </a:r>
            <a:endParaRPr lang="zh-CN" altLang="en-US" dirty="0"/>
          </a:p>
        </p:txBody>
      </p:sp>
      <p:sp>
        <p:nvSpPr>
          <p:cNvPr id="3" name="内容占位符 2"/>
          <p:cNvSpPr>
            <a:spLocks noGrp="1"/>
          </p:cNvSpPr>
          <p:nvPr>
            <p:ph idx="1"/>
          </p:nvPr>
        </p:nvSpPr>
        <p:spPr>
          <a:xfrm>
            <a:off x="598170" y="2552700"/>
            <a:ext cx="10741660" cy="3735705"/>
          </a:xfrm>
        </p:spPr>
        <p:txBody>
          <a:bodyPr>
            <a:normAutofit/>
          </a:bodyPr>
          <a:lstStyle/>
          <a:p>
            <a:pPr marL="0" indent="0">
              <a:buNone/>
            </a:pPr>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背       景：</a:t>
            </a:r>
            <a:endParaRPr lang="en-US" altLang="zh-CN" sz="2800" b="1" dirty="0">
              <a:solidFill>
                <a:schemeClr val="tx1">
                  <a:lumMod val="50000"/>
                  <a:lumOff val="50000"/>
                </a:schemeClr>
              </a:solidFill>
              <a:latin typeface="等线" panose="02010600030101010101" pitchFamily="2" charset="-122"/>
              <a:ea typeface="等线" panose="02010600030101010101" pitchFamily="2" charset="-122"/>
            </a:endParaRPr>
          </a:p>
          <a:p>
            <a:pPr>
              <a:lnSpc>
                <a:spcPct val="150000"/>
              </a:lnSpc>
            </a:pP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在线教学是一种新型的教育形式。随着直播技术发展、网络和硬件条件的提升，目前发展形式迅猛，在线教学也受到广大师生、家长以及热爱学习的人群的喜爱。</a:t>
            </a:r>
            <a:endPar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直播</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教学</a:t>
            </a:r>
            <a:r>
              <a:rPr lang="zh-CN" altLang="en-US" sz="2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是</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在线教学的一种形式，拓展了在线教学的手段。通过视频、音频、文字等直播形式，有效的把课堂教学平移到了互联网，突破了地域和时间的限制。</a:t>
            </a:r>
            <a:endParaRPr lang="en-US" altLang="zh-CN" sz="2200" dirty="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598006" y="1847334"/>
            <a:ext cx="6964844" cy="521970"/>
          </a:xfrm>
          <a:prstGeom prst="rect">
            <a:avLst/>
          </a:prstGeom>
        </p:spPr>
        <p:txBody>
          <a:bodyPr wrap="square">
            <a:spAutoFit/>
          </a:bodyPr>
          <a:lstStyle/>
          <a:p>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项目名称：  </a:t>
            </a:r>
            <a:r>
              <a:rPr lang="zh-CN" altLang="en-US" sz="2800"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smtClean="0">
                <a:latin typeface="宋体" panose="02010600030101010101" pitchFamily="2" charset="-122"/>
                <a:ea typeface="宋体" panose="02010600030101010101" pitchFamily="2" charset="-122"/>
                <a:cs typeface="宋体" panose="02010600030101010101" pitchFamily="2" charset="-122"/>
              </a:rPr>
              <a:t>教学直播</a:t>
            </a:r>
            <a:r>
              <a:rPr lang="zh-CN" altLang="en-US" sz="2800" dirty="0">
                <a:latin typeface="宋体" panose="02010600030101010101" pitchFamily="2" charset="-122"/>
                <a:ea typeface="宋体" panose="02010600030101010101" pitchFamily="2" charset="-122"/>
                <a:cs typeface="宋体" panose="02010600030101010101" pitchFamily="2" charset="-122"/>
              </a:rPr>
              <a:t>系统</a:t>
            </a:r>
            <a:endParaRPr lang="en-US" altLang="zh-CN"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6</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32966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210557"/>
            <a:ext cx="10476807" cy="923330"/>
          </a:xfrm>
          <a:prstGeom prst="rect">
            <a:avLst/>
          </a:prstGeom>
        </p:spPr>
        <p:txBody>
          <a:bodyPr wrap="square">
            <a:spAutoFit/>
          </a:bodyPr>
          <a:lstStyle/>
          <a:p>
            <a:pPr>
              <a:lnSpc>
                <a:spcPct val="150000"/>
              </a:lnSpc>
            </a:pPr>
            <a:r>
              <a:rPr lang="en-US" altLang="zh-CN" dirty="0"/>
              <a:t>1</a:t>
            </a:r>
            <a:r>
              <a:rPr lang="zh-CN" altLang="en-US" dirty="0"/>
              <a:t>、每位同学需要独立完成</a:t>
            </a:r>
            <a:endParaRPr lang="en-US" altLang="zh-CN" dirty="0"/>
          </a:p>
          <a:p>
            <a:pPr>
              <a:lnSpc>
                <a:spcPct val="150000"/>
              </a:lnSpc>
            </a:pPr>
            <a:r>
              <a:rPr lang="en-US" altLang="zh-CN" dirty="0"/>
              <a:t>2</a:t>
            </a:r>
            <a:r>
              <a:rPr lang="zh-CN" altLang="en-US" dirty="0"/>
              <a:t>、根据需求分析、原型图、概要设计以及提供的技术参考资料完成编码和测试工作。</a:t>
            </a:r>
            <a:endParaRPr lang="en-US" altLang="zh-CN" dirty="0"/>
          </a:p>
        </p:txBody>
      </p:sp>
      <p:sp>
        <p:nvSpPr>
          <p:cNvPr id="11" name="矩形 10"/>
          <p:cNvSpPr/>
          <p:nvPr/>
        </p:nvSpPr>
        <p:spPr>
          <a:xfrm>
            <a:off x="591830" y="3778190"/>
            <a:ext cx="10476807" cy="1338828"/>
          </a:xfrm>
          <a:prstGeom prst="rect">
            <a:avLst/>
          </a:prstGeom>
        </p:spPr>
        <p:txBody>
          <a:bodyPr wrap="square">
            <a:spAutoFit/>
          </a:bodyPr>
          <a:lstStyle/>
          <a:p>
            <a:pPr>
              <a:lnSpc>
                <a:spcPct val="150000"/>
              </a:lnSpc>
            </a:pPr>
            <a:r>
              <a:rPr lang="zh-CN" altLang="en-US" dirty="0"/>
              <a:t>请在截止日期前，提交到实验教学平台</a:t>
            </a:r>
            <a:endParaRPr lang="en-US" altLang="zh-CN" dirty="0"/>
          </a:p>
          <a:p>
            <a:pPr>
              <a:lnSpc>
                <a:spcPct val="150000"/>
              </a:lnSpc>
            </a:pPr>
            <a:r>
              <a:rPr lang="zh-CN" altLang="en-US" dirty="0"/>
              <a:t>如果平台没有准备好，请提交到</a:t>
            </a:r>
            <a:r>
              <a:rPr lang="en-US" altLang="zh-CN" dirty="0"/>
              <a:t>QQ</a:t>
            </a:r>
            <a:r>
              <a:rPr lang="zh-CN" altLang="en-US" dirty="0"/>
              <a:t>群中</a:t>
            </a:r>
            <a:endParaRPr lang="en-US" altLang="zh-CN" dirty="0"/>
          </a:p>
          <a:p>
            <a:pPr>
              <a:lnSpc>
                <a:spcPct val="150000"/>
              </a:lnSpc>
            </a:pPr>
            <a:r>
              <a:rPr lang="zh-CN" altLang="en-US" dirty="0"/>
              <a:t>源代码打包，打包文件命名格式为         学号</a:t>
            </a:r>
            <a:r>
              <a:rPr lang="en-US" altLang="zh-CN" dirty="0"/>
              <a:t>-</a:t>
            </a:r>
            <a:r>
              <a:rPr lang="zh-CN" altLang="en-US" dirty="0"/>
              <a:t>姓名</a:t>
            </a:r>
            <a:r>
              <a:rPr lang="en-US" altLang="zh-CN" dirty="0"/>
              <a:t>-</a:t>
            </a:r>
            <a:r>
              <a:rPr lang="zh-CN" altLang="en-US" dirty="0"/>
              <a:t>选题名称</a:t>
            </a:r>
            <a:r>
              <a:rPr lang="en-US" altLang="zh-CN" dirty="0"/>
              <a:t>-</a:t>
            </a:r>
            <a:r>
              <a:rPr lang="zh-CN" altLang="en-US" dirty="0"/>
              <a:t>源代码</a:t>
            </a:r>
            <a:endParaRPr lang="en-US" altLang="zh-CN" dirty="0"/>
          </a:p>
        </p:txBody>
      </p:sp>
      <p:sp>
        <p:nvSpPr>
          <p:cNvPr id="16" name="标题 1"/>
          <p:cNvSpPr txBox="1"/>
          <p:nvPr/>
        </p:nvSpPr>
        <p:spPr bwMode="gray">
          <a:xfrm>
            <a:off x="4511887" y="530527"/>
            <a:ext cx="2984287"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编码和测试</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7</a:t>
            </a:r>
            <a:endParaRPr lang="zh-CN" altLang="en-US" sz="4000" dirty="0">
              <a:solidFill>
                <a:schemeClr val="bg1"/>
              </a:solidFill>
            </a:endParaRPr>
          </a:p>
        </p:txBody>
      </p:sp>
      <p:grpSp>
        <p:nvGrpSpPr>
          <p:cNvPr id="5" name="组合 4"/>
          <p:cNvGrpSpPr/>
          <p:nvPr/>
        </p:nvGrpSpPr>
        <p:grpSpPr>
          <a:xfrm>
            <a:off x="385562" y="1560581"/>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t>基本要求</a:t>
              </a:r>
              <a:endParaRPr lang="en-US" altLang="zh-CN" dirty="0"/>
            </a:p>
          </p:txBody>
        </p:sp>
      </p:grpSp>
      <p:grpSp>
        <p:nvGrpSpPr>
          <p:cNvPr id="3" name="组合 2"/>
          <p:cNvGrpSpPr/>
          <p:nvPr/>
        </p:nvGrpSpPr>
        <p:grpSpPr>
          <a:xfrm>
            <a:off x="367445" y="3145626"/>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t>检查形式</a:t>
              </a:r>
              <a:endParaRPr lang="en-US" altLang="zh-CN" dirty="0"/>
            </a:p>
          </p:txBody>
        </p:sp>
      </p:grpSp>
      <p:sp>
        <p:nvSpPr>
          <p:cNvPr id="9" name="矩形 8"/>
          <p:cNvSpPr/>
          <p:nvPr/>
        </p:nvSpPr>
        <p:spPr>
          <a:xfrm>
            <a:off x="591830" y="2059555"/>
            <a:ext cx="10476807" cy="923330"/>
          </a:xfrm>
          <a:prstGeom prst="rect">
            <a:avLst/>
          </a:prstGeom>
        </p:spPr>
        <p:txBody>
          <a:bodyPr wrap="square">
            <a:spAutoFit/>
          </a:bodyPr>
          <a:lstStyle/>
          <a:p>
            <a:pPr>
              <a:lnSpc>
                <a:spcPct val="150000"/>
              </a:lnSpc>
            </a:pPr>
            <a:r>
              <a:rPr lang="en-US" altLang="zh-CN" dirty="0"/>
              <a:t>1</a:t>
            </a:r>
            <a:r>
              <a:rPr lang="zh-CN" altLang="en-US" dirty="0"/>
              <a:t>、每位同学需要独立完成</a:t>
            </a:r>
            <a:endParaRPr lang="en-US" altLang="zh-CN" dirty="0"/>
          </a:p>
          <a:p>
            <a:pPr>
              <a:lnSpc>
                <a:spcPct val="150000"/>
              </a:lnSpc>
            </a:pPr>
            <a:r>
              <a:rPr lang="en-US" altLang="zh-CN" dirty="0"/>
              <a:t>2</a:t>
            </a:r>
            <a:r>
              <a:rPr lang="zh-CN" altLang="en-US" dirty="0"/>
              <a:t>、根据最终完成的软件编写使用说明书。</a:t>
            </a:r>
            <a:endParaRPr lang="en-US" altLang="zh-CN" dirty="0"/>
          </a:p>
        </p:txBody>
      </p:sp>
      <p:sp>
        <p:nvSpPr>
          <p:cNvPr id="11" name="矩形 10"/>
          <p:cNvSpPr/>
          <p:nvPr/>
        </p:nvSpPr>
        <p:spPr>
          <a:xfrm>
            <a:off x="591830" y="3627188"/>
            <a:ext cx="10476807" cy="1338828"/>
          </a:xfrm>
          <a:prstGeom prst="rect">
            <a:avLst/>
          </a:prstGeom>
        </p:spPr>
        <p:txBody>
          <a:bodyPr wrap="square">
            <a:spAutoFit/>
          </a:bodyPr>
          <a:lstStyle/>
          <a:p>
            <a:pPr>
              <a:lnSpc>
                <a:spcPct val="150000"/>
              </a:lnSpc>
            </a:pPr>
            <a:r>
              <a:rPr lang="zh-CN" altLang="en-US" dirty="0"/>
              <a:t>请在截止日期前，提交到实验教学平台</a:t>
            </a:r>
            <a:endParaRPr lang="en-US" altLang="zh-CN" dirty="0"/>
          </a:p>
          <a:p>
            <a:pPr>
              <a:lnSpc>
                <a:spcPct val="150000"/>
              </a:lnSpc>
            </a:pPr>
            <a:r>
              <a:rPr lang="zh-CN" altLang="en-US" dirty="0"/>
              <a:t>如果平台没有准备好，请提交到</a:t>
            </a:r>
            <a:r>
              <a:rPr lang="en-US" altLang="zh-CN" dirty="0"/>
              <a:t>QQ</a:t>
            </a:r>
            <a:r>
              <a:rPr lang="zh-CN" altLang="en-US" dirty="0"/>
              <a:t>群中</a:t>
            </a:r>
            <a:endParaRPr lang="en-US" altLang="zh-CN" dirty="0"/>
          </a:p>
          <a:p>
            <a:pPr>
              <a:lnSpc>
                <a:spcPct val="150000"/>
              </a:lnSpc>
            </a:pPr>
            <a:r>
              <a:rPr lang="zh-CN" altLang="en-US" dirty="0"/>
              <a:t>文件命名格式为         学号</a:t>
            </a:r>
            <a:r>
              <a:rPr lang="en-US" altLang="zh-CN" dirty="0"/>
              <a:t>-</a:t>
            </a:r>
            <a:r>
              <a:rPr lang="zh-CN" altLang="en-US" dirty="0"/>
              <a:t>姓名</a:t>
            </a:r>
            <a:r>
              <a:rPr lang="en-US" altLang="zh-CN" dirty="0"/>
              <a:t>-</a:t>
            </a:r>
            <a:r>
              <a:rPr lang="zh-CN" altLang="en-US" dirty="0"/>
              <a:t>选题名称</a:t>
            </a:r>
            <a:r>
              <a:rPr lang="en-US" altLang="zh-CN" dirty="0"/>
              <a:t>-</a:t>
            </a:r>
            <a:r>
              <a:rPr lang="zh-CN" altLang="en-US" dirty="0"/>
              <a:t>使用说明书</a:t>
            </a:r>
            <a:endParaRPr lang="en-US" altLang="zh-CN" dirty="0"/>
          </a:p>
        </p:txBody>
      </p:sp>
      <p:sp>
        <p:nvSpPr>
          <p:cNvPr id="16" name="标题 1"/>
          <p:cNvSpPr txBox="1"/>
          <p:nvPr/>
        </p:nvSpPr>
        <p:spPr bwMode="gray">
          <a:xfrm>
            <a:off x="4511888" y="530527"/>
            <a:ext cx="264138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使用说明书</a:t>
            </a:r>
            <a:endParaRPr lang="zh-CN" altLang="en-US" dirty="0"/>
          </a:p>
        </p:txBody>
      </p:sp>
      <p:sp>
        <p:nvSpPr>
          <p:cNvPr id="12" name="矩形 11"/>
          <p:cNvSpPr/>
          <p:nvPr/>
        </p:nvSpPr>
        <p:spPr>
          <a:xfrm>
            <a:off x="616030" y="5240988"/>
            <a:ext cx="1107996" cy="369332"/>
          </a:xfrm>
          <a:prstGeom prst="rect">
            <a:avLst/>
          </a:prstGeom>
        </p:spPr>
        <p:txBody>
          <a:bodyPr wrap="none">
            <a:spAutoFit/>
          </a:bodyPr>
          <a:lstStyle/>
          <a:p>
            <a:r>
              <a:rPr lang="zh-CN" altLang="en-US" dirty="0">
                <a:solidFill>
                  <a:srgbClr val="FF0000"/>
                </a:solidFill>
              </a:rPr>
              <a:t>参考资料</a:t>
            </a:r>
            <a:endParaRPr lang="en-US" altLang="zh-CN" dirty="0">
              <a:solidFill>
                <a:srgbClr val="FF0000"/>
              </a:solidFill>
            </a:endParaRPr>
          </a:p>
        </p:txBody>
      </p:sp>
      <p:sp>
        <p:nvSpPr>
          <p:cNvPr id="2" name="矩形 1"/>
          <p:cNvSpPr/>
          <p:nvPr/>
        </p:nvSpPr>
        <p:spPr>
          <a:xfrm>
            <a:off x="616030" y="5649858"/>
            <a:ext cx="2611612" cy="453009"/>
          </a:xfrm>
          <a:prstGeom prst="rect">
            <a:avLst/>
          </a:prstGeom>
        </p:spPr>
        <p:txBody>
          <a:bodyPr wrap="none">
            <a:spAutoFit/>
          </a:bodyPr>
          <a:lstStyle/>
          <a:p>
            <a:pPr>
              <a:lnSpc>
                <a:spcPct val="150000"/>
              </a:lnSpc>
            </a:pPr>
            <a:r>
              <a:rPr lang="zh-CN" altLang="en-US" dirty="0"/>
              <a:t>附件</a:t>
            </a:r>
            <a:r>
              <a:rPr lang="en-US" altLang="zh-CN" dirty="0"/>
              <a:t>6</a:t>
            </a:r>
            <a:r>
              <a:rPr lang="zh-CN" altLang="en-US" dirty="0"/>
              <a:t>：使用说明书</a:t>
            </a:r>
            <a:r>
              <a:rPr lang="en-US" altLang="zh-CN" dirty="0"/>
              <a:t>.pdf</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项目要求</a:t>
            </a:r>
            <a:endParaRPr lang="zh-CN" altLang="en-US" dirty="0"/>
          </a:p>
        </p:txBody>
      </p:sp>
      <p:sp>
        <p:nvSpPr>
          <p:cNvPr id="4" name="矩形 3"/>
          <p:cNvSpPr/>
          <p:nvPr/>
        </p:nvSpPr>
        <p:spPr>
          <a:xfrm>
            <a:off x="603714" y="1498678"/>
            <a:ext cx="10342137" cy="523220"/>
          </a:xfrm>
          <a:prstGeom prst="rect">
            <a:avLst/>
          </a:prstGeom>
        </p:spPr>
        <p:txBody>
          <a:bodyPr wrap="square">
            <a:spAutoFit/>
          </a:bodyPr>
          <a:lstStyle/>
          <a:p>
            <a:r>
              <a:rPr lang="zh-CN" altLang="en-US" sz="2800"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功能要求：</a:t>
            </a:r>
            <a:endParaRPr lang="en-US" altLang="zh-CN" sz="2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 name="内容占位符 2"/>
          <p:cNvSpPr>
            <a:spLocks noGrp="1"/>
          </p:cNvSpPr>
          <p:nvPr>
            <p:ph idx="1"/>
          </p:nvPr>
        </p:nvSpPr>
        <p:spPr>
          <a:xfrm>
            <a:off x="874920" y="2178050"/>
            <a:ext cx="10819775" cy="3712611"/>
          </a:xfrm>
        </p:spPr>
        <p:txBody>
          <a:bodyPr>
            <a:noAutofit/>
          </a:bodyPr>
          <a:lstStyle/>
          <a:p>
            <a:r>
              <a:rPr lang="zh-CN" altLang="en-US" sz="2800" dirty="0"/>
              <a:t>软件必须具有的功能</a:t>
            </a:r>
            <a:endParaRPr lang="en-US" altLang="zh-CN" sz="2800" dirty="0"/>
          </a:p>
          <a:p>
            <a:pPr marL="0" indent="0">
              <a:buNone/>
            </a:pPr>
            <a:r>
              <a:rPr lang="en-US" altLang="zh-CN" sz="2400" dirty="0">
                <a:latin typeface="宋体" panose="02010600030101010101" pitchFamily="2" charset="-122"/>
                <a:cs typeface="宋体" panose="02010600030101010101" pitchFamily="2" charset="-122"/>
              </a:rPr>
              <a:t>1</a:t>
            </a:r>
            <a:r>
              <a:rPr lang="zh-CN" altLang="en-US" sz="2400" dirty="0">
                <a:latin typeface="宋体" panose="02010600030101010101" pitchFamily="2" charset="-122"/>
                <a:cs typeface="宋体" panose="02010600030101010101" pitchFamily="2" charset="-122"/>
              </a:rPr>
              <a:t>、软件至少具有主持和观众（教师和学生）两种角色。</a:t>
            </a:r>
            <a:endParaRPr lang="en-US" altLang="zh-CN" sz="2400" dirty="0">
              <a:latin typeface="宋体" panose="02010600030101010101" pitchFamily="2" charset="-122"/>
              <a:cs typeface="宋体" panose="02010600030101010101" pitchFamily="2" charset="-122"/>
            </a:endParaRPr>
          </a:p>
          <a:p>
            <a:pPr marL="0" lvl="2" indent="0">
              <a:lnSpc>
                <a:spcPct val="150000"/>
              </a:lnSpc>
              <a:buNone/>
            </a:pPr>
            <a:r>
              <a:rPr lang="en-US" altLang="zh-CN" sz="2400" dirty="0">
                <a:latin typeface="宋体" panose="02010600030101010101" pitchFamily="2" charset="-122"/>
                <a:cs typeface="宋体" panose="02010600030101010101" pitchFamily="2" charset="-122"/>
              </a:rPr>
              <a:t>2</a:t>
            </a:r>
            <a:r>
              <a:rPr lang="zh-CN" altLang="en-US" sz="2400" dirty="0">
                <a:latin typeface="宋体" panose="02010600030101010101" pitchFamily="2" charset="-122"/>
                <a:cs typeface="宋体" panose="02010600030101010101" pitchFamily="2" charset="-122"/>
              </a:rPr>
              <a:t>、</a:t>
            </a:r>
            <a:r>
              <a:rPr lang="zh-CN" altLang="en-US" sz="2400" dirty="0">
                <a:latin typeface="宋体" panose="02010600030101010101" pitchFamily="2" charset="-122"/>
                <a:cs typeface="宋体" panose="02010600030101010101" pitchFamily="2" charset="-122"/>
                <a:sym typeface="+mn-ea"/>
              </a:rPr>
              <a:t>参与人员间</a:t>
            </a:r>
            <a:r>
              <a:rPr lang="zh-CN" altLang="en-US" sz="2400" dirty="0">
                <a:latin typeface="宋体" panose="02010600030101010101" pitchFamily="2" charset="-122"/>
                <a:cs typeface="宋体" panose="02010600030101010101" pitchFamily="2" charset="-122"/>
              </a:rPr>
              <a:t>可以音视频互动（连麦）。</a:t>
            </a:r>
            <a:endParaRPr lang="en-US" altLang="zh-CN" sz="2400" dirty="0">
              <a:latin typeface="宋体" panose="02010600030101010101" pitchFamily="2" charset="-122"/>
              <a:cs typeface="宋体" panose="02010600030101010101" pitchFamily="2" charset="-122"/>
            </a:endParaRPr>
          </a:p>
          <a:p>
            <a:pPr marL="0" lvl="2" indent="0">
              <a:lnSpc>
                <a:spcPct val="150000"/>
              </a:lnSpc>
              <a:buNone/>
            </a:pPr>
            <a:r>
              <a:rPr lang="en-US" altLang="zh-CN" sz="2400" dirty="0">
                <a:latin typeface="宋体" panose="02010600030101010101" pitchFamily="2" charset="-122"/>
                <a:cs typeface="宋体" panose="02010600030101010101" pitchFamily="2" charset="-122"/>
              </a:rPr>
              <a:t>3</a:t>
            </a:r>
            <a:r>
              <a:rPr lang="zh-CN" altLang="en-US" sz="2400" dirty="0">
                <a:latin typeface="宋体" panose="02010600030101010101" pitchFamily="2" charset="-122"/>
                <a:cs typeface="宋体" panose="02010600030101010101" pitchFamily="2" charset="-122"/>
              </a:rPr>
              <a:t>、参与人员间</a:t>
            </a:r>
            <a:r>
              <a:rPr lang="zh-CN" altLang="en-US" sz="2400" dirty="0">
                <a:latin typeface="宋体" panose="02010600030101010101" pitchFamily="2" charset="-122"/>
                <a:cs typeface="宋体" panose="02010600030101010101" pitchFamily="2" charset="-122"/>
                <a:sym typeface="+mn-ea"/>
              </a:rPr>
              <a:t>可以</a:t>
            </a:r>
            <a:r>
              <a:rPr lang="zh-CN" altLang="en-US" sz="2400" dirty="0">
                <a:latin typeface="宋体" panose="02010600030101010101" pitchFamily="2" charset="-122"/>
                <a:cs typeface="宋体" panose="02010600030101010101" pitchFamily="2" charset="-122"/>
              </a:rPr>
              <a:t>实时文字交流。</a:t>
            </a:r>
            <a:endParaRPr lang="zh-CN" altLang="en-US" sz="2400" dirty="0">
              <a:latin typeface="宋体" panose="02010600030101010101" pitchFamily="2" charset="-122"/>
              <a:cs typeface="宋体" panose="02010600030101010101" pitchFamily="2" charset="-122"/>
            </a:endParaRPr>
          </a:p>
          <a:p>
            <a:pPr marL="0" lvl="2" indent="0">
              <a:lnSpc>
                <a:spcPct val="150000"/>
              </a:lnSpc>
              <a:buNone/>
            </a:pPr>
            <a:r>
              <a:rPr lang="en-US" altLang="zh-CN" sz="2400" dirty="0">
                <a:latin typeface="宋体" panose="02010600030101010101" pitchFamily="2" charset="-122"/>
                <a:cs typeface="宋体" panose="02010600030101010101" pitchFamily="2" charset="-122"/>
              </a:rPr>
              <a:t>4</a:t>
            </a:r>
            <a:r>
              <a:rPr lang="zh-CN" altLang="en-US" sz="2400" dirty="0">
                <a:latin typeface="宋体" panose="02010600030101010101" pitchFamily="2" charset="-122"/>
                <a:cs typeface="宋体" panose="02010600030101010101" pitchFamily="2" charset="-122"/>
              </a:rPr>
              <a:t>、软件支持屏幕分</a:t>
            </a:r>
            <a:r>
              <a:rPr lang="zh-CN" altLang="en-US" sz="2400" dirty="0" smtClean="0">
                <a:latin typeface="宋体" panose="02010600030101010101" pitchFamily="2" charset="-122"/>
                <a:cs typeface="宋体" panose="02010600030101010101" pitchFamily="2" charset="-122"/>
              </a:rPr>
              <a:t>享</a:t>
            </a:r>
            <a:r>
              <a:rPr lang="en-US" altLang="zh-CN" sz="2400" dirty="0" smtClean="0">
                <a:latin typeface="宋体" panose="02010600030101010101" pitchFamily="2" charset="-122"/>
                <a:cs typeface="宋体" panose="02010600030101010101" pitchFamily="2" charset="-122"/>
              </a:rPr>
              <a:t>(</a:t>
            </a:r>
            <a:r>
              <a:rPr lang="zh-CN" altLang="en-US" sz="2400" dirty="0" smtClean="0">
                <a:latin typeface="宋体" panose="02010600030101010101" pitchFamily="2" charset="-122"/>
                <a:cs typeface="宋体" panose="02010600030101010101" pitchFamily="2" charset="-122"/>
              </a:rPr>
              <a:t>白</a:t>
            </a:r>
            <a:r>
              <a:rPr lang="zh-CN" altLang="en-US" sz="2400" dirty="0">
                <a:latin typeface="宋体" panose="02010600030101010101" pitchFamily="2" charset="-122"/>
                <a:cs typeface="宋体" panose="02010600030101010101" pitchFamily="2" charset="-122"/>
              </a:rPr>
              <a:t>板演</a:t>
            </a:r>
            <a:r>
              <a:rPr lang="zh-CN" altLang="en-US" sz="2400" dirty="0" smtClean="0">
                <a:latin typeface="宋体" panose="02010600030101010101" pitchFamily="2" charset="-122"/>
                <a:cs typeface="宋体" panose="02010600030101010101" pitchFamily="2" charset="-122"/>
              </a:rPr>
              <a:t>示</a:t>
            </a:r>
            <a:r>
              <a:rPr lang="en-US" altLang="zh-CN" sz="2400" dirty="0" smtClean="0">
                <a:latin typeface="宋体" panose="02010600030101010101" pitchFamily="2" charset="-122"/>
                <a:cs typeface="宋体" panose="02010600030101010101" pitchFamily="2" charset="-122"/>
              </a:rPr>
              <a:t>)</a:t>
            </a:r>
            <a:r>
              <a:rPr lang="zh-CN" altLang="en-US" sz="2400" dirty="0" smtClean="0">
                <a:latin typeface="宋体" panose="02010600030101010101" pitchFamily="2" charset="-122"/>
                <a:cs typeface="宋体" panose="02010600030101010101" pitchFamily="2" charset="-122"/>
              </a:rPr>
              <a:t>等</a:t>
            </a:r>
            <a:r>
              <a:rPr lang="zh-CN" altLang="en-US" sz="2400" dirty="0">
                <a:latin typeface="宋体" panose="02010600030101010101" pitchFamily="2" charset="-122"/>
                <a:cs typeface="宋体" panose="02010600030101010101" pitchFamily="2" charset="-122"/>
              </a:rPr>
              <a:t>功能。</a:t>
            </a:r>
            <a:endParaRPr lang="en-US" altLang="zh-CN" sz="2000" dirty="0"/>
          </a:p>
          <a:p>
            <a:pPr lvl="0"/>
            <a:r>
              <a:rPr lang="zh-CN" altLang="en-US" sz="2800" dirty="0"/>
              <a:t>其他功能需求请通过需求分析自行确定</a:t>
            </a:r>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0341" y="457998"/>
            <a:ext cx="6793145" cy="706964"/>
          </a:xfrm>
        </p:spPr>
        <p:txBody>
          <a:bodyPr/>
          <a:lstStyle/>
          <a:p>
            <a:pPr algn="ctr"/>
            <a:r>
              <a:rPr lang="zh-CN" altLang="en-US" dirty="0" smtClean="0">
                <a:sym typeface="+mn-ea"/>
              </a:rPr>
              <a:t>项目</a:t>
            </a:r>
            <a:r>
              <a:rPr lang="zh-CN" altLang="en-US" dirty="0">
                <a:sym typeface="+mn-ea"/>
              </a:rPr>
              <a:t>要求</a:t>
            </a:r>
            <a:endParaRPr lang="zh-CN" altLang="en-US" dirty="0"/>
          </a:p>
        </p:txBody>
      </p:sp>
      <p:sp>
        <p:nvSpPr>
          <p:cNvPr id="3" name="内容占位符 2"/>
          <p:cNvSpPr>
            <a:spLocks noGrp="1"/>
          </p:cNvSpPr>
          <p:nvPr>
            <p:ph idx="1"/>
          </p:nvPr>
        </p:nvSpPr>
        <p:spPr>
          <a:xfrm>
            <a:off x="770020" y="1790298"/>
            <a:ext cx="10703293" cy="4042611"/>
          </a:xfrm>
        </p:spPr>
        <p:txBody>
          <a:bodyPr>
            <a:noAutofit/>
          </a:bodyPr>
          <a:lstStyle/>
          <a:p>
            <a:pPr lvl="1"/>
            <a:r>
              <a:rPr lang="zh-CN" altLang="en-US" sz="2485" dirty="0" smtClean="0"/>
              <a:t>在</a:t>
            </a:r>
            <a:r>
              <a:rPr lang="zh-CN" altLang="en-US" sz="2485" dirty="0"/>
              <a:t>课程设计上，通</a:t>
            </a:r>
            <a:r>
              <a:rPr lang="zh-CN" altLang="en-US" sz="2485" dirty="0" smtClean="0"/>
              <a:t>过完</a:t>
            </a:r>
            <a:r>
              <a:rPr lang="zh-CN" altLang="en-US" sz="2485" dirty="0"/>
              <a:t>成一</a:t>
            </a:r>
            <a:r>
              <a:rPr lang="zh-CN" altLang="en-US" sz="2485" dirty="0" smtClean="0"/>
              <a:t>个功能较</a:t>
            </a:r>
            <a:r>
              <a:rPr lang="zh-CN" altLang="en-US" sz="2485" dirty="0"/>
              <a:t>为完整的直播应用项目，基本掌握客户端</a:t>
            </a:r>
            <a:r>
              <a:rPr lang="en-US" altLang="zh-CN" sz="2485" dirty="0"/>
              <a:t>H5</a:t>
            </a:r>
            <a:r>
              <a:rPr lang="zh-CN" altLang="en-US" sz="2485" dirty="0"/>
              <a:t>网页、</a:t>
            </a:r>
            <a:r>
              <a:rPr lang="en-US" altLang="zh-CN" sz="2485" dirty="0"/>
              <a:t>Web</a:t>
            </a:r>
            <a:r>
              <a:rPr lang="zh-CN" altLang="en-US" sz="2485" dirty="0"/>
              <a:t>服务端</a:t>
            </a:r>
            <a:r>
              <a:rPr lang="en-US" altLang="zh-CN" sz="2485" dirty="0" smtClean="0"/>
              <a:t>RESTful API</a:t>
            </a:r>
            <a:r>
              <a:rPr lang="zh-CN" altLang="en-US" sz="2485" dirty="0"/>
              <a:t>、</a:t>
            </a:r>
            <a:r>
              <a:rPr lang="zh-CN" altLang="en-US" sz="2485" dirty="0" smtClean="0"/>
              <a:t>以</a:t>
            </a:r>
            <a:r>
              <a:rPr lang="zh-CN" altLang="en-US" sz="2485" dirty="0"/>
              <a:t>及直播</a:t>
            </a:r>
            <a:r>
              <a:rPr lang="zh-CN" altLang="en-US" sz="2485" dirty="0" smtClean="0"/>
              <a:t>推</a:t>
            </a:r>
            <a:r>
              <a:rPr lang="en-US" altLang="zh-CN" sz="2485" dirty="0" smtClean="0"/>
              <a:t>/</a:t>
            </a:r>
            <a:r>
              <a:rPr lang="zh-CN" altLang="en-US" sz="2485" dirty="0" smtClean="0"/>
              <a:t>拉</a:t>
            </a:r>
            <a:r>
              <a:rPr lang="zh-CN" altLang="en-US" sz="2485" dirty="0"/>
              <a:t>流等方面的开发技术。</a:t>
            </a:r>
            <a:endParaRPr lang="en-US" altLang="zh-CN" sz="2485" dirty="0"/>
          </a:p>
          <a:p>
            <a:pPr lvl="1"/>
            <a:r>
              <a:rPr lang="zh-CN" altLang="en-US" sz="2485" dirty="0">
                <a:sym typeface="+mn-ea"/>
              </a:rPr>
              <a:t>在开发方法上，综合使用软件工程方法，进行需求分析、原型设计和概要设计，采用python为开发语言（推荐Visual Studio Code作为集成开发环境），完成软件项目的开发和使用说明书的编写</a:t>
            </a:r>
            <a:r>
              <a:rPr lang="zh-CN" altLang="en-US" sz="2485" dirty="0" smtClean="0">
                <a:sym typeface="+mn-ea"/>
              </a:rPr>
              <a:t>。</a:t>
            </a:r>
            <a:endParaRPr lang="en-US" altLang="zh-CN" sz="2485" dirty="0" smtClean="0">
              <a:sym typeface="+mn-ea"/>
            </a:endParaRPr>
          </a:p>
          <a:p>
            <a:pPr lvl="1"/>
            <a:r>
              <a:rPr lang="zh-CN" altLang="en-US" sz="2485" dirty="0" smtClean="0">
                <a:sym typeface="+mn-ea"/>
              </a:rPr>
              <a:t>目的是掌握完整软件开发的一般流程。</a:t>
            </a:r>
            <a:endParaRPr lang="zh-CN" altLang="en-US" sz="2485" dirty="0"/>
          </a:p>
          <a:p>
            <a:endParaRPr lang="en-US" altLang="zh-CN" sz="2800" dirty="0"/>
          </a:p>
          <a:p>
            <a:endParaRPr lang="en-US" altLang="zh-C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项目要求</a:t>
            </a:r>
            <a:endParaRPr lang="zh-CN" altLang="en-US" dirty="0"/>
          </a:p>
        </p:txBody>
      </p:sp>
      <p:sp>
        <p:nvSpPr>
          <p:cNvPr id="4" name="矩形 3"/>
          <p:cNvSpPr/>
          <p:nvPr/>
        </p:nvSpPr>
        <p:spPr>
          <a:xfrm>
            <a:off x="512485" y="1617089"/>
            <a:ext cx="11091843" cy="3847207"/>
          </a:xfrm>
          <a:prstGeom prst="rect">
            <a:avLst/>
          </a:prstGeom>
        </p:spPr>
        <p:txBody>
          <a:bodyPr wrap="square">
            <a:spAutoFit/>
          </a:bodyPr>
          <a:lstStyle/>
          <a:p>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技术要</a:t>
            </a:r>
            <a:r>
              <a:rPr lang="zh-CN" altLang="en-US" sz="2800" b="1" dirty="0" smtClean="0">
                <a:solidFill>
                  <a:schemeClr val="tx1">
                    <a:lumMod val="50000"/>
                    <a:lumOff val="50000"/>
                  </a:schemeClr>
                </a:solidFill>
                <a:latin typeface="等线" panose="02010600030101010101" pitchFamily="2" charset="-122"/>
                <a:ea typeface="等线" panose="02010600030101010101" pitchFamily="2" charset="-122"/>
              </a:rPr>
              <a:t>求（参考）：    </a:t>
            </a:r>
            <a:endParaRPr lang="en-US" altLang="zh-CN" sz="2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a:t>
            </a: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PC</a:t>
            </a:r>
            <a:r>
              <a:rPr lang="zh-CN" altLang="en-US" sz="2400" dirty="0">
                <a:latin typeface="等线" panose="02010600030101010101" pitchFamily="2" charset="-122"/>
                <a:ea typeface="等线" panose="02010600030101010101" pitchFamily="2" charset="-122"/>
              </a:rPr>
              <a:t>客户端采用基于</a:t>
            </a:r>
            <a:r>
              <a:rPr lang="en-US" altLang="zh-CN" sz="2400" dirty="0">
                <a:latin typeface="等线" panose="02010600030101010101" pitchFamily="2" charset="-122"/>
                <a:ea typeface="等线" panose="02010600030101010101" pitchFamily="2" charset="-122"/>
              </a:rPr>
              <a:t>PyQt5</a:t>
            </a:r>
            <a:r>
              <a:rPr lang="zh-CN" altLang="en-US" sz="2400" dirty="0">
                <a:latin typeface="等线" panose="02010600030101010101" pitchFamily="2" charset="-122"/>
                <a:ea typeface="等线" panose="02010600030101010101" pitchFamily="2" charset="-122"/>
              </a:rPr>
              <a:t>框架嵌入网页的混合结构</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2</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Web</a:t>
            </a:r>
            <a:r>
              <a:rPr lang="zh-CN" altLang="en-US" sz="2400" dirty="0">
                <a:latin typeface="等线" panose="02010600030101010101" pitchFamily="2" charset="-122"/>
                <a:ea typeface="等线" panose="02010600030101010101" pitchFamily="2" charset="-122"/>
              </a:rPr>
              <a:t>服务端采用</a:t>
            </a:r>
            <a:r>
              <a:rPr lang="en-US" altLang="zh-CN" sz="2400" dirty="0">
                <a:latin typeface="等线" panose="02010600030101010101" pitchFamily="2" charset="-122"/>
                <a:ea typeface="等线" panose="02010600030101010101" pitchFamily="2" charset="-122"/>
              </a:rPr>
              <a:t>tornado HttpServer</a:t>
            </a:r>
            <a:r>
              <a:rPr lang="zh-CN" altLang="en-US" sz="2400" dirty="0">
                <a:latin typeface="等线" panose="02010600030101010101" pitchFamily="2" charset="-122"/>
                <a:ea typeface="等线" panose="02010600030101010101" pitchFamily="2" charset="-122"/>
              </a:rPr>
              <a:t>框架</a:t>
            </a:r>
            <a:endParaRPr lang="zh-CN" altLang="en-US"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3</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Web</a:t>
            </a:r>
            <a:r>
              <a:rPr lang="zh-CN" altLang="en-US" sz="2400" dirty="0">
                <a:latin typeface="等线" panose="02010600030101010101" pitchFamily="2" charset="-122"/>
                <a:ea typeface="等线" panose="02010600030101010101" pitchFamily="2" charset="-122"/>
              </a:rPr>
              <a:t>前端主要采用</a:t>
            </a:r>
            <a:r>
              <a:rPr lang="en-US" altLang="zh-CN" sz="2400" dirty="0">
                <a:latin typeface="等线" panose="02010600030101010101" pitchFamily="2" charset="-122"/>
                <a:ea typeface="等线" panose="02010600030101010101" pitchFamily="2" charset="-122"/>
              </a:rPr>
              <a:t>HTML5</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CSS3</a:t>
            </a:r>
            <a:r>
              <a:rPr lang="zh-CN" altLang="en-US"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Javascript</a:t>
            </a:r>
            <a:r>
              <a:rPr lang="zh-CN" altLang="en-US" sz="2400" dirty="0">
                <a:latin typeface="等线" panose="02010600030101010101" pitchFamily="2" charset="-122"/>
                <a:ea typeface="等线" panose="02010600030101010101" pitchFamily="2" charset="-122"/>
              </a:rPr>
              <a:t>和</a:t>
            </a:r>
            <a:r>
              <a:rPr lang="en-US" altLang="zh-CN" sz="2400" dirty="0" err="1">
                <a:latin typeface="等线" panose="02010600030101010101" pitchFamily="2" charset="-122"/>
                <a:ea typeface="等线" panose="02010600030101010101" pitchFamily="2" charset="-122"/>
              </a:rPr>
              <a:t>Websocket</a:t>
            </a:r>
            <a:r>
              <a:rPr lang="zh-CN" altLang="en-US" sz="2400" dirty="0">
                <a:latin typeface="等线" panose="02010600030101010101" pitchFamily="2" charset="-122"/>
                <a:ea typeface="等线" panose="02010600030101010101" pitchFamily="2" charset="-122"/>
              </a:rPr>
              <a:t>等技术</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4</a:t>
            </a:r>
            <a:r>
              <a:rPr lang="zh-CN" altLang="en-US" sz="2400" dirty="0">
                <a:latin typeface="等线" panose="02010600030101010101" pitchFamily="2" charset="-122"/>
                <a:ea typeface="等线" panose="02010600030101010101" pitchFamily="2" charset="-122"/>
              </a:rPr>
              <a:t>、直播推流基于</a:t>
            </a:r>
            <a:r>
              <a:rPr lang="en-US" altLang="zh-CN" sz="2400" dirty="0" err="1">
                <a:sym typeface="+mn-ea"/>
              </a:rPr>
              <a:t>ffmpy3</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5</a:t>
            </a:r>
            <a:r>
              <a:rPr lang="zh-CN" altLang="en-US"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sym typeface="+mn-ea"/>
              </a:rPr>
              <a:t>直播拉流</a:t>
            </a:r>
            <a:r>
              <a:rPr lang="zh-CN" altLang="en-US" sz="2400" dirty="0">
                <a:latin typeface="等线" panose="02010600030101010101" pitchFamily="2" charset="-122"/>
                <a:ea typeface="等线" panose="02010600030101010101" pitchFamily="2" charset="-122"/>
              </a:rPr>
              <a:t>可以利用</a:t>
            </a:r>
            <a:r>
              <a:rPr lang="en-US" altLang="zh-CN" sz="2400" dirty="0">
                <a:latin typeface="等线" panose="02010600030101010101" pitchFamily="2" charset="-122"/>
                <a:ea typeface="等线" panose="02010600030101010101" pitchFamily="2" charset="-122"/>
              </a:rPr>
              <a:t>HTML5 video</a:t>
            </a:r>
            <a:r>
              <a:rPr lang="zh-CN" altLang="en-US" sz="2400" dirty="0">
                <a:latin typeface="等线" panose="02010600030101010101" pitchFamily="2" charset="-122"/>
                <a:ea typeface="等线" panose="02010600030101010101" pitchFamily="2" charset="-122"/>
              </a:rPr>
              <a:t>或客户端中的视频播放（</a:t>
            </a:r>
            <a:r>
              <a:rPr lang="en-US" altLang="zh-CN" sz="2400" dirty="0">
                <a:latin typeface="等线" panose="02010600030101010101" pitchFamily="2" charset="-122"/>
                <a:ea typeface="等线" panose="02010600030101010101" pitchFamily="2" charset="-122"/>
              </a:rPr>
              <a:t>VLC</a:t>
            </a:r>
            <a:r>
              <a:rPr lang="zh-CN" altLang="en-US" sz="2400" dirty="0">
                <a:latin typeface="等线" panose="02010600030101010101" pitchFamily="2" charset="-122"/>
                <a:ea typeface="等线" panose="02010600030101010101" pitchFamily="2" charset="-122"/>
              </a:rPr>
              <a:t>）组件</a:t>
            </a:r>
            <a:endParaRPr lang="zh-CN" altLang="en-US"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6</a:t>
            </a:r>
            <a:r>
              <a:rPr lang="zh-CN" altLang="en-US" sz="2400" dirty="0">
                <a:latin typeface="等线" panose="02010600030101010101" pitchFamily="2" charset="-122"/>
                <a:ea typeface="等线" panose="02010600030101010101" pitchFamily="2" charset="-122"/>
                <a:sym typeface="+mn-ea"/>
              </a:rPr>
              <a:t>、视频分发采用nginx-http-flv直播服务器</a:t>
            </a:r>
            <a:endParaRPr lang="zh-CN" altLang="en-US" sz="2400" dirty="0">
              <a:latin typeface="等线" panose="02010600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215" y="1923966"/>
            <a:ext cx="4076366" cy="4197350"/>
          </a:xfrm>
        </p:spPr>
        <p:txBody>
          <a:bodyPr>
            <a:normAutofit fontScale="92500"/>
          </a:bodyPr>
          <a:lstStyle/>
          <a:p>
            <a:pPr marL="0" indent="0">
              <a:lnSpc>
                <a:spcPct val="150000"/>
              </a:lnSpc>
              <a:buNone/>
            </a:pPr>
            <a:r>
              <a:rPr lang="en-US" altLang="zh-CN" sz="2400" dirty="0">
                <a:latin typeface="+mj-ea"/>
                <a:ea typeface="+mj-ea"/>
              </a:rPr>
              <a:t>1</a:t>
            </a:r>
            <a:r>
              <a:rPr lang="zh-CN" altLang="en-US" sz="2400" dirty="0">
                <a:latin typeface="+mj-ea"/>
                <a:ea typeface="+mj-ea"/>
              </a:rPr>
              <a:t>、需求分析</a:t>
            </a:r>
            <a:r>
              <a:rPr lang="en-US" altLang="zh-CN" sz="2400" dirty="0">
                <a:latin typeface="+mj-ea"/>
                <a:ea typeface="+mj-ea"/>
              </a:rPr>
              <a:t>--------------</a:t>
            </a:r>
            <a:endParaRPr lang="en-US" altLang="zh-CN" sz="2400" dirty="0">
              <a:latin typeface="+mj-ea"/>
              <a:ea typeface="+mj-ea"/>
            </a:endParaRPr>
          </a:p>
          <a:p>
            <a:pPr marL="0" indent="0">
              <a:lnSpc>
                <a:spcPct val="150000"/>
              </a:lnSpc>
              <a:buNone/>
            </a:pPr>
            <a:r>
              <a:rPr lang="en-US" altLang="zh-CN" sz="2400" dirty="0">
                <a:latin typeface="+mj-ea"/>
                <a:ea typeface="+mj-ea"/>
              </a:rPr>
              <a:t>2</a:t>
            </a:r>
            <a:r>
              <a:rPr lang="zh-CN" altLang="en-US" sz="2400" dirty="0">
                <a:latin typeface="+mj-ea"/>
                <a:ea typeface="+mj-ea"/>
              </a:rPr>
              <a:t>、原型设计</a:t>
            </a:r>
            <a:r>
              <a:rPr lang="en-US" altLang="zh-CN" sz="2400" dirty="0">
                <a:latin typeface="+mj-ea"/>
                <a:ea typeface="+mj-ea"/>
              </a:rPr>
              <a:t>----------------</a:t>
            </a:r>
            <a:endParaRPr lang="en-US" altLang="zh-CN" sz="2400" dirty="0">
              <a:latin typeface="+mj-ea"/>
              <a:ea typeface="+mj-ea"/>
            </a:endParaRPr>
          </a:p>
          <a:p>
            <a:pPr marL="0" indent="0">
              <a:lnSpc>
                <a:spcPct val="150000"/>
              </a:lnSpc>
              <a:buNone/>
            </a:pPr>
            <a:r>
              <a:rPr lang="en-US" altLang="zh-CN" sz="2400" dirty="0">
                <a:latin typeface="+mj-ea"/>
                <a:ea typeface="+mj-ea"/>
              </a:rPr>
              <a:t>3</a:t>
            </a:r>
            <a:r>
              <a:rPr lang="zh-CN" altLang="en-US" sz="2400" dirty="0">
                <a:latin typeface="+mj-ea"/>
                <a:ea typeface="+mj-ea"/>
              </a:rPr>
              <a:t>、进度汇报（</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a:t>
            </a:r>
            <a:endParaRPr lang="en-US" altLang="zh-CN" sz="2400" dirty="0">
              <a:latin typeface="+mj-ea"/>
              <a:ea typeface="+mj-ea"/>
            </a:endParaRPr>
          </a:p>
          <a:p>
            <a:pPr marL="0" indent="0">
              <a:lnSpc>
                <a:spcPct val="150000"/>
              </a:lnSpc>
              <a:buNone/>
            </a:pPr>
            <a:r>
              <a:rPr lang="en-US" altLang="zh-CN" sz="2400" dirty="0">
                <a:latin typeface="+mj-ea"/>
                <a:ea typeface="+mj-ea"/>
              </a:rPr>
              <a:t>4</a:t>
            </a:r>
            <a:r>
              <a:rPr lang="zh-CN" altLang="en-US" sz="2400" dirty="0">
                <a:latin typeface="+mj-ea"/>
                <a:ea typeface="+mj-ea"/>
              </a:rPr>
              <a:t>、概要设计文档</a:t>
            </a:r>
            <a:r>
              <a:rPr lang="en-US" altLang="zh-CN" sz="2400" dirty="0">
                <a:latin typeface="+mj-ea"/>
                <a:ea typeface="+mj-ea"/>
              </a:rPr>
              <a:t>------------</a:t>
            </a:r>
            <a:endParaRPr lang="en-US" altLang="zh-CN" sz="2400" dirty="0">
              <a:latin typeface="+mj-ea"/>
              <a:ea typeface="+mj-ea"/>
            </a:endParaRPr>
          </a:p>
          <a:p>
            <a:pPr marL="0" indent="0">
              <a:lnSpc>
                <a:spcPct val="150000"/>
              </a:lnSpc>
              <a:buNone/>
            </a:pPr>
            <a:r>
              <a:rPr lang="en-US" altLang="zh-CN" sz="2400" dirty="0">
                <a:latin typeface="+mj-ea"/>
                <a:ea typeface="+mj-ea"/>
              </a:rPr>
              <a:t>5</a:t>
            </a:r>
            <a:r>
              <a:rPr lang="zh-CN" altLang="en-US" sz="2400" dirty="0">
                <a:latin typeface="+mj-ea"/>
                <a:ea typeface="+mj-ea"/>
              </a:rPr>
              <a:t>、编码、进度汇报（</a:t>
            </a:r>
            <a:r>
              <a:rPr lang="en-US" altLang="zh-CN" sz="2400" dirty="0">
                <a:latin typeface="+mj-ea"/>
                <a:ea typeface="+mj-ea"/>
              </a:rPr>
              <a:t>2</a:t>
            </a:r>
            <a:r>
              <a:rPr lang="zh-CN" altLang="en-US" sz="2400" dirty="0">
                <a:latin typeface="+mj-ea"/>
                <a:ea typeface="+mj-ea"/>
              </a:rPr>
              <a:t>）</a:t>
            </a:r>
            <a:r>
              <a:rPr lang="en-US" altLang="zh-CN" sz="2400" dirty="0">
                <a:latin typeface="+mj-ea"/>
                <a:ea typeface="+mj-ea"/>
              </a:rPr>
              <a:t>---</a:t>
            </a:r>
            <a:r>
              <a:rPr lang="en-US" altLang="zh-CN" sz="2400" dirty="0">
                <a:latin typeface="+mj-ea"/>
                <a:ea typeface="+mj-ea"/>
                <a:sym typeface="+mn-ea"/>
              </a:rPr>
              <a:t>--</a:t>
            </a:r>
            <a:endParaRPr lang="en-US" altLang="zh-CN" sz="2400" dirty="0">
              <a:latin typeface="+mj-ea"/>
              <a:ea typeface="+mj-ea"/>
            </a:endParaRPr>
          </a:p>
          <a:p>
            <a:pPr marL="0" indent="0">
              <a:lnSpc>
                <a:spcPct val="150000"/>
              </a:lnSpc>
              <a:buNone/>
            </a:pPr>
            <a:r>
              <a:rPr lang="en-US" altLang="zh-CN" sz="2400" dirty="0">
                <a:latin typeface="+mj-ea"/>
                <a:ea typeface="+mj-ea"/>
              </a:rPr>
              <a:t>6</a:t>
            </a:r>
            <a:r>
              <a:rPr lang="zh-CN" altLang="en-US" sz="2400" dirty="0">
                <a:latin typeface="+mj-ea"/>
                <a:ea typeface="+mj-ea"/>
              </a:rPr>
              <a:t>、编写使用说明书 </a:t>
            </a:r>
            <a:r>
              <a:rPr lang="en-US" altLang="zh-CN" sz="2400" dirty="0">
                <a:latin typeface="+mj-ea"/>
                <a:ea typeface="+mj-ea"/>
              </a:rPr>
              <a:t>---------</a:t>
            </a:r>
            <a:endParaRPr lang="en-US" altLang="zh-CN" sz="2400" dirty="0">
              <a:latin typeface="+mj-ea"/>
              <a:ea typeface="+mj-ea"/>
            </a:endParaRPr>
          </a:p>
        </p:txBody>
      </p:sp>
      <p:sp>
        <p:nvSpPr>
          <p:cNvPr id="4" name="内容占位符 2"/>
          <p:cNvSpPr txBox="1"/>
          <p:nvPr/>
        </p:nvSpPr>
        <p:spPr>
          <a:xfrm>
            <a:off x="4617720" y="1924050"/>
            <a:ext cx="1435648" cy="4197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2</a:t>
            </a:r>
            <a:r>
              <a:rPr lang="zh-CN" altLang="en-US" sz="2400" b="1" dirty="0">
                <a:solidFill>
                  <a:srgbClr val="FF0000"/>
                </a:solidFill>
                <a:latin typeface="+mn-ea"/>
              </a:rPr>
              <a:t>周</a:t>
            </a:r>
            <a:endParaRPr lang="en-US" altLang="zh-CN" sz="2400" b="1" dirty="0">
              <a:solidFill>
                <a:srgbClr val="FF0000"/>
              </a:solidFill>
              <a:latin typeface="+mn-ea"/>
            </a:endParaRPr>
          </a:p>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3-4</a:t>
            </a:r>
            <a:r>
              <a:rPr lang="zh-CN" altLang="en-US" sz="2400" b="1" dirty="0">
                <a:solidFill>
                  <a:srgbClr val="FF0000"/>
                </a:solidFill>
                <a:latin typeface="+mn-ea"/>
              </a:rPr>
              <a:t>周</a:t>
            </a:r>
            <a:endParaRPr lang="en-US" altLang="zh-CN" sz="2400" b="1" dirty="0">
              <a:solidFill>
                <a:srgbClr val="FF0000"/>
              </a:solidFill>
              <a:latin typeface="+mn-ea"/>
            </a:endParaRPr>
          </a:p>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5-6</a:t>
            </a:r>
            <a:r>
              <a:rPr lang="zh-CN" altLang="en-US" sz="2400" b="1" dirty="0">
                <a:solidFill>
                  <a:srgbClr val="FF0000"/>
                </a:solidFill>
                <a:latin typeface="+mn-ea"/>
              </a:rPr>
              <a:t>周</a:t>
            </a:r>
            <a:endParaRPr lang="en-US" altLang="zh-CN" sz="2400" b="1" dirty="0">
              <a:solidFill>
                <a:srgbClr val="FF0000"/>
              </a:solidFill>
              <a:latin typeface="+mn-ea"/>
            </a:endParaRPr>
          </a:p>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7</a:t>
            </a:r>
            <a:r>
              <a:rPr lang="zh-CN" altLang="en-US" sz="2400" b="1" dirty="0">
                <a:solidFill>
                  <a:srgbClr val="FF0000"/>
                </a:solidFill>
                <a:latin typeface="+mn-ea"/>
              </a:rPr>
              <a:t>周</a:t>
            </a:r>
            <a:endParaRPr lang="en-US" altLang="zh-CN" sz="2400" b="1" dirty="0">
              <a:solidFill>
                <a:srgbClr val="FF0000"/>
              </a:solidFill>
              <a:latin typeface="+mn-ea"/>
            </a:endParaRPr>
          </a:p>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8-16</a:t>
            </a:r>
            <a:r>
              <a:rPr lang="zh-CN" altLang="en-US" sz="2400" b="1" dirty="0">
                <a:solidFill>
                  <a:srgbClr val="FF0000"/>
                </a:solidFill>
                <a:latin typeface="+mn-ea"/>
              </a:rPr>
              <a:t>周</a:t>
            </a:r>
            <a:endParaRPr lang="en-US" altLang="zh-CN" sz="2400" b="1" dirty="0">
              <a:solidFill>
                <a:srgbClr val="FF0000"/>
              </a:solidFill>
              <a:latin typeface="+mn-ea"/>
            </a:endParaRPr>
          </a:p>
          <a:p>
            <a:pPr marL="0" indent="0" fontAlgn="auto">
              <a:lnSpc>
                <a:spcPct val="150000"/>
              </a:lnSpc>
              <a:spcBef>
                <a:spcPts val="500"/>
              </a:spcBef>
              <a:buFont typeface="Wingdings 3" panose="05040102010807070707" charset="2"/>
              <a:buNone/>
            </a:pPr>
            <a:r>
              <a:rPr lang="zh-CN" altLang="en-US" sz="2400" b="1" dirty="0">
                <a:solidFill>
                  <a:srgbClr val="FF0000"/>
                </a:solidFill>
                <a:latin typeface="+mn-ea"/>
              </a:rPr>
              <a:t>第</a:t>
            </a:r>
            <a:r>
              <a:rPr lang="en-US" altLang="zh-CN" sz="2400" b="1" dirty="0">
                <a:solidFill>
                  <a:srgbClr val="FF0000"/>
                </a:solidFill>
                <a:latin typeface="+mn-ea"/>
              </a:rPr>
              <a:t>17</a:t>
            </a:r>
            <a:r>
              <a:rPr lang="zh-CN" altLang="en-US" sz="2400" b="1" dirty="0">
                <a:solidFill>
                  <a:srgbClr val="FF0000"/>
                </a:solidFill>
                <a:latin typeface="+mn-ea"/>
              </a:rPr>
              <a:t>周</a:t>
            </a:r>
            <a:endParaRPr lang="en-US" altLang="zh-CN" sz="2400" b="1" dirty="0">
              <a:solidFill>
                <a:srgbClr val="FF0000"/>
              </a:solidFill>
              <a:latin typeface="+mn-ea"/>
            </a:endParaRPr>
          </a:p>
        </p:txBody>
      </p:sp>
      <p:sp>
        <p:nvSpPr>
          <p:cNvPr id="2" name="标题 1"/>
          <p:cNvSpPr>
            <a:spLocks noGrp="1"/>
          </p:cNvSpPr>
          <p:nvPr>
            <p:ph type="title"/>
          </p:nvPr>
        </p:nvSpPr>
        <p:spPr>
          <a:xfrm>
            <a:off x="5026223" y="545867"/>
            <a:ext cx="2139555" cy="706964"/>
          </a:xfrm>
        </p:spPr>
        <p:txBody>
          <a:bodyPr/>
          <a:lstStyle/>
          <a:p>
            <a:r>
              <a:rPr lang="zh-CN" altLang="en-US" dirty="0"/>
              <a:t>进度安排</a:t>
            </a:r>
            <a:endParaRPr lang="zh-CN" altLang="en-US" dirty="0"/>
          </a:p>
        </p:txBody>
      </p:sp>
      <p:sp>
        <p:nvSpPr>
          <p:cNvPr id="5" name="矩形 4"/>
          <p:cNvSpPr/>
          <p:nvPr/>
        </p:nvSpPr>
        <p:spPr>
          <a:xfrm>
            <a:off x="6076411" y="3119158"/>
            <a:ext cx="415498" cy="1200329"/>
          </a:xfrm>
          <a:prstGeom prst="rect">
            <a:avLst/>
          </a:prstGeom>
        </p:spPr>
        <p:txBody>
          <a:bodyPr wrap="none">
            <a:spAutoFit/>
          </a:bodyPr>
          <a:lstStyle/>
          <a:p>
            <a:r>
              <a:rPr lang="zh-CN" altLang="en-US" dirty="0"/>
              <a:t>同</a:t>
            </a:r>
            <a:endParaRPr lang="en-US" altLang="zh-CN" dirty="0"/>
          </a:p>
          <a:p>
            <a:r>
              <a:rPr lang="zh-CN" altLang="en-US" dirty="0"/>
              <a:t>步</a:t>
            </a:r>
            <a:endParaRPr lang="en-US" altLang="zh-CN" dirty="0"/>
          </a:p>
          <a:p>
            <a:r>
              <a:rPr lang="zh-CN" altLang="en-US" dirty="0"/>
              <a:t>进</a:t>
            </a:r>
            <a:endParaRPr lang="en-US" altLang="zh-CN" dirty="0"/>
          </a:p>
          <a:p>
            <a:r>
              <a:rPr lang="zh-CN" altLang="en-US" dirty="0"/>
              <a:t>行</a:t>
            </a:r>
            <a:endParaRPr lang="zh-CN" altLang="en-US" dirty="0"/>
          </a:p>
        </p:txBody>
      </p:sp>
      <p:sp>
        <p:nvSpPr>
          <p:cNvPr id="6" name="右中括号 5"/>
          <p:cNvSpPr/>
          <p:nvPr/>
        </p:nvSpPr>
        <p:spPr>
          <a:xfrm>
            <a:off x="5845619" y="2152278"/>
            <a:ext cx="207749" cy="3134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内容占位符 2"/>
          <p:cNvSpPr txBox="1"/>
          <p:nvPr/>
        </p:nvSpPr>
        <p:spPr>
          <a:xfrm>
            <a:off x="6868160" y="1976120"/>
            <a:ext cx="5093970" cy="4709160"/>
          </a:xfrm>
          <a:prstGeom prst="rect">
            <a:avLst/>
          </a:prstGeom>
        </p:spPr>
        <p:txBody>
          <a:bodyPr vert="horz" lIns="91440" tIns="45720" rIns="91440" bIns="45720" rtlCol="0">
            <a:normAutofit fontScale="5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algn="l">
              <a:lnSpc>
                <a:spcPct val="150000"/>
              </a:lnSpc>
              <a:buFont typeface="Wingdings 3" panose="05040102010807070707" charset="2"/>
              <a:buNone/>
            </a:pPr>
            <a:r>
              <a:rPr lang="zh-CN" altLang="en-US" sz="2700" dirty="0">
                <a:solidFill>
                  <a:schemeClr val="tx1"/>
                </a:solidFill>
                <a:latin typeface="+mj-ea"/>
                <a:ea typeface="+mj-ea"/>
                <a:sym typeface="+mn-ea"/>
              </a:rPr>
              <a:t>进度汇报（1）</a:t>
            </a:r>
            <a:endParaRPr lang="zh-CN" altLang="en-US"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rPr>
              <a:t>	1</a:t>
            </a:r>
            <a:r>
              <a:rPr lang="zh-CN" altLang="en-US" sz="2700" dirty="0" smtClean="0">
                <a:solidFill>
                  <a:schemeClr val="tx1"/>
                </a:solidFill>
                <a:latin typeface="+mj-ea"/>
                <a:ea typeface="+mj-ea"/>
              </a:rPr>
              <a:t>、提</a:t>
            </a:r>
            <a:r>
              <a:rPr lang="zh-CN" altLang="en-US" sz="2700" dirty="0">
                <a:solidFill>
                  <a:schemeClr val="tx1"/>
                </a:solidFill>
                <a:latin typeface="+mj-ea"/>
                <a:ea typeface="+mj-ea"/>
              </a:rPr>
              <a:t>升</a:t>
            </a:r>
            <a:r>
              <a:rPr lang="en-US" altLang="zh-CN" sz="2700" dirty="0" smtClean="0">
                <a:solidFill>
                  <a:schemeClr val="tx1"/>
                </a:solidFill>
                <a:latin typeface="+mj-ea"/>
                <a:ea typeface="+mj-ea"/>
              </a:rPr>
              <a:t>Python</a:t>
            </a:r>
            <a:r>
              <a:rPr lang="zh-CN" altLang="en-US" sz="2700" dirty="0" smtClean="0">
                <a:solidFill>
                  <a:schemeClr val="tx1"/>
                </a:solidFill>
                <a:latin typeface="+mj-ea"/>
                <a:ea typeface="+mj-ea"/>
              </a:rPr>
              <a:t>等编程开发应用能</a:t>
            </a:r>
            <a:r>
              <a:rPr lang="zh-CN" altLang="en-US" sz="2700" dirty="0">
                <a:solidFill>
                  <a:schemeClr val="tx1"/>
                </a:solidFill>
                <a:latin typeface="+mj-ea"/>
                <a:ea typeface="+mj-ea"/>
              </a:rPr>
              <a:t>力</a:t>
            </a:r>
            <a:endParaRPr lang="en-US" altLang="zh-CN"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rPr>
              <a:t>	2</a:t>
            </a:r>
            <a:r>
              <a:rPr lang="zh-CN" altLang="en-US" sz="2700" dirty="0">
                <a:solidFill>
                  <a:schemeClr val="tx1"/>
                </a:solidFill>
                <a:latin typeface="+mj-ea"/>
                <a:ea typeface="+mj-ea"/>
              </a:rPr>
              <a:t>、学习</a:t>
            </a:r>
            <a:r>
              <a:rPr lang="en-US" altLang="zh-CN" sz="2700" dirty="0">
                <a:solidFill>
                  <a:schemeClr val="tx1"/>
                </a:solidFill>
                <a:latin typeface="+mj-ea"/>
                <a:ea typeface="+mj-ea"/>
              </a:rPr>
              <a:t>Web</a:t>
            </a:r>
            <a:r>
              <a:rPr lang="zh-CN" altLang="en-US" sz="2700" dirty="0">
                <a:solidFill>
                  <a:schemeClr val="tx1"/>
                </a:solidFill>
                <a:latin typeface="+mj-ea"/>
                <a:ea typeface="+mj-ea"/>
              </a:rPr>
              <a:t>开发技术（</a:t>
            </a:r>
            <a:r>
              <a:rPr lang="en-US" altLang="zh-CN" sz="2700" dirty="0">
                <a:solidFill>
                  <a:schemeClr val="tx1"/>
                </a:solidFill>
                <a:latin typeface="+mj-ea"/>
                <a:ea typeface="+mj-ea"/>
              </a:rPr>
              <a:t>HTML</a:t>
            </a:r>
            <a:r>
              <a:rPr lang="zh-CN" altLang="en-US" sz="2700" dirty="0">
                <a:solidFill>
                  <a:schemeClr val="tx1"/>
                </a:solidFill>
                <a:latin typeface="+mj-ea"/>
                <a:ea typeface="+mj-ea"/>
              </a:rPr>
              <a:t>、</a:t>
            </a:r>
            <a:r>
              <a:rPr lang="en-US" altLang="zh-CN" sz="2700" dirty="0">
                <a:solidFill>
                  <a:schemeClr val="tx1"/>
                </a:solidFill>
                <a:latin typeface="+mj-ea"/>
                <a:ea typeface="+mj-ea"/>
              </a:rPr>
              <a:t>CSS</a:t>
            </a:r>
            <a:r>
              <a:rPr lang="zh-CN" altLang="en-US" sz="2700" dirty="0">
                <a:solidFill>
                  <a:schemeClr val="tx1"/>
                </a:solidFill>
                <a:latin typeface="+mj-ea"/>
                <a:ea typeface="+mj-ea"/>
              </a:rPr>
              <a:t>、</a:t>
            </a:r>
            <a:r>
              <a:rPr lang="en-US" altLang="zh-CN" sz="2700" dirty="0" err="1">
                <a:solidFill>
                  <a:schemeClr val="tx1"/>
                </a:solidFill>
                <a:latin typeface="+mj-ea"/>
                <a:ea typeface="+mj-ea"/>
              </a:rPr>
              <a:t>Javascript</a:t>
            </a:r>
            <a:r>
              <a:rPr lang="zh-CN" altLang="en-US" sz="2700" dirty="0">
                <a:solidFill>
                  <a:schemeClr val="tx1"/>
                </a:solidFill>
                <a:latin typeface="+mj-ea"/>
                <a:ea typeface="+mj-ea"/>
              </a:rPr>
              <a:t>、</a:t>
            </a:r>
            <a:r>
              <a:rPr lang="en-US" altLang="zh-CN" sz="2700" dirty="0" err="1">
                <a:solidFill>
                  <a:schemeClr val="tx1"/>
                </a:solidFill>
                <a:latin typeface="+mj-ea"/>
                <a:ea typeface="+mj-ea"/>
              </a:rPr>
              <a:t>Websocket</a:t>
            </a:r>
            <a:r>
              <a:rPr lang="zh-CN" altLang="en-US" sz="2700" dirty="0">
                <a:solidFill>
                  <a:schemeClr val="tx1"/>
                </a:solidFill>
                <a:latin typeface="+mj-ea"/>
                <a:ea typeface="+mj-ea"/>
              </a:rPr>
              <a:t>、</a:t>
            </a:r>
            <a:r>
              <a:rPr lang="en-US" altLang="zh-CN" sz="2700" dirty="0">
                <a:solidFill>
                  <a:schemeClr val="tx1"/>
                </a:solidFill>
                <a:latin typeface="+mj-ea"/>
                <a:ea typeface="+mj-ea"/>
              </a:rPr>
              <a:t>tornado</a:t>
            </a:r>
            <a:r>
              <a:rPr lang="zh-CN" altLang="en-US" sz="2700" dirty="0">
                <a:solidFill>
                  <a:schemeClr val="tx1"/>
                </a:solidFill>
                <a:latin typeface="+mj-ea"/>
                <a:ea typeface="+mj-ea"/>
              </a:rPr>
              <a:t>等）</a:t>
            </a:r>
            <a:endParaRPr lang="en-US" altLang="zh-CN"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rPr>
              <a:t>	3</a:t>
            </a:r>
            <a:r>
              <a:rPr lang="zh-CN" altLang="en-US" sz="2700" dirty="0">
                <a:solidFill>
                  <a:schemeClr val="tx1"/>
                </a:solidFill>
                <a:latin typeface="+mj-ea"/>
                <a:ea typeface="+mj-ea"/>
              </a:rPr>
              <a:t>、通过小练习自检学习成果</a:t>
            </a:r>
            <a:endParaRPr lang="en-US" altLang="zh-CN"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rPr>
              <a:t>	</a:t>
            </a:r>
            <a:r>
              <a:rPr lang="zh-CN" altLang="en-US" sz="2700" dirty="0">
                <a:solidFill>
                  <a:schemeClr val="tx1"/>
                </a:solidFill>
                <a:latin typeface="+mj-ea"/>
                <a:ea typeface="+mj-ea"/>
              </a:rPr>
              <a:t>（</a:t>
            </a:r>
            <a:r>
              <a:rPr lang="en-US" altLang="zh-CN" sz="2700" dirty="0">
                <a:solidFill>
                  <a:schemeClr val="tx1"/>
                </a:solidFill>
                <a:latin typeface="+mj-ea"/>
                <a:ea typeface="+mj-ea"/>
              </a:rPr>
              <a:t>1</a:t>
            </a:r>
            <a:r>
              <a:rPr lang="zh-CN" altLang="en-US" sz="2700" dirty="0">
                <a:solidFill>
                  <a:schemeClr val="tx1"/>
                </a:solidFill>
                <a:latin typeface="+mj-ea"/>
                <a:ea typeface="+mj-ea"/>
              </a:rPr>
              <a:t>）抽奖程序</a:t>
            </a:r>
            <a:endParaRPr lang="en-US" altLang="zh-CN"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rPr>
              <a:t>	</a:t>
            </a:r>
            <a:r>
              <a:rPr lang="zh-CN" altLang="en-US" sz="2700" dirty="0">
                <a:solidFill>
                  <a:schemeClr val="tx1"/>
                </a:solidFill>
                <a:latin typeface="+mj-ea"/>
                <a:ea typeface="+mj-ea"/>
              </a:rPr>
              <a:t>（</a:t>
            </a:r>
            <a:r>
              <a:rPr lang="en-US" altLang="zh-CN" sz="2700" dirty="0">
                <a:solidFill>
                  <a:schemeClr val="tx1"/>
                </a:solidFill>
                <a:latin typeface="+mj-ea"/>
                <a:ea typeface="+mj-ea"/>
              </a:rPr>
              <a:t>2</a:t>
            </a:r>
            <a:r>
              <a:rPr lang="zh-CN" altLang="en-US" sz="2700" dirty="0">
                <a:solidFill>
                  <a:schemeClr val="tx1"/>
                </a:solidFill>
                <a:latin typeface="+mj-ea"/>
                <a:ea typeface="+mj-ea"/>
              </a:rPr>
              <a:t>）聊天室</a:t>
            </a:r>
            <a:endParaRPr lang="zh-CN" altLang="en-US" sz="2700" dirty="0">
              <a:solidFill>
                <a:schemeClr val="tx1"/>
              </a:solidFill>
              <a:latin typeface="+mj-ea"/>
              <a:ea typeface="+mj-ea"/>
            </a:endParaRPr>
          </a:p>
          <a:p>
            <a:pPr marL="0" indent="0">
              <a:lnSpc>
                <a:spcPct val="150000"/>
              </a:lnSpc>
              <a:buFont typeface="Wingdings 3" panose="05040102010807070707" charset="2"/>
              <a:buNone/>
            </a:pPr>
            <a:r>
              <a:rPr lang="zh-CN" altLang="en-US" sz="2700" dirty="0">
                <a:solidFill>
                  <a:schemeClr val="tx1"/>
                </a:solidFill>
                <a:latin typeface="+mj-ea"/>
                <a:ea typeface="+mj-ea"/>
              </a:rPr>
              <a:t>进度汇报（</a:t>
            </a:r>
            <a:r>
              <a:rPr lang="en-US" altLang="zh-CN" sz="2700" dirty="0">
                <a:solidFill>
                  <a:schemeClr val="tx1"/>
                </a:solidFill>
                <a:latin typeface="+mj-ea"/>
                <a:ea typeface="+mj-ea"/>
              </a:rPr>
              <a:t>2</a:t>
            </a:r>
            <a:r>
              <a:rPr lang="zh-CN" altLang="en-US" sz="2700" dirty="0">
                <a:solidFill>
                  <a:schemeClr val="tx1"/>
                </a:solidFill>
                <a:latin typeface="+mj-ea"/>
                <a:ea typeface="+mj-ea"/>
              </a:rPr>
              <a:t>）</a:t>
            </a:r>
            <a:endParaRPr lang="zh-CN" altLang="en-US" sz="2700" dirty="0">
              <a:solidFill>
                <a:schemeClr val="tx1"/>
              </a:solidFill>
              <a:latin typeface="+mj-ea"/>
              <a:ea typeface="+mj-ea"/>
            </a:endParaRPr>
          </a:p>
          <a:p>
            <a:pPr marL="0" indent="0">
              <a:lnSpc>
                <a:spcPct val="150000"/>
              </a:lnSpc>
              <a:buNone/>
            </a:pPr>
            <a:r>
              <a:rPr lang="en-US" altLang="zh-CN" sz="2700" dirty="0">
                <a:solidFill>
                  <a:schemeClr val="tx1"/>
                </a:solidFill>
                <a:latin typeface="+mj-ea"/>
                <a:ea typeface="+mj-ea"/>
                <a:sym typeface="+mn-ea"/>
              </a:rPr>
              <a:t>	1</a:t>
            </a:r>
            <a:r>
              <a:rPr lang="zh-CN" altLang="en-US" sz="2700" dirty="0">
                <a:solidFill>
                  <a:schemeClr val="tx1"/>
                </a:solidFill>
                <a:latin typeface="+mj-ea"/>
                <a:ea typeface="+mj-ea"/>
                <a:sym typeface="+mn-ea"/>
              </a:rPr>
              <a:t>、学习</a:t>
            </a:r>
            <a:r>
              <a:rPr lang="en-US" altLang="zh-CN" sz="2700" dirty="0">
                <a:solidFill>
                  <a:schemeClr val="tx1"/>
                </a:solidFill>
                <a:latin typeface="+mj-ea"/>
                <a:sym typeface="+mn-ea"/>
              </a:rPr>
              <a:t>PyQt5</a:t>
            </a:r>
            <a:r>
              <a:rPr lang="zh-CN" altLang="en-US" sz="2700" dirty="0">
                <a:solidFill>
                  <a:schemeClr val="tx1"/>
                </a:solidFill>
                <a:latin typeface="+mj-ea"/>
                <a:sym typeface="+mn-ea"/>
              </a:rPr>
              <a:t>开</a:t>
            </a:r>
            <a:r>
              <a:rPr lang="zh-CN" altLang="en-US" sz="2700" dirty="0">
                <a:solidFill>
                  <a:schemeClr val="tx1"/>
                </a:solidFill>
                <a:latin typeface="+mj-ea"/>
                <a:ea typeface="+mj-ea"/>
                <a:sym typeface="+mn-ea"/>
              </a:rPr>
              <a:t>发技术和</a:t>
            </a:r>
            <a:r>
              <a:rPr lang="en-US" altLang="zh-CN" sz="2700" dirty="0">
                <a:solidFill>
                  <a:schemeClr val="tx1"/>
                </a:solidFill>
                <a:latin typeface="+mj-ea"/>
                <a:ea typeface="+mj-ea"/>
                <a:sym typeface="+mn-ea"/>
              </a:rPr>
              <a:t>QTWebEngine</a:t>
            </a:r>
            <a:r>
              <a:rPr lang="zh-CN" altLang="en-US" sz="2700" dirty="0">
                <a:solidFill>
                  <a:schemeClr val="tx1"/>
                </a:solidFill>
                <a:latin typeface="+mj-ea"/>
                <a:ea typeface="+mj-ea"/>
                <a:sym typeface="+mn-ea"/>
              </a:rPr>
              <a:t>编译</a:t>
            </a:r>
            <a:endParaRPr lang="en-US" altLang="zh-CN" sz="2700" dirty="0">
              <a:solidFill>
                <a:schemeClr val="tx1"/>
              </a:solidFill>
              <a:latin typeface="+mj-ea"/>
              <a:ea typeface="+mj-ea"/>
            </a:endParaRPr>
          </a:p>
          <a:p>
            <a:pPr marL="0" indent="0">
              <a:lnSpc>
                <a:spcPct val="150000"/>
              </a:lnSpc>
              <a:buFont typeface="Wingdings 3" panose="05040102010807070707" charset="2"/>
              <a:buNone/>
            </a:pPr>
            <a:r>
              <a:rPr lang="en-US" altLang="zh-CN" sz="2700" dirty="0">
                <a:solidFill>
                  <a:schemeClr val="tx1"/>
                </a:solidFill>
                <a:latin typeface="+mj-ea"/>
                <a:ea typeface="+mj-ea"/>
                <a:sym typeface="+mn-ea"/>
              </a:rPr>
              <a:t>	2</a:t>
            </a:r>
            <a:r>
              <a:rPr lang="zh-CN" altLang="en-US" sz="2700" dirty="0">
                <a:solidFill>
                  <a:schemeClr val="tx1"/>
                </a:solidFill>
                <a:latin typeface="+mj-ea"/>
                <a:ea typeface="+mj-ea"/>
                <a:sym typeface="+mn-ea"/>
              </a:rPr>
              <a:t>、学习直播推拉流技术（</a:t>
            </a:r>
            <a:r>
              <a:rPr lang="en-US" altLang="zh-CN" sz="2700" dirty="0" err="1">
                <a:solidFill>
                  <a:schemeClr val="tx1"/>
                </a:solidFill>
                <a:latin typeface="+mj-ea"/>
                <a:ea typeface="+mj-ea"/>
                <a:sym typeface="+mn-ea"/>
              </a:rPr>
              <a:t>FFmpeg</a:t>
            </a:r>
            <a:r>
              <a:rPr lang="zh-CN" altLang="en-US" sz="2700" dirty="0">
                <a:solidFill>
                  <a:schemeClr val="tx1"/>
                </a:solidFill>
                <a:latin typeface="+mj-ea"/>
                <a:ea typeface="+mj-ea"/>
                <a:sym typeface="+mn-ea"/>
              </a:rPr>
              <a:t>推流摄像头、桌面、麦克风和扬声器，</a:t>
            </a:r>
            <a:r>
              <a:rPr lang="en-US" altLang="zh-CN" sz="2700" dirty="0" err="1">
                <a:solidFill>
                  <a:schemeClr val="tx1"/>
                </a:solidFill>
                <a:latin typeface="+mj-ea"/>
                <a:ea typeface="+mj-ea"/>
                <a:sym typeface="+mn-ea"/>
              </a:rPr>
              <a:t>Bilibili</a:t>
            </a:r>
            <a:r>
              <a:rPr lang="zh-CN" altLang="zh-CN" sz="2700" dirty="0" err="1">
                <a:solidFill>
                  <a:schemeClr val="tx1"/>
                </a:solidFill>
                <a:latin typeface="+mj-ea"/>
                <a:ea typeface="+mj-ea"/>
                <a:sym typeface="+mn-ea"/>
              </a:rPr>
              <a:t>的</a:t>
            </a:r>
            <a:r>
              <a:rPr lang="en-US" altLang="zh-CN" sz="2700" dirty="0" err="1">
                <a:solidFill>
                  <a:schemeClr val="tx1"/>
                </a:solidFill>
                <a:latin typeface="+mj-ea"/>
                <a:ea typeface="+mj-ea"/>
                <a:sym typeface="+mn-ea"/>
              </a:rPr>
              <a:t>flv.js</a:t>
            </a:r>
            <a:r>
              <a:rPr lang="zh-CN" altLang="en-US" sz="2700" dirty="0" err="1">
                <a:solidFill>
                  <a:schemeClr val="tx1"/>
                </a:solidFill>
                <a:latin typeface="+mj-ea"/>
                <a:ea typeface="+mj-ea"/>
                <a:sym typeface="+mn-ea"/>
              </a:rPr>
              <a:t>）</a:t>
            </a:r>
            <a:endParaRPr lang="zh-CN" altLang="en-US" sz="2700" dirty="0">
              <a:solidFill>
                <a:schemeClr val="tx1"/>
              </a:solidFill>
              <a:latin typeface="+mj-ea"/>
              <a:ea typeface="+mj-ea"/>
              <a:sym typeface="+mn-ea"/>
            </a:endParaRPr>
          </a:p>
          <a:p>
            <a:pPr marL="0" algn="l">
              <a:lnSpc>
                <a:spcPct val="150000"/>
              </a:lnSpc>
              <a:buFont typeface="Wingdings 3" panose="05040102010807070707" charset="2"/>
              <a:buNone/>
            </a:pPr>
            <a:r>
              <a:rPr lang="en-US" altLang="zh-CN" sz="2700" dirty="0">
                <a:solidFill>
                  <a:schemeClr val="tx1"/>
                </a:solidFill>
                <a:latin typeface="+mj-ea"/>
                <a:ea typeface="+mj-ea"/>
                <a:sym typeface="+mn-ea"/>
              </a:rPr>
              <a:t>	3</a:t>
            </a:r>
            <a:r>
              <a:rPr lang="zh-CN" altLang="en-US" sz="2700" dirty="0">
                <a:solidFill>
                  <a:schemeClr val="tx1"/>
                </a:solidFill>
                <a:latin typeface="+mj-ea"/>
                <a:ea typeface="+mj-ea"/>
                <a:sym typeface="+mn-ea"/>
              </a:rPr>
              <a:t>、nginx-http-flv编译和集群配置</a:t>
            </a:r>
            <a:endParaRPr lang="zh-CN" altLang="en-US" sz="2700" dirty="0">
              <a:solidFill>
                <a:schemeClr val="tx1"/>
              </a:solidFill>
              <a:latin typeface="+mj-ea"/>
              <a:ea typeface="+mj-ea"/>
            </a:endParaRPr>
          </a:p>
          <a:p>
            <a:pPr marL="0" indent="0">
              <a:lnSpc>
                <a:spcPct val="150000"/>
              </a:lnSpc>
              <a:buFont typeface="Wingdings 3" panose="05040102010807070707" charset="2"/>
              <a:buNone/>
            </a:pPr>
            <a:endParaRPr lang="en-US" altLang="zh-CN" dirty="0">
              <a:latin typeface="+mj-ea"/>
              <a:ea typeface="+mj-ea"/>
            </a:endParaRPr>
          </a:p>
        </p:txBody>
      </p:sp>
      <p:sp>
        <p:nvSpPr>
          <p:cNvPr id="8" name="右中括号 7"/>
          <p:cNvSpPr/>
          <p:nvPr/>
        </p:nvSpPr>
        <p:spPr>
          <a:xfrm rot="10800000">
            <a:off x="6562891" y="2152278"/>
            <a:ext cx="207749" cy="3134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3357" y="548589"/>
            <a:ext cx="3431963" cy="706964"/>
          </a:xfrm>
        </p:spPr>
        <p:txBody>
          <a:bodyPr/>
          <a:lstStyle/>
          <a:p>
            <a:r>
              <a:rPr lang="zh-CN" altLang="en-US" dirty="0"/>
              <a:t>练习</a:t>
            </a:r>
            <a:r>
              <a:rPr lang="en-US" altLang="zh-CN" dirty="0"/>
              <a:t>1</a:t>
            </a:r>
            <a:endParaRPr lang="zh-CN" altLang="en-US" dirty="0"/>
          </a:p>
        </p:txBody>
      </p:sp>
      <p:sp>
        <p:nvSpPr>
          <p:cNvPr id="12" name="矩形 11"/>
          <p:cNvSpPr/>
          <p:nvPr/>
        </p:nvSpPr>
        <p:spPr>
          <a:xfrm>
            <a:off x="565300" y="1457479"/>
            <a:ext cx="1101584" cy="523220"/>
          </a:xfrm>
          <a:prstGeom prst="rect">
            <a:avLst/>
          </a:prstGeom>
        </p:spPr>
        <p:txBody>
          <a:bodyPr wrap="none">
            <a:spAutoFit/>
          </a:bodyPr>
          <a:lstStyle/>
          <a:p>
            <a:r>
              <a:rPr lang="zh-CN" altLang="en-US" sz="2800" dirty="0"/>
              <a:t>练习</a:t>
            </a:r>
            <a:r>
              <a:rPr lang="en-US" altLang="zh-CN" sz="2800" dirty="0"/>
              <a:t>1</a:t>
            </a:r>
            <a:endParaRPr lang="zh-CN" altLang="en-US" sz="2800" dirty="0"/>
          </a:p>
        </p:txBody>
      </p:sp>
      <p:sp>
        <p:nvSpPr>
          <p:cNvPr id="3" name="矩形 2"/>
          <p:cNvSpPr/>
          <p:nvPr/>
        </p:nvSpPr>
        <p:spPr>
          <a:xfrm>
            <a:off x="2238500" y="1488256"/>
            <a:ext cx="2954655" cy="461665"/>
          </a:xfrm>
          <a:prstGeom prst="rect">
            <a:avLst/>
          </a:prstGeom>
        </p:spPr>
        <p:txBody>
          <a:bodyPr wrap="none">
            <a:spAutoFit/>
          </a:bodyPr>
          <a:lstStyle/>
          <a:p>
            <a:r>
              <a:rPr lang="zh-CN" altLang="en-US" sz="2400" dirty="0"/>
              <a:t>网页版活动抽奖程序</a:t>
            </a:r>
            <a:endParaRPr lang="zh-CN" altLang="en-US" sz="2400" dirty="0"/>
          </a:p>
        </p:txBody>
      </p:sp>
      <p:sp>
        <p:nvSpPr>
          <p:cNvPr id="5" name="矩形 4"/>
          <p:cNvSpPr/>
          <p:nvPr/>
        </p:nvSpPr>
        <p:spPr>
          <a:xfrm>
            <a:off x="128631" y="2127949"/>
            <a:ext cx="11632734" cy="2862322"/>
          </a:xfrm>
          <a:prstGeom prst="rect">
            <a:avLst/>
          </a:prstGeom>
        </p:spPr>
        <p:txBody>
          <a:bodyPr wrap="square">
            <a:spAutoFit/>
          </a:bodyPr>
          <a:lstStyle/>
          <a:p>
            <a:pPr lvl="1">
              <a:lnSpc>
                <a:spcPct val="150000"/>
              </a:lnSpc>
            </a:pPr>
            <a:r>
              <a:rPr lang="zh-CN" altLang="en-US" sz="2000" dirty="0"/>
              <a:t>功能需求：</a:t>
            </a:r>
            <a:endParaRPr lang="en-US" altLang="zh-CN" sz="2000" dirty="0"/>
          </a:p>
          <a:p>
            <a:pPr lvl="2">
              <a:lnSpc>
                <a:spcPct val="150000"/>
              </a:lnSpc>
            </a:pPr>
            <a:r>
              <a:rPr lang="en-US" altLang="zh-CN" sz="2000" dirty="0">
                <a:latin typeface="+mn-ea"/>
              </a:rPr>
              <a:t>1</a:t>
            </a:r>
            <a:r>
              <a:rPr lang="zh-CN" altLang="en-US" sz="2000" dirty="0">
                <a:latin typeface="+mn-ea"/>
              </a:rPr>
              <a:t>、用户可以使用该程序为某活动设置一、二、三等奖名额，以及参与抽奖人员的名单</a:t>
            </a:r>
            <a:endParaRPr lang="en-US" altLang="zh-CN" sz="2000" dirty="0">
              <a:latin typeface="+mn-ea"/>
            </a:endParaRPr>
          </a:p>
          <a:p>
            <a:pPr lvl="2">
              <a:lnSpc>
                <a:spcPct val="150000"/>
              </a:lnSpc>
            </a:pPr>
            <a:r>
              <a:rPr lang="en-US" altLang="zh-CN" sz="2000" dirty="0">
                <a:latin typeface="+mn-ea"/>
              </a:rPr>
              <a:t>2</a:t>
            </a:r>
            <a:r>
              <a:rPr lang="zh-CN" altLang="en-US" sz="2000" dirty="0">
                <a:latin typeface="+mn-ea"/>
              </a:rPr>
              <a:t>、参与人员奖项不能兼得，即每人只有一次中奖机会，每次可以抽取同等奖项若干位中奖者</a:t>
            </a:r>
            <a:endParaRPr lang="en-US" altLang="zh-CN" sz="2000" dirty="0">
              <a:latin typeface="+mn-ea"/>
            </a:endParaRPr>
          </a:p>
          <a:p>
            <a:pPr lvl="1">
              <a:lnSpc>
                <a:spcPct val="150000"/>
              </a:lnSpc>
            </a:pPr>
            <a:r>
              <a:rPr lang="zh-CN" altLang="en-US" sz="2000" dirty="0"/>
              <a:t>技术要求：</a:t>
            </a:r>
            <a:endParaRPr lang="en-US" altLang="zh-CN" sz="2000" dirty="0"/>
          </a:p>
          <a:p>
            <a:pPr lvl="2">
              <a:lnSpc>
                <a:spcPct val="150000"/>
              </a:lnSpc>
            </a:pPr>
            <a:r>
              <a:rPr lang="en-US" altLang="zh-CN" sz="2000" dirty="0">
                <a:latin typeface="+mn-ea"/>
              </a:rPr>
              <a:t>1</a:t>
            </a:r>
            <a:r>
              <a:rPr lang="zh-CN" altLang="en-US" sz="2000" dirty="0">
                <a:latin typeface="+mn-ea"/>
              </a:rPr>
              <a:t>、客户端采用</a:t>
            </a:r>
            <a:r>
              <a:rPr lang="en-US" altLang="zh-CN" sz="2000" dirty="0">
                <a:latin typeface="+mn-ea"/>
              </a:rPr>
              <a:t>H5</a:t>
            </a:r>
            <a:r>
              <a:rPr lang="zh-CN" altLang="en-US" sz="2000" dirty="0">
                <a:latin typeface="+mn-ea"/>
              </a:rPr>
              <a:t>网页、服务端采用</a:t>
            </a:r>
            <a:r>
              <a:rPr lang="en-US" altLang="zh-CN" sz="2000" dirty="0">
                <a:latin typeface="+mn-ea"/>
              </a:rPr>
              <a:t>tornado</a:t>
            </a:r>
            <a:endParaRPr lang="en-US" altLang="zh-CN" sz="2000" dirty="0">
              <a:latin typeface="+mn-ea"/>
            </a:endParaRPr>
          </a:p>
          <a:p>
            <a:pPr lvl="2">
              <a:lnSpc>
                <a:spcPct val="150000"/>
              </a:lnSpc>
            </a:pPr>
            <a:r>
              <a:rPr lang="en-US" altLang="zh-CN" sz="2000" dirty="0">
                <a:latin typeface="+mn-ea"/>
              </a:rPr>
              <a:t>2</a:t>
            </a:r>
            <a:r>
              <a:rPr lang="zh-CN" altLang="en-US" sz="2000" dirty="0">
                <a:latin typeface="+mn-ea"/>
              </a:rPr>
              <a:t>、所有数据直接记录在内存中，一次抽取若干名，要求采用</a:t>
            </a:r>
            <a:r>
              <a:rPr lang="en-US" altLang="zh-CN" sz="2000" dirty="0">
                <a:latin typeface="+mn-ea"/>
              </a:rPr>
              <a:t>Numpy</a:t>
            </a:r>
            <a:r>
              <a:rPr lang="zh-CN" altLang="en-US" sz="2000" dirty="0">
                <a:latin typeface="+mn-ea"/>
              </a:rPr>
              <a:t>随机函数一次生成</a:t>
            </a:r>
            <a:endParaRPr lang="zh-CN" altLang="en-US" sz="2000" dirty="0">
              <a:latin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373363036"/>
  <p:tag name="KSO_WM_UNIT_PLACING_PICTURE_USER_VIEWPORT" val="{&quot;height&quot;:2130,&quot;width&quot;:7515}"/>
</p:tagLst>
</file>

<file path=ppt/tags/tag2.xml><?xml version="1.0" encoding="utf-8"?>
<p:tagLst xmlns:p="http://schemas.openxmlformats.org/presentationml/2006/main">
  <p:tag name="REFSHAPE" val="373373100"/>
  <p:tag name="KSO_WM_UNIT_PLACING_PICTURE_USER_VIEWPORT" val="{&quot;height&quot;:8640,&quot;width&quot;:1444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0</TotalTime>
  <Words>5839</Words>
  <Application>WPS 演示</Application>
  <PresentationFormat>Widescreen</PresentationFormat>
  <Paragraphs>571</Paragraphs>
  <Slides>41</Slides>
  <Notes>18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41</vt:i4>
      </vt:variant>
    </vt:vector>
  </HeadingPairs>
  <TitlesOfParts>
    <vt:vector size="58" baseType="lpstr">
      <vt:lpstr>Arial</vt:lpstr>
      <vt:lpstr>宋体</vt:lpstr>
      <vt:lpstr>Wingdings</vt:lpstr>
      <vt:lpstr>Wingdings 2</vt:lpstr>
      <vt:lpstr>Wingdings 3</vt:lpstr>
      <vt:lpstr>Arial</vt:lpstr>
      <vt:lpstr>黑体</vt:lpstr>
      <vt:lpstr>等线</vt:lpstr>
      <vt:lpstr>微软雅黑</vt:lpstr>
      <vt:lpstr>Arial Unicode MS</vt:lpstr>
      <vt:lpstr>Century Gothic</vt:lpstr>
      <vt:lpstr>Century</vt:lpstr>
      <vt:lpstr>Watford DB</vt:lpstr>
      <vt:lpstr>Calibri</vt:lpstr>
      <vt:lpstr>造字工房劲黑（非商用）常规体</vt:lpstr>
      <vt:lpstr>HDOfficeLightV0</vt:lpstr>
      <vt:lpstr>离子会议室</vt:lpstr>
      <vt:lpstr>综合项目实践</vt:lpstr>
      <vt:lpstr>综合项目实践课程</vt:lpstr>
      <vt:lpstr>综合项目实践课程</vt:lpstr>
      <vt:lpstr>项目介绍</vt:lpstr>
      <vt:lpstr>项目要求</vt:lpstr>
      <vt:lpstr>项目要求</vt:lpstr>
      <vt:lpstr>项目要求</vt:lpstr>
      <vt:lpstr>进度安排</vt:lpstr>
      <vt:lpstr>练习1</vt:lpstr>
      <vt:lpstr>练习2</vt:lpstr>
      <vt:lpstr>开发环境--基于ffmpeg的直播工具</vt:lpstr>
      <vt:lpstr>开发环境--安装python工具</vt:lpstr>
      <vt:lpstr>PowerPoint 演示文稿</vt:lpstr>
      <vt:lpstr>PowerPoint 演示文稿</vt:lpstr>
      <vt:lpstr>PowerPoint 演示文稿</vt:lpstr>
      <vt:lpstr>开发环境--安装ffmpeg直播工具</vt:lpstr>
      <vt:lpstr>开发环境--安装QT5和tornado工具库</vt:lpstr>
      <vt:lpstr>开发环境--安装Visual Studio Code</vt:lpstr>
      <vt:lpstr>PowerPoint 演示文稿</vt:lpstr>
      <vt:lpstr>PowerPoint 演示文稿</vt:lpstr>
      <vt:lpstr>PowerPoint 演示文稿</vt:lpstr>
      <vt:lpstr>PowerPoint 演示文稿</vt:lpstr>
      <vt:lpstr>PowerPoint 演示文稿</vt:lpstr>
      <vt:lpstr>软件开发的一般步骤</vt:lpstr>
      <vt:lpstr>需求分析 </vt:lpstr>
      <vt:lpstr>需求分析</vt:lpstr>
      <vt:lpstr>需求分析</vt:lpstr>
      <vt:lpstr>需求分析</vt:lpstr>
      <vt:lpstr>需求分析</vt:lpstr>
      <vt:lpstr>需求分析</vt:lpstr>
      <vt:lpstr>需求分析</vt:lpstr>
      <vt:lpstr>需求分析</vt:lpstr>
      <vt:lpstr>原型设计</vt:lpstr>
      <vt:lpstr>原型设计</vt:lpstr>
      <vt:lpstr>原型设计</vt:lpstr>
      <vt:lpstr>进度汇报（1）</vt:lpstr>
      <vt:lpstr>概要设计文档</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John Hu</dc:creator>
  <cp:lastModifiedBy>Administrator</cp:lastModifiedBy>
  <cp:revision>841</cp:revision>
  <dcterms:created xsi:type="dcterms:W3CDTF">2015-09-16T05:32:00Z</dcterms:created>
  <dcterms:modified xsi:type="dcterms:W3CDTF">2020-04-09T13:51:51Z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