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304" r:id="rId3"/>
    <p:sldId id="305" r:id="rId4"/>
    <p:sldId id="307" r:id="rId5"/>
    <p:sldId id="306" r:id="rId6"/>
    <p:sldId id="308" r:id="rId7"/>
    <p:sldId id="309" r:id="rId8"/>
    <p:sldId id="310" r:id="rId9"/>
    <p:sldId id="311" r:id="rId10"/>
    <p:sldId id="3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8"/>
    <p:restoredTop sz="94674"/>
  </p:normalViewPr>
  <p:slideViewPr>
    <p:cSldViewPr snapToGrid="0" snapToObjects="1">
      <p:cViewPr varScale="1">
        <p:scale>
          <a:sx n="124" d="100"/>
          <a:sy n="124" d="100"/>
        </p:scale>
        <p:origin x="3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9641-3D10-5349-9904-427D098855CB}" type="datetimeFigureOut">
              <a:rPr lang="en-US" smtClean="0"/>
              <a:t>11/28/21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1A8C5-A2DA-3E4C-BD7C-8D3F7FDBB390}" type="slidenum">
              <a:rPr lang="en-US" smtClean="0"/>
              <a:t>‹#›</a:t>
            </a:fld>
            <a:endParaRPr lang="en-US"/>
          </a:p>
        </p:txBody>
      </p:sp>
    </p:spTree>
    <p:extLst>
      <p:ext uri="{BB962C8B-B14F-4D97-AF65-F5344CB8AC3E}">
        <p14:creationId xmlns:p14="http://schemas.microsoft.com/office/powerpoint/2010/main" val="295834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a:t>
            </a:fld>
            <a:endParaRPr lang="en-US"/>
          </a:p>
        </p:txBody>
      </p:sp>
    </p:spTree>
    <p:extLst>
      <p:ext uri="{BB962C8B-B14F-4D97-AF65-F5344CB8AC3E}">
        <p14:creationId xmlns:p14="http://schemas.microsoft.com/office/powerpoint/2010/main" val="9308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10</a:t>
            </a:fld>
            <a:endParaRPr lang="en-US"/>
          </a:p>
        </p:txBody>
      </p:sp>
    </p:spTree>
    <p:extLst>
      <p:ext uri="{BB962C8B-B14F-4D97-AF65-F5344CB8AC3E}">
        <p14:creationId xmlns:p14="http://schemas.microsoft.com/office/powerpoint/2010/main" val="385390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F196-4072-D945-95BA-7F8F8AFBB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B986B-E2B2-B140-A365-E809F5833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D226F4-992E-D546-80D7-426B89AAD2AA}"/>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5" name="Footer Placeholder 4">
            <a:extLst>
              <a:ext uri="{FF2B5EF4-FFF2-40B4-BE49-F238E27FC236}">
                <a16:creationId xmlns:a16="http://schemas.microsoft.com/office/drawing/2014/main" id="{C5986D8A-33BF-0748-B543-48FFDC565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A45C-816D-9E40-BEA6-64D38DA29C55}"/>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76757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90A9-E3A0-B441-AE05-6C14245E8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F2967-F918-6F42-836F-A9D5B4E63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FDE7C-A87F-2940-A441-374BDFA0F432}"/>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5" name="Footer Placeholder 4">
            <a:extLst>
              <a:ext uri="{FF2B5EF4-FFF2-40B4-BE49-F238E27FC236}">
                <a16:creationId xmlns:a16="http://schemas.microsoft.com/office/drawing/2014/main" id="{9BFD5E2A-161B-8345-9404-DE0B99C41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054E4-5B30-A641-B530-61DA5C8B3086}"/>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75713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AAD7C-F702-B746-9A7E-39AF475CFB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30820F-0EB7-2A4D-9227-4EBEE9132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BD3C7-015A-B946-9EDD-42CEF7E545FC}"/>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5" name="Footer Placeholder 4">
            <a:extLst>
              <a:ext uri="{FF2B5EF4-FFF2-40B4-BE49-F238E27FC236}">
                <a16:creationId xmlns:a16="http://schemas.microsoft.com/office/drawing/2014/main" id="{02FCB919-A352-D944-8EB1-2E0B9CE71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D855-ABE2-4440-95DD-68CAE1D8F292}"/>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158938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69B8-44CC-414B-9F2A-C20919119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0B1DB-6074-8A4A-9FEA-E97AE68F3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E8044-A67A-FB4C-AB57-AE91B15BF217}"/>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5" name="Footer Placeholder 4">
            <a:extLst>
              <a:ext uri="{FF2B5EF4-FFF2-40B4-BE49-F238E27FC236}">
                <a16:creationId xmlns:a16="http://schemas.microsoft.com/office/drawing/2014/main" id="{50FAEAAC-9F55-2642-88B0-5075D0140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D2881-9A6E-9C4F-844D-D785A3B7EFFA}"/>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51422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6CEC-825F-7047-8D6A-E75CB8D35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DBC01E-EB70-274E-8339-8A131A75C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9343A-10C7-F947-A775-33576120BD23}"/>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5" name="Footer Placeholder 4">
            <a:extLst>
              <a:ext uri="{FF2B5EF4-FFF2-40B4-BE49-F238E27FC236}">
                <a16:creationId xmlns:a16="http://schemas.microsoft.com/office/drawing/2014/main" id="{6055518A-EEA1-A443-BD5A-905E90758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BF591-BBEA-1146-97D0-44B308926412}"/>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86517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0294-6030-3746-B3F1-206CFA51F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A7BB1-BC44-674F-A1DD-9671DEAD4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EE240-59CA-E746-84F6-A54166050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A46EF-2796-614F-9E3E-3EBAA3146569}"/>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6" name="Footer Placeholder 5">
            <a:extLst>
              <a:ext uri="{FF2B5EF4-FFF2-40B4-BE49-F238E27FC236}">
                <a16:creationId xmlns:a16="http://schemas.microsoft.com/office/drawing/2014/main" id="{5677BE57-06A2-5747-B14A-C72639820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8FB3A-F1CE-F440-8D9A-AA4A8547F587}"/>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2123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B835-212B-0F4C-BE01-AC08ABE1CB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919C7-3EA8-4246-91E5-61EE51CBD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5586C-65E7-1540-9ED9-9FD0B82E4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95262-C836-DA45-B0DE-13372E41E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1588E-8877-A747-A65B-6BFA0F5A5C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652D47-96CF-4E4E-9874-51C774D38DCC}"/>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8" name="Footer Placeholder 7">
            <a:extLst>
              <a:ext uri="{FF2B5EF4-FFF2-40B4-BE49-F238E27FC236}">
                <a16:creationId xmlns:a16="http://schemas.microsoft.com/office/drawing/2014/main" id="{C9100B2D-3FD1-9F40-BECD-0E558535E9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2650F-C9FE-7644-9EEA-E87A5FC9AC4D}"/>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67274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43A8-ABF1-854B-8342-E10CA1E16F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637970-82D7-E94E-A78E-110ABF6CB385}"/>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4" name="Footer Placeholder 3">
            <a:extLst>
              <a:ext uri="{FF2B5EF4-FFF2-40B4-BE49-F238E27FC236}">
                <a16:creationId xmlns:a16="http://schemas.microsoft.com/office/drawing/2014/main" id="{5B7ADF4D-D32B-DB4D-B3BB-69D6EBF14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EAAAF-17DB-F749-9E32-F24FA0D9CD43}"/>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8674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89DF0-8E57-2643-86F6-4D8F608302A2}"/>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3" name="Footer Placeholder 2">
            <a:extLst>
              <a:ext uri="{FF2B5EF4-FFF2-40B4-BE49-F238E27FC236}">
                <a16:creationId xmlns:a16="http://schemas.microsoft.com/office/drawing/2014/main" id="{E1C9E122-C57D-D745-BED0-D635080EB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FB1AFE-D339-8E43-B6AC-1950039E9F9B}"/>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26155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1C0E-6FBA-5248-A3F5-4F6C59B96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EEF51-F46F-174E-9C5F-20A583682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F42C2A-3ADD-D94A-ACD5-9DBF2C228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A3722-A06B-E541-920A-351BB58D4A9F}"/>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6" name="Footer Placeholder 5">
            <a:extLst>
              <a:ext uri="{FF2B5EF4-FFF2-40B4-BE49-F238E27FC236}">
                <a16:creationId xmlns:a16="http://schemas.microsoft.com/office/drawing/2014/main" id="{5BF90CEE-6CA9-7841-8D56-1F9492437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0248B-C103-984E-9557-AF7A61FD615B}"/>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85508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0742-7E55-9643-852F-6A6BF7824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20198C-1440-C44E-90D2-34DB64D19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64EAAA-F94F-C041-8A96-0D5C74BE6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89C44-0B8E-6D4E-A33C-82C04BD205F9}"/>
              </a:ext>
            </a:extLst>
          </p:cNvPr>
          <p:cNvSpPr>
            <a:spLocks noGrp="1"/>
          </p:cNvSpPr>
          <p:nvPr>
            <p:ph type="dt" sz="half" idx="10"/>
          </p:nvPr>
        </p:nvSpPr>
        <p:spPr/>
        <p:txBody>
          <a:bodyPr/>
          <a:lstStyle/>
          <a:p>
            <a:fld id="{B790BD64-3155-B144-B189-C8135903F88F}" type="datetimeFigureOut">
              <a:rPr lang="en-US" smtClean="0"/>
              <a:t>11/28/21</a:t>
            </a:fld>
            <a:endParaRPr lang="en-US"/>
          </a:p>
        </p:txBody>
      </p:sp>
      <p:sp>
        <p:nvSpPr>
          <p:cNvPr id="6" name="Footer Placeholder 5">
            <a:extLst>
              <a:ext uri="{FF2B5EF4-FFF2-40B4-BE49-F238E27FC236}">
                <a16:creationId xmlns:a16="http://schemas.microsoft.com/office/drawing/2014/main" id="{2E60EEB4-AFBA-D54B-B364-D153957B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F39D0-8306-E443-9DBF-0F8E1B604D0C}"/>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00984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506F4-1FE9-1049-81E9-AB2042E2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E0A1C-135C-0F4D-B4DB-7E701155D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74806-60EA-3E4E-9348-14B84F125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0BD64-3155-B144-B189-C8135903F88F}" type="datetimeFigureOut">
              <a:rPr lang="en-US" smtClean="0"/>
              <a:t>11/28/21</a:t>
            </a:fld>
            <a:endParaRPr lang="en-US"/>
          </a:p>
        </p:txBody>
      </p:sp>
      <p:sp>
        <p:nvSpPr>
          <p:cNvPr id="5" name="Footer Placeholder 4">
            <a:extLst>
              <a:ext uri="{FF2B5EF4-FFF2-40B4-BE49-F238E27FC236}">
                <a16:creationId xmlns:a16="http://schemas.microsoft.com/office/drawing/2014/main" id="{B4DC8214-44CC-0E40-9AA2-75B969BBB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634F5-C5B7-1849-8AF8-B00C33A25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AC1B9-ED7F-7647-9C28-FC9C3D843485}" type="slidenum">
              <a:rPr lang="en-US" smtClean="0"/>
              <a:t>‹#›</a:t>
            </a:fld>
            <a:endParaRPr lang="en-US"/>
          </a:p>
        </p:txBody>
      </p:sp>
    </p:spTree>
    <p:extLst>
      <p:ext uri="{BB962C8B-B14F-4D97-AF65-F5344CB8AC3E}">
        <p14:creationId xmlns:p14="http://schemas.microsoft.com/office/powerpoint/2010/main" val="200077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4A85-8ECD-8641-8EE5-387795DF10B8}"/>
              </a:ext>
            </a:extLst>
          </p:cNvPr>
          <p:cNvSpPr>
            <a:spLocks noGrp="1"/>
          </p:cNvSpPr>
          <p:nvPr>
            <p:ph type="ctrTitle"/>
          </p:nvPr>
        </p:nvSpPr>
        <p:spPr/>
        <p:txBody>
          <a:bodyPr>
            <a:noAutofit/>
          </a:bodyPr>
          <a:lstStyle/>
          <a:p>
            <a:r>
              <a:rPr lang="en-US" sz="4400" b="1" dirty="0"/>
              <a:t>Improving Community Detection Performance in Heterogeneous Music Network by Learning Edge-type Usefulness Distribution</a:t>
            </a:r>
          </a:p>
        </p:txBody>
      </p:sp>
      <p:sp>
        <p:nvSpPr>
          <p:cNvPr id="3" name="Subtitle 2">
            <a:extLst>
              <a:ext uri="{FF2B5EF4-FFF2-40B4-BE49-F238E27FC236}">
                <a16:creationId xmlns:a16="http://schemas.microsoft.com/office/drawing/2014/main" id="{9F336AEF-43A8-C24B-BE17-B1F2B1FAC85D}"/>
              </a:ext>
            </a:extLst>
          </p:cNvPr>
          <p:cNvSpPr>
            <a:spLocks noGrp="1"/>
          </p:cNvSpPr>
          <p:nvPr>
            <p:ph type="subTitle" idx="1"/>
          </p:nvPr>
        </p:nvSpPr>
        <p:spPr>
          <a:xfrm>
            <a:off x="1647290" y="4065802"/>
            <a:ext cx="9144000" cy="1655762"/>
          </a:xfrm>
        </p:spPr>
        <p:txBody>
          <a:bodyPr/>
          <a:lstStyle/>
          <a:p>
            <a:r>
              <a:rPr lang="en-US" altLang="zh-CN" dirty="0"/>
              <a:t>Zheng</a:t>
            </a:r>
            <a:r>
              <a:rPr lang="zh-CN" altLang="en-US" dirty="0"/>
              <a:t> </a:t>
            </a:r>
            <a:r>
              <a:rPr lang="en-US" altLang="zh-CN" dirty="0"/>
              <a:t>Gao, Chun Guo, </a:t>
            </a:r>
            <a:r>
              <a:rPr lang="en-US" altLang="zh-CN" dirty="0" err="1"/>
              <a:t>Shutian</a:t>
            </a:r>
            <a:r>
              <a:rPr lang="en-US" altLang="zh-CN" dirty="0"/>
              <a:t> Ma, </a:t>
            </a:r>
            <a:r>
              <a:rPr lang="en-US" altLang="zh-CN" dirty="0" err="1"/>
              <a:t>Xiaozhong</a:t>
            </a:r>
            <a:r>
              <a:rPr lang="en-US" altLang="zh-CN" dirty="0"/>
              <a:t> Liu</a:t>
            </a:r>
          </a:p>
        </p:txBody>
      </p:sp>
    </p:spTree>
    <p:extLst>
      <p:ext uri="{BB962C8B-B14F-4D97-AF65-F5344CB8AC3E}">
        <p14:creationId xmlns:p14="http://schemas.microsoft.com/office/powerpoint/2010/main" val="199071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4A85-8ECD-8641-8EE5-387795DF10B8}"/>
              </a:ext>
            </a:extLst>
          </p:cNvPr>
          <p:cNvSpPr>
            <a:spLocks noGrp="1"/>
          </p:cNvSpPr>
          <p:nvPr>
            <p:ph type="ctrTitle"/>
          </p:nvPr>
        </p:nvSpPr>
        <p:spPr/>
        <p:txBody>
          <a:bodyPr>
            <a:noAutofit/>
          </a:bodyPr>
          <a:lstStyle/>
          <a:p>
            <a:r>
              <a:rPr lang="en-US" altLang="zh-CN" sz="4400" b="1" dirty="0"/>
              <a:t>Thanks!</a:t>
            </a:r>
            <a:endParaRPr lang="en-US" sz="4400" b="1" dirty="0"/>
          </a:p>
        </p:txBody>
      </p:sp>
    </p:spTree>
    <p:extLst>
      <p:ext uri="{BB962C8B-B14F-4D97-AF65-F5344CB8AC3E}">
        <p14:creationId xmlns:p14="http://schemas.microsoft.com/office/powerpoint/2010/main" val="89460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p:txBody>
          <a:bodyPr/>
          <a:lstStyle/>
          <a:p>
            <a:r>
              <a:rPr lang="en-US" dirty="0"/>
              <a:t>With music becoming an essential part of daily life, there is an urgent need to develop recommendation systems to assist people targeting better  songs with fewer efforts.</a:t>
            </a:r>
          </a:p>
          <a:p>
            <a:r>
              <a:rPr lang="en-US" dirty="0"/>
              <a:t>The interactions between users and songs naturally construct a complex network, community detection approaches can be applied to reveal users' potential interests on songs by grouping relevant users &amp; songs to the same community.</a:t>
            </a:r>
          </a:p>
          <a:p>
            <a:r>
              <a:rPr lang="en-US" dirty="0"/>
              <a:t>The type of interactions are heterogeneous, which challenges conventional community detection methods. </a:t>
            </a:r>
          </a:p>
        </p:txBody>
      </p:sp>
    </p:spTree>
    <p:extLst>
      <p:ext uri="{BB962C8B-B14F-4D97-AF65-F5344CB8AC3E}">
        <p14:creationId xmlns:p14="http://schemas.microsoft.com/office/powerpoint/2010/main" val="228903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Edge-type Usefulness Distribution (ETUD)</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a:xfrm>
            <a:off x="838200" y="1825625"/>
            <a:ext cx="5367391" cy="4351338"/>
          </a:xfrm>
        </p:spPr>
        <p:txBody>
          <a:bodyPr>
            <a:normAutofit fontScale="92500" lnSpcReduction="10000"/>
          </a:bodyPr>
          <a:lstStyle/>
          <a:p>
            <a:r>
              <a:rPr lang="en-US" dirty="0"/>
              <a:t>We propose a genetic based method to learn the ETUD on heterogeneous networks in an evolutionary manner. Our model can highlight those edge-types  more important for music recommendation by assigning higher weights on them. After that, all edges are updated by multiplying related ETUD values on their original weights, which converts a heterogeneous network to a homogeneous one.</a:t>
            </a:r>
          </a:p>
        </p:txBody>
      </p:sp>
      <p:pic>
        <p:nvPicPr>
          <p:cNvPr id="5" name="Picture 4">
            <a:extLst>
              <a:ext uri="{FF2B5EF4-FFF2-40B4-BE49-F238E27FC236}">
                <a16:creationId xmlns:a16="http://schemas.microsoft.com/office/drawing/2014/main" id="{43CB39BD-C92D-5847-9488-5A53B3C95AC8}"/>
              </a:ext>
            </a:extLst>
          </p:cNvPr>
          <p:cNvPicPr>
            <a:picLocks noChangeAspect="1"/>
          </p:cNvPicPr>
          <p:nvPr/>
        </p:nvPicPr>
        <p:blipFill>
          <a:blip r:embed="rId2"/>
          <a:stretch>
            <a:fillRect/>
          </a:stretch>
        </p:blipFill>
        <p:spPr>
          <a:xfrm>
            <a:off x="6096000" y="1982422"/>
            <a:ext cx="5859653" cy="4037744"/>
          </a:xfrm>
          <a:prstGeom prst="rect">
            <a:avLst/>
          </a:prstGeom>
        </p:spPr>
      </p:pic>
    </p:spTree>
    <p:extLst>
      <p:ext uri="{BB962C8B-B14F-4D97-AF65-F5344CB8AC3E}">
        <p14:creationId xmlns:p14="http://schemas.microsoft.com/office/powerpoint/2010/main" val="298333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ETUD Pipeline</a:t>
            </a:r>
          </a:p>
        </p:txBody>
      </p:sp>
      <p:pic>
        <p:nvPicPr>
          <p:cNvPr id="5" name="Content Placeholder 4">
            <a:extLst>
              <a:ext uri="{FF2B5EF4-FFF2-40B4-BE49-F238E27FC236}">
                <a16:creationId xmlns:a16="http://schemas.microsoft.com/office/drawing/2014/main" id="{EACE2A1D-D4A9-6E41-859D-D2FB1270B86C}"/>
              </a:ext>
            </a:extLst>
          </p:cNvPr>
          <p:cNvPicPr>
            <a:picLocks noGrp="1" noChangeAspect="1"/>
          </p:cNvPicPr>
          <p:nvPr>
            <p:ph idx="1"/>
          </p:nvPr>
        </p:nvPicPr>
        <p:blipFill>
          <a:blip r:embed="rId2"/>
          <a:stretch>
            <a:fillRect/>
          </a:stretch>
        </p:blipFill>
        <p:spPr>
          <a:xfrm>
            <a:off x="1168543" y="1849348"/>
            <a:ext cx="10565898" cy="3728101"/>
          </a:xfrm>
        </p:spPr>
      </p:pic>
    </p:spTree>
    <p:extLst>
      <p:ext uri="{BB962C8B-B14F-4D97-AF65-F5344CB8AC3E}">
        <p14:creationId xmlns:p14="http://schemas.microsoft.com/office/powerpoint/2010/main" val="266212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ETUD Pipeline</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a:xfrm>
            <a:off x="595901" y="1825625"/>
            <a:ext cx="10952251" cy="4351338"/>
          </a:xfrm>
        </p:spPr>
        <p:txBody>
          <a:bodyPr>
            <a:normAutofit fontScale="92500" lnSpcReduction="20000"/>
          </a:bodyPr>
          <a:lstStyle/>
          <a:p>
            <a:r>
              <a:rPr lang="en-US" dirty="0"/>
              <a:t>Initialization</a:t>
            </a:r>
          </a:p>
          <a:p>
            <a:pPr lvl="1"/>
            <a:r>
              <a:rPr lang="en-US" dirty="0"/>
              <a:t>We define a chromosome to represent a possible ETUD result. A chromosome is constructed by a set of genes ,where each gene refers to an edge-type respectively. The value stores in each gene represents the usefulness score of a particular edge-type.</a:t>
            </a:r>
          </a:p>
          <a:p>
            <a:r>
              <a:rPr lang="en-US" dirty="0"/>
              <a:t>Assessment and Selection</a:t>
            </a:r>
          </a:p>
          <a:p>
            <a:pPr lvl="1"/>
            <a:r>
              <a:rPr lang="en-US" dirty="0"/>
              <a:t>The best ETUD should be able to best reproduce users' listening preference. In other words, we should find an ETUD that maximizes the similarity between songs' ranking list generated under this ETUD  and user real preference on songs.</a:t>
            </a:r>
          </a:p>
          <a:p>
            <a:pPr lvl="1"/>
            <a:r>
              <a:rPr lang="en-US" dirty="0"/>
              <a:t>Personalized PageRank algorithm is utilized to represent user listening preference.</a:t>
            </a:r>
          </a:p>
          <a:p>
            <a:r>
              <a:rPr lang="en-US" dirty="0"/>
              <a:t>Transformation</a:t>
            </a:r>
          </a:p>
          <a:p>
            <a:pPr lvl="1"/>
            <a:r>
              <a:rPr lang="en-US" dirty="0"/>
              <a:t>Cross-over: generate new ETUD in chromosome pairs.</a:t>
            </a:r>
          </a:p>
          <a:p>
            <a:pPr lvl="1"/>
            <a:r>
              <a:rPr lang="en-US" dirty="0"/>
              <a:t>Mutation: generate new ETUD within a chromosome. </a:t>
            </a:r>
          </a:p>
          <a:p>
            <a:r>
              <a:rPr lang="en-US" dirty="0"/>
              <a:t>Finalization</a:t>
            </a:r>
          </a:p>
        </p:txBody>
      </p:sp>
    </p:spTree>
    <p:extLst>
      <p:ext uri="{BB962C8B-B14F-4D97-AF65-F5344CB8AC3E}">
        <p14:creationId xmlns:p14="http://schemas.microsoft.com/office/powerpoint/2010/main" val="72377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Dataset</a:t>
            </a:r>
          </a:p>
        </p:txBody>
      </p:sp>
      <p:pic>
        <p:nvPicPr>
          <p:cNvPr id="5" name="Content Placeholder 4">
            <a:extLst>
              <a:ext uri="{FF2B5EF4-FFF2-40B4-BE49-F238E27FC236}">
                <a16:creationId xmlns:a16="http://schemas.microsoft.com/office/drawing/2014/main" id="{3B3CE6FA-5F39-7847-8735-B1105A1E4CA1}"/>
              </a:ext>
            </a:extLst>
          </p:cNvPr>
          <p:cNvPicPr>
            <a:picLocks noGrp="1" noChangeAspect="1"/>
          </p:cNvPicPr>
          <p:nvPr>
            <p:ph idx="1"/>
          </p:nvPr>
        </p:nvPicPr>
        <p:blipFill>
          <a:blip r:embed="rId2"/>
          <a:stretch>
            <a:fillRect/>
          </a:stretch>
        </p:blipFill>
        <p:spPr>
          <a:xfrm>
            <a:off x="2381250" y="1690688"/>
            <a:ext cx="7429500" cy="1435100"/>
          </a:xfrm>
        </p:spPr>
      </p:pic>
      <p:pic>
        <p:nvPicPr>
          <p:cNvPr id="7" name="Picture 6">
            <a:extLst>
              <a:ext uri="{FF2B5EF4-FFF2-40B4-BE49-F238E27FC236}">
                <a16:creationId xmlns:a16="http://schemas.microsoft.com/office/drawing/2014/main" id="{769FB200-D105-744B-B628-9F4727F7D21E}"/>
              </a:ext>
            </a:extLst>
          </p:cNvPr>
          <p:cNvPicPr>
            <a:picLocks noChangeAspect="1"/>
          </p:cNvPicPr>
          <p:nvPr/>
        </p:nvPicPr>
        <p:blipFill>
          <a:blip r:embed="rId3"/>
          <a:stretch>
            <a:fillRect/>
          </a:stretch>
        </p:blipFill>
        <p:spPr>
          <a:xfrm>
            <a:off x="2095357" y="3355975"/>
            <a:ext cx="8432800" cy="3136900"/>
          </a:xfrm>
          <a:prstGeom prst="rect">
            <a:avLst/>
          </a:prstGeom>
        </p:spPr>
      </p:pic>
    </p:spTree>
    <p:extLst>
      <p:ext uri="{BB962C8B-B14F-4D97-AF65-F5344CB8AC3E}">
        <p14:creationId xmlns:p14="http://schemas.microsoft.com/office/powerpoint/2010/main" val="15597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Task 1: Searching Cost with Between-community Jumping</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a:xfrm>
            <a:off x="838200" y="1825625"/>
            <a:ext cx="10515600" cy="3588856"/>
          </a:xfrm>
        </p:spPr>
        <p:txBody>
          <a:bodyPr>
            <a:normAutofit lnSpcReduction="10000"/>
          </a:bodyPr>
          <a:lstStyle/>
          <a:p>
            <a:r>
              <a:rPr lang="en-US" dirty="0"/>
              <a:t>The first task is to examine whether applying ETUD on heterogeneous networks can reduce the searching cost of retrieving all users' listened songs. </a:t>
            </a:r>
          </a:p>
          <a:p>
            <a:r>
              <a:rPr lang="en-US" dirty="0"/>
              <a:t>In our music network, each user u will belong to a community after a community detection method is leveraged. When user u looks for songs to listen, there is a searching cost for the user to retrieve all his/her favored songs. We simulate user searching </a:t>
            </a:r>
            <a:r>
              <a:rPr lang="en-US" dirty="0" err="1"/>
              <a:t>behaviours</a:t>
            </a:r>
            <a:r>
              <a:rPr lang="en-US" dirty="0"/>
              <a:t> to see how ETUD can help to reduce searching cost when added to existing community detection methods.</a:t>
            </a:r>
          </a:p>
        </p:txBody>
      </p:sp>
      <p:pic>
        <p:nvPicPr>
          <p:cNvPr id="5" name="Picture 4">
            <a:extLst>
              <a:ext uri="{FF2B5EF4-FFF2-40B4-BE49-F238E27FC236}">
                <a16:creationId xmlns:a16="http://schemas.microsoft.com/office/drawing/2014/main" id="{80CBB173-B37D-D741-83FB-83076F22B449}"/>
              </a:ext>
            </a:extLst>
          </p:cNvPr>
          <p:cNvPicPr>
            <a:picLocks noChangeAspect="1"/>
          </p:cNvPicPr>
          <p:nvPr/>
        </p:nvPicPr>
        <p:blipFill>
          <a:blip r:embed="rId2"/>
          <a:stretch>
            <a:fillRect/>
          </a:stretch>
        </p:blipFill>
        <p:spPr>
          <a:xfrm>
            <a:off x="2125966" y="5337175"/>
            <a:ext cx="8166100" cy="1155700"/>
          </a:xfrm>
          <a:prstGeom prst="rect">
            <a:avLst/>
          </a:prstGeom>
        </p:spPr>
      </p:pic>
    </p:spTree>
    <p:extLst>
      <p:ext uri="{BB962C8B-B14F-4D97-AF65-F5344CB8AC3E}">
        <p14:creationId xmlns:p14="http://schemas.microsoft.com/office/powerpoint/2010/main" val="32981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Task 1: Searching Cost with Between-community Jumping</a:t>
            </a:r>
          </a:p>
        </p:txBody>
      </p:sp>
      <p:pic>
        <p:nvPicPr>
          <p:cNvPr id="5" name="Content Placeholder 4">
            <a:extLst>
              <a:ext uri="{FF2B5EF4-FFF2-40B4-BE49-F238E27FC236}">
                <a16:creationId xmlns:a16="http://schemas.microsoft.com/office/drawing/2014/main" id="{48754045-1C6A-C64F-B86F-D47D7F8FE9B2}"/>
              </a:ext>
            </a:extLst>
          </p:cNvPr>
          <p:cNvPicPr>
            <a:picLocks noGrp="1" noChangeAspect="1"/>
          </p:cNvPicPr>
          <p:nvPr>
            <p:ph idx="1"/>
          </p:nvPr>
        </p:nvPicPr>
        <p:blipFill>
          <a:blip r:embed="rId2"/>
          <a:stretch>
            <a:fillRect/>
          </a:stretch>
        </p:blipFill>
        <p:spPr>
          <a:xfrm>
            <a:off x="838200" y="2008141"/>
            <a:ext cx="10515600" cy="3986305"/>
          </a:xfrm>
        </p:spPr>
      </p:pic>
    </p:spTree>
    <p:extLst>
      <p:ext uri="{BB962C8B-B14F-4D97-AF65-F5344CB8AC3E}">
        <p14:creationId xmlns:p14="http://schemas.microsoft.com/office/powerpoint/2010/main" val="344945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Task 2: Searching Accuracy within Community</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a:xfrm>
            <a:off x="838200" y="1825625"/>
            <a:ext cx="10515600" cy="1790878"/>
          </a:xfrm>
        </p:spPr>
        <p:txBody>
          <a:bodyPr>
            <a:normAutofit fontScale="92500"/>
          </a:bodyPr>
          <a:lstStyle/>
          <a:p>
            <a:r>
              <a:rPr lang="en-US" dirty="0"/>
              <a:t> We are also willing to see whether it also benefits music recommendation accuracy within communities. For each testing user, we select all songs in the same community as the user, and rank the songs based on their PageRank scores calculated during the training process.</a:t>
            </a:r>
          </a:p>
        </p:txBody>
      </p:sp>
      <p:pic>
        <p:nvPicPr>
          <p:cNvPr id="7" name="Picture 6">
            <a:extLst>
              <a:ext uri="{FF2B5EF4-FFF2-40B4-BE49-F238E27FC236}">
                <a16:creationId xmlns:a16="http://schemas.microsoft.com/office/drawing/2014/main" id="{64980699-98ED-CD4C-976A-DC1EF0ECD7BC}"/>
              </a:ext>
            </a:extLst>
          </p:cNvPr>
          <p:cNvPicPr>
            <a:picLocks noChangeAspect="1"/>
          </p:cNvPicPr>
          <p:nvPr/>
        </p:nvPicPr>
        <p:blipFill>
          <a:blip r:embed="rId2"/>
          <a:stretch>
            <a:fillRect/>
          </a:stretch>
        </p:blipFill>
        <p:spPr>
          <a:xfrm>
            <a:off x="2331521" y="3388053"/>
            <a:ext cx="6946043" cy="3104822"/>
          </a:xfrm>
          <a:prstGeom prst="rect">
            <a:avLst/>
          </a:prstGeom>
        </p:spPr>
      </p:pic>
    </p:spTree>
    <p:extLst>
      <p:ext uri="{BB962C8B-B14F-4D97-AF65-F5344CB8AC3E}">
        <p14:creationId xmlns:p14="http://schemas.microsoft.com/office/powerpoint/2010/main" val="1292675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473</Words>
  <Application>Microsoft Macintosh PowerPoint</Application>
  <PresentationFormat>Widescreen</PresentationFormat>
  <Paragraphs>29</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Improving Community Detection Performance in Heterogeneous Music Network by Learning Edge-type Usefulness Distribution</vt:lpstr>
      <vt:lpstr>Background</vt:lpstr>
      <vt:lpstr>Edge-type Usefulness Distribution (ETUD)</vt:lpstr>
      <vt:lpstr>ETUD Pipeline</vt:lpstr>
      <vt:lpstr>ETUD Pipeline</vt:lpstr>
      <vt:lpstr>Dataset</vt:lpstr>
      <vt:lpstr>Task 1: Searching Cost with Between-community Jumping</vt:lpstr>
      <vt:lpstr>Task 1: Searching Cost with Between-community Jumping</vt:lpstr>
      <vt:lpstr>Task 2: Searching Accuracy within Community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193</cp:revision>
  <dcterms:created xsi:type="dcterms:W3CDTF">2021-07-14T04:07:54Z</dcterms:created>
  <dcterms:modified xsi:type="dcterms:W3CDTF">2021-11-28T21:52:37Z</dcterms:modified>
</cp:coreProperties>
</file>