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71" r:id="rId14"/>
    <p:sldId id="272" r:id="rId15"/>
    <p:sldId id="274" r:id="rId16"/>
    <p:sldId id="26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8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50" y="102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각 삼각형 28"/>
          <p:cNvSpPr/>
          <p:nvPr/>
        </p:nvSpPr>
        <p:spPr>
          <a:xfrm flipV="1">
            <a:off x="0" y="0"/>
            <a:ext cx="6197600" cy="3582988"/>
          </a:xfrm>
          <a:prstGeom prst="rtTriangle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77000">
                <a:schemeClr val="accent1">
                  <a:lumMod val="60000"/>
                  <a:lumOff val="40000"/>
                  <a:alpha val="6200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" name="그룹 40"/>
          <p:cNvGrpSpPr/>
          <p:nvPr/>
        </p:nvGrpSpPr>
        <p:grpSpPr>
          <a:xfrm rot="20467452" flipV="1">
            <a:off x="1386549" y="-342319"/>
            <a:ext cx="7823200" cy="5519823"/>
            <a:chOff x="1214414" y="0"/>
            <a:chExt cx="7289840" cy="6858000"/>
          </a:xfrm>
        </p:grpSpPr>
        <p:sp>
          <p:nvSpPr>
            <p:cNvPr id="31" name="타원 30"/>
            <p:cNvSpPr/>
            <p:nvPr/>
          </p:nvSpPr>
          <p:spPr>
            <a:xfrm>
              <a:off x="1820834" y="5035552"/>
              <a:ext cx="1438308" cy="1438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3500430" y="5214950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3205150" y="4133852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2143108" y="4572008"/>
              <a:ext cx="377828" cy="377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4286248" y="3857628"/>
              <a:ext cx="381000" cy="381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5578508" y="3105148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2643174" y="4500570"/>
              <a:ext cx="514352" cy="514352"/>
            </a:xfrm>
            <a:prstGeom prst="ellipse">
              <a:avLst/>
            </a:prstGeom>
            <a:solidFill>
              <a:schemeClr val="accent2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3500430" y="378619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6286512" y="2786058"/>
              <a:ext cx="1193816" cy="1193816"/>
            </a:xfrm>
            <a:prstGeom prst="ellipse">
              <a:avLst/>
            </a:prstGeom>
            <a:solidFill>
              <a:schemeClr val="tx2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5643570" y="2143116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5072066" y="2928934"/>
              <a:ext cx="250828" cy="250828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6072198" y="364331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5357818" y="3643314"/>
              <a:ext cx="381000" cy="381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5000628" y="364331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3857620" y="4286256"/>
              <a:ext cx="676284" cy="676284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3214678" y="4857760"/>
              <a:ext cx="250828" cy="2508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3143240" y="6215082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6786578" y="1928802"/>
              <a:ext cx="676284" cy="676284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7572396" y="200024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6935986" y="1216041"/>
              <a:ext cx="428596" cy="428597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7643834" y="1000108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7715272" y="714356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7286644" y="0"/>
              <a:ext cx="669860" cy="6698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1214414" y="5072074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1285852" y="6000768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1428728" y="6264276"/>
              <a:ext cx="593724" cy="59372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8047062" y="47600"/>
              <a:ext cx="250828" cy="250828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600" y="3429000"/>
            <a:ext cx="9525067" cy="1074551"/>
          </a:xfrm>
        </p:spPr>
        <p:txBody>
          <a:bodyPr/>
          <a:lstStyle>
            <a:lvl1pPr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9600" y="4500569"/>
            <a:ext cx="8534400" cy="587697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1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7C8F9AC-C743-4CF1-9CDC-5778D607EC85}" type="datetime1">
              <a:rPr lang="ko-KR" altLang="en-US"/>
              <a:pPr>
                <a:defRPr lang="ko-KR" altLang="en-US"/>
              </a:pPr>
              <a:t>2019-11-17</a:t>
            </a:fld>
            <a:endParaRPr lang="en-US" altLang="en-US"/>
          </a:p>
        </p:txBody>
      </p:sp>
      <p:sp>
        <p:nvSpPr>
          <p:cNvPr id="6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en-US" altLang="en-US"/>
          </a:p>
        </p:txBody>
      </p:sp>
      <p:sp>
        <p:nvSpPr>
          <p:cNvPr id="6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0" y="2743200"/>
            <a:ext cx="7117491" cy="4114800"/>
          </a:xfrm>
          <a:prstGeom prst="rtTriangle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77000">
                <a:schemeClr val="accent1">
                  <a:lumMod val="60000"/>
                  <a:lumOff val="40000"/>
                  <a:alpha val="6200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3" name="그룹 40"/>
          <p:cNvGrpSpPr/>
          <p:nvPr/>
        </p:nvGrpSpPr>
        <p:grpSpPr>
          <a:xfrm>
            <a:off x="1619218" y="32658"/>
            <a:ext cx="9503792" cy="6705600"/>
            <a:chOff x="1214414" y="0"/>
            <a:chExt cx="7289840" cy="6858000"/>
          </a:xfrm>
        </p:grpSpPr>
        <p:sp>
          <p:nvSpPr>
            <p:cNvPr id="41" name="타원 40"/>
            <p:cNvSpPr/>
            <p:nvPr/>
          </p:nvSpPr>
          <p:spPr>
            <a:xfrm>
              <a:off x="1820834" y="5035552"/>
              <a:ext cx="1438308" cy="1438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3500430" y="5214950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3205150" y="4133852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2143108" y="4572008"/>
              <a:ext cx="377828" cy="377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4286248" y="3857628"/>
              <a:ext cx="381000" cy="381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5578508" y="3105148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2643174" y="4500570"/>
              <a:ext cx="514352" cy="514352"/>
            </a:xfrm>
            <a:prstGeom prst="ellipse">
              <a:avLst/>
            </a:prstGeom>
            <a:solidFill>
              <a:schemeClr val="accent2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3500430" y="378619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6286512" y="2786058"/>
              <a:ext cx="1193816" cy="1193816"/>
            </a:xfrm>
            <a:prstGeom prst="ellipse">
              <a:avLst/>
            </a:prstGeom>
            <a:solidFill>
              <a:schemeClr val="tx2">
                <a:lumMod val="75000"/>
                <a:lumOff val="25000"/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5643570" y="2143116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5072066" y="2928934"/>
              <a:ext cx="250828" cy="250828"/>
            </a:xfrm>
            <a:prstGeom prst="ellipse">
              <a:avLst/>
            </a:prstGeom>
            <a:solidFill>
              <a:schemeClr val="accent2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6072198" y="364331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5357818" y="3643314"/>
              <a:ext cx="381000" cy="381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5000628" y="364331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3857620" y="4286256"/>
              <a:ext cx="676284" cy="676284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3214678" y="4857760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3143240" y="6215082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6786578" y="1928802"/>
              <a:ext cx="676284" cy="676284"/>
            </a:xfrm>
            <a:prstGeom prst="ellipse">
              <a:avLst/>
            </a:prstGeom>
            <a:solidFill>
              <a:schemeClr val="accent2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7572396" y="200024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7286644" y="857232"/>
              <a:ext cx="428596" cy="428596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7643834" y="1000108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7715272" y="714356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7286644" y="0"/>
              <a:ext cx="669860" cy="6698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214414" y="5072074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285852" y="6000768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1428728" y="6264276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8047062" y="47600"/>
              <a:ext cx="250828" cy="250828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5332" y="2285992"/>
            <a:ext cx="11361336" cy="1470025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68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92ABC9BA-42AA-4685-93DD-7FD76BFF3AE1}" type="datetime1">
              <a:rPr lang="ko-KR" altLang="en-US"/>
              <a:pPr>
                <a:defRPr lang="ko-KR" altLang="en-US"/>
              </a:pPr>
              <a:t>2019-11-17</a:t>
            </a:fld>
            <a:endParaRPr lang="en-US" altLang="en-US"/>
          </a:p>
        </p:txBody>
      </p:sp>
      <p:sp>
        <p:nvSpPr>
          <p:cNvPr id="6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en-US" altLang="en-US"/>
          </a:p>
        </p:txBody>
      </p:sp>
      <p:sp>
        <p:nvSpPr>
          <p:cNvPr id="7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목차" type="clipArtAndTx" preserve="1">
  <p:cSld name="목차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0" y="2819400"/>
            <a:ext cx="6985687" cy="4038600"/>
          </a:xfrm>
          <a:prstGeom prst="rtTriangle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77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4810895" y="0"/>
            <a:ext cx="7381103" cy="4267200"/>
          </a:xfrm>
          <a:prstGeom prst="rtTriangle">
            <a:avLst/>
          </a:prstGeom>
          <a:gradFill>
            <a:gsLst>
              <a:gs pos="74000">
                <a:schemeClr val="accent1">
                  <a:lumMod val="60000"/>
                  <a:lumOff val="40000"/>
                  <a:alpha val="200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8" name="그룹 45"/>
          <p:cNvGrpSpPr/>
          <p:nvPr/>
        </p:nvGrpSpPr>
        <p:grpSpPr>
          <a:xfrm rot="20271787" flipH="1" flipV="1">
            <a:off x="6554343" y="710203"/>
            <a:ext cx="6159480" cy="4345951"/>
            <a:chOff x="1214414" y="0"/>
            <a:chExt cx="7289840" cy="6858000"/>
          </a:xfrm>
        </p:grpSpPr>
        <p:sp>
          <p:nvSpPr>
            <p:cNvPr id="9" name="타원 8"/>
            <p:cNvSpPr/>
            <p:nvPr/>
          </p:nvSpPr>
          <p:spPr>
            <a:xfrm>
              <a:off x="1820834" y="5035552"/>
              <a:ext cx="1438308" cy="1438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3500430" y="5214950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3205150" y="4133852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2143108" y="4572008"/>
              <a:ext cx="377828" cy="377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4286248" y="3857628"/>
              <a:ext cx="381000" cy="381000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5578508" y="3105148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643174" y="4500570"/>
              <a:ext cx="514352" cy="514352"/>
            </a:xfrm>
            <a:prstGeom prst="ellipse">
              <a:avLst/>
            </a:prstGeom>
            <a:solidFill>
              <a:schemeClr val="accent2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3500430" y="378619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6286512" y="2786058"/>
              <a:ext cx="1193816" cy="1193816"/>
            </a:xfrm>
            <a:prstGeom prst="ellipse">
              <a:avLst/>
            </a:prstGeom>
            <a:solidFill>
              <a:schemeClr val="tx2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5643570" y="2143116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072066" y="2928934"/>
              <a:ext cx="250828" cy="250828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6072198" y="364331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5357818" y="3643314"/>
              <a:ext cx="381000" cy="381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5000628" y="364331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3857620" y="4286256"/>
              <a:ext cx="676284" cy="676284"/>
            </a:xfrm>
            <a:prstGeom prst="ellipse">
              <a:avLst/>
            </a:prstGeom>
            <a:solidFill>
              <a:schemeClr val="accent2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214678" y="4857760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3143240" y="6215082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6786578" y="1928802"/>
              <a:ext cx="676284" cy="676284"/>
            </a:xfrm>
            <a:prstGeom prst="ellipse">
              <a:avLst/>
            </a:prstGeom>
            <a:solidFill>
              <a:schemeClr val="accent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7572396" y="200024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7286644" y="857232"/>
              <a:ext cx="428596" cy="428596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7643834" y="1000108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7715272" y="714356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7286644" y="0"/>
              <a:ext cx="669860" cy="6698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1214414" y="5072074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1285852" y="6000768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1428728" y="6264276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8047062" y="47600"/>
              <a:ext cx="250828" cy="250828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6000" y="914400"/>
            <a:ext cx="8229600" cy="1129604"/>
          </a:xfrm>
        </p:spPr>
        <p:txBody>
          <a:bodyPr/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9" name="텍스트 개체 틀 38"/>
          <p:cNvSpPr>
            <a:spLocks noGrp="1"/>
          </p:cNvSpPr>
          <p:nvPr>
            <p:ph type="body" sz="quarter" idx="14" hasCustomPrompt="1"/>
          </p:nvPr>
        </p:nvSpPr>
        <p:spPr>
          <a:xfrm>
            <a:off x="1016000" y="2133600"/>
            <a:ext cx="8244417" cy="357028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A537D4F-2816-4191-B966-3AB5762B9300}" type="datetime1">
              <a:rPr lang="ko-KR" altLang="en-US"/>
              <a:pPr>
                <a:defRPr lang="ko-KR" altLang="en-US"/>
              </a:pPr>
              <a:t>2019-11-17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0"/>
          <p:cNvGrpSpPr/>
          <p:nvPr/>
        </p:nvGrpSpPr>
        <p:grpSpPr>
          <a:xfrm rot="5400000">
            <a:off x="6959600" y="2933700"/>
            <a:ext cx="9144000" cy="990600"/>
            <a:chOff x="0" y="0"/>
            <a:chExt cx="9144000" cy="990600"/>
          </a:xfrm>
        </p:grpSpPr>
        <p:sp>
          <p:nvSpPr>
            <p:cNvPr id="8" name="자유형 7"/>
            <p:cNvSpPr/>
            <p:nvPr/>
          </p:nvSpPr>
          <p:spPr>
            <a:xfrm flipH="1">
              <a:off x="0" y="0"/>
              <a:ext cx="88392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8839200 w 8839200"/>
                <a:gd name="connsiteY0" fmla="*/ 0 h 990600"/>
                <a:gd name="connsiteX1" fmla="*/ 0 w 8839200"/>
                <a:gd name="connsiteY1" fmla="*/ 685800 h 990600"/>
                <a:gd name="connsiteX2" fmla="*/ 8839200 w 8839200"/>
                <a:gd name="connsiteY2" fmla="*/ 990600 h 990600"/>
                <a:gd name="connsiteX3" fmla="*/ 8839200 w 8839200"/>
                <a:gd name="connsiteY3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9200" h="990600">
                  <a:moveTo>
                    <a:pt x="8839200" y="0"/>
                  </a:moveTo>
                  <a:lnTo>
                    <a:pt x="0" y="685800"/>
                  </a:lnTo>
                  <a:lnTo>
                    <a:pt x="8839200" y="990600"/>
                  </a:lnTo>
                  <a:lnTo>
                    <a:pt x="8839200" y="0"/>
                  </a:ln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466725 w 9144000"/>
                <a:gd name="connsiteY2" fmla="*/ 476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525 w 9144000"/>
                <a:gd name="connsiteY2" fmla="*/ 5048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990600">
                  <a:moveTo>
                    <a:pt x="9144000" y="0"/>
                  </a:moveTo>
                  <a:lnTo>
                    <a:pt x="0" y="0"/>
                  </a:lnTo>
                  <a:lnTo>
                    <a:pt x="9525" y="504825"/>
                  </a:lnTo>
                  <a:lnTo>
                    <a:pt x="9144000" y="990600"/>
                  </a:lnTo>
                  <a:lnTo>
                    <a:pt x="9144000" y="0"/>
                  </a:lnTo>
                </a:path>
              </a:pathLst>
            </a:custGeom>
            <a:gradFill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schemeClr val="accent1">
                  <a:lumMod val="75000"/>
                  <a:alpha val="40000"/>
                </a:scheme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17"/>
          <p:cNvGrpSpPr/>
          <p:nvPr/>
        </p:nvGrpSpPr>
        <p:grpSpPr>
          <a:xfrm rot="5400000">
            <a:off x="10142518" y="5485396"/>
            <a:ext cx="1238021" cy="1664292"/>
            <a:chOff x="8077200" y="152400"/>
            <a:chExt cx="928516" cy="1664292"/>
          </a:xfrm>
        </p:grpSpPr>
        <p:sp>
          <p:nvSpPr>
            <p:cNvPr id="11" name="타원 10"/>
            <p:cNvSpPr/>
            <p:nvPr/>
          </p:nvSpPr>
          <p:spPr>
            <a:xfrm>
              <a:off x="8381998" y="1676400"/>
              <a:ext cx="140292" cy="14029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8077200" y="939502"/>
              <a:ext cx="393533" cy="393533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8458197" y="1143000"/>
              <a:ext cx="512058" cy="512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8470762" y="808315"/>
              <a:ext cx="230308" cy="230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8077200" y="152400"/>
              <a:ext cx="615059" cy="6150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775408" y="196106"/>
              <a:ext cx="230308" cy="230308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784115" y="274638"/>
            <a:ext cx="1161142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998583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9A09CFD-CD73-42CD-8107-FABA9430AA5B}" type="datetime1">
              <a:rPr lang="ko-KR" altLang="en-US"/>
              <a:pPr>
                <a:defRPr lang="ko-KR" altLang="en-US"/>
              </a:pPr>
              <a:t>2019-11-17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88047A4E-B306-4D3E-8C4B-2AC13D241DAE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33474"/>
            <a:ext cx="10972800" cy="514299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60BDF17-240F-45C2-9667-5F01B32F94EA}" type="datetime1">
              <a:rPr lang="ko-KR" altLang="en-US"/>
              <a:pPr>
                <a:defRPr lang="ko-KR" altLang="en-US"/>
              </a:pPr>
              <a:t>2019-11-17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4475B81-6B56-4E14-881C-F068C03C5382}" type="datetime1">
              <a:rPr lang="ko-KR" altLang="en-US"/>
              <a:pPr>
                <a:defRPr lang="ko-KR" altLang="en-US"/>
              </a:pPr>
              <a:t>2019-11-17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grpSp>
        <p:nvGrpSpPr>
          <p:cNvPr id="2" name="그룹 11"/>
          <p:cNvGrpSpPr/>
          <p:nvPr/>
        </p:nvGrpSpPr>
        <p:grpSpPr>
          <a:xfrm>
            <a:off x="10191779" y="152399"/>
            <a:ext cx="1815842" cy="2441067"/>
            <a:chOff x="8077200" y="152400"/>
            <a:chExt cx="928516" cy="1664292"/>
          </a:xfrm>
        </p:grpSpPr>
        <p:sp>
          <p:nvSpPr>
            <p:cNvPr id="6" name="타원 5"/>
            <p:cNvSpPr/>
            <p:nvPr/>
          </p:nvSpPr>
          <p:spPr>
            <a:xfrm>
              <a:off x="8381998" y="1676400"/>
              <a:ext cx="140292" cy="14029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8077200" y="939502"/>
              <a:ext cx="393533" cy="393533"/>
            </a:xfrm>
            <a:prstGeom prst="ellipse">
              <a:avLst/>
            </a:prstGeom>
            <a:solidFill>
              <a:schemeClr val="accent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8458197" y="1143000"/>
              <a:ext cx="512058" cy="512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8470762" y="808315"/>
              <a:ext cx="230308" cy="230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8077200" y="152400"/>
              <a:ext cx="615059" cy="6150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8775408" y="196106"/>
              <a:ext cx="230308" cy="230308"/>
            </a:xfrm>
            <a:prstGeom prst="ellipse">
              <a:avLst/>
            </a:prstGeom>
            <a:solidFill>
              <a:schemeClr val="accent2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 flipV="1">
            <a:off x="5865341" y="-1"/>
            <a:ext cx="6326659" cy="3657600"/>
          </a:xfrm>
          <a:prstGeom prst="rtTriangle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77000">
                <a:schemeClr val="accent1">
                  <a:lumMod val="60000"/>
                  <a:lumOff val="40000"/>
                  <a:alpha val="6200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4624923"/>
            <a:ext cx="10972800" cy="1362075"/>
          </a:xfrm>
        </p:spPr>
        <p:txBody>
          <a:bodyPr anchor="t"/>
          <a:lstStyle>
            <a:lvl1pPr algn="r">
              <a:defRPr sz="5400" b="0" cap="all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4191000"/>
            <a:ext cx="10972800" cy="433923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39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BFB287CB-68EA-421A-A4AD-33B9DC2E91B2}" type="datetime1">
              <a:rPr lang="ko-KR" altLang="en-US"/>
              <a:pPr>
                <a:defRPr lang="ko-KR" altLang="en-US"/>
              </a:pPr>
              <a:t>2019-11-17</a:t>
            </a:fld>
            <a:endParaRPr lang="en-US" altLang="en-US"/>
          </a:p>
        </p:txBody>
      </p:sp>
      <p:sp>
        <p:nvSpPr>
          <p:cNvPr id="4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en-US" altLang="en-US"/>
          </a:p>
        </p:txBody>
      </p:sp>
      <p:sp>
        <p:nvSpPr>
          <p:cNvPr id="4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grpSp>
        <p:nvGrpSpPr>
          <p:cNvPr id="4" name="그룹 40"/>
          <p:cNvGrpSpPr/>
          <p:nvPr/>
        </p:nvGrpSpPr>
        <p:grpSpPr>
          <a:xfrm rot="1132547" flipH="1" flipV="1">
            <a:off x="3113751" y="-418519"/>
            <a:ext cx="7823200" cy="5519823"/>
            <a:chOff x="1214414" y="0"/>
            <a:chExt cx="7289840" cy="6858000"/>
          </a:xfrm>
        </p:grpSpPr>
        <p:sp>
          <p:nvSpPr>
            <p:cNvPr id="37" name="타원 36"/>
            <p:cNvSpPr/>
            <p:nvPr/>
          </p:nvSpPr>
          <p:spPr>
            <a:xfrm>
              <a:off x="1820834" y="5035552"/>
              <a:ext cx="1438308" cy="1438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3500430" y="5214950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3205150" y="4133852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2143108" y="4572008"/>
              <a:ext cx="377828" cy="377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4286248" y="3857628"/>
              <a:ext cx="381000" cy="381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5578508" y="3105148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2643174" y="4500570"/>
              <a:ext cx="514352" cy="514352"/>
            </a:xfrm>
            <a:prstGeom prst="ellipse">
              <a:avLst/>
            </a:prstGeom>
            <a:solidFill>
              <a:schemeClr val="accent2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3500430" y="378619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6286512" y="2786058"/>
              <a:ext cx="1193816" cy="1193816"/>
            </a:xfrm>
            <a:prstGeom prst="ellipse">
              <a:avLst/>
            </a:prstGeom>
            <a:solidFill>
              <a:schemeClr val="tx2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5643570" y="2143116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5072066" y="2928934"/>
              <a:ext cx="250828" cy="250828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6072198" y="364331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5357818" y="3643314"/>
              <a:ext cx="381000" cy="381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5000628" y="364331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3857620" y="4286256"/>
              <a:ext cx="676284" cy="676284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3214678" y="4857760"/>
              <a:ext cx="250828" cy="2508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3143240" y="6215082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6786578" y="1928802"/>
              <a:ext cx="676284" cy="676284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7572396" y="200024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6935986" y="1216041"/>
              <a:ext cx="428596" cy="428597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7643834" y="1000108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7715272" y="714356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7286644" y="0"/>
              <a:ext cx="669860" cy="6698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214414" y="5072074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285852" y="6000768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428728" y="6264276"/>
              <a:ext cx="593724" cy="59372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8047062" y="47600"/>
              <a:ext cx="250828" cy="250828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76177"/>
            <a:ext cx="10972800" cy="86834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>
          <a:xfrm>
            <a:off x="609600" y="1071563"/>
            <a:ext cx="5295900" cy="51435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1" name="내용 개체 틀 8"/>
          <p:cNvSpPr>
            <a:spLocks noGrp="1"/>
          </p:cNvSpPr>
          <p:nvPr>
            <p:ph sz="quarter" idx="14"/>
          </p:nvPr>
        </p:nvSpPr>
        <p:spPr>
          <a:xfrm>
            <a:off x="6286500" y="1071563"/>
            <a:ext cx="5295900" cy="51435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264C91A-EF41-4988-8E36-6CAFB7D2E136}" type="datetime1">
              <a:rPr lang="ko-KR" altLang="en-US"/>
              <a:pPr>
                <a:defRPr lang="ko-KR" altLang="en-US"/>
              </a:pPr>
              <a:t>2019-11-17</a:t>
            </a:fld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BBE2AEF3-4D86-4CBE-9B32-DDE7C01B53B0}" type="datetime1">
              <a:rPr lang="ko-KR" altLang="en-US"/>
              <a:pPr>
                <a:defRPr lang="ko-KR" altLang="en-US"/>
              </a:pPr>
              <a:t>2019-11-17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609600" y="76177"/>
            <a:ext cx="10972800" cy="868346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6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142984"/>
            <a:ext cx="10972800" cy="504680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E9D41CA-F875-454A-B646-AC4E6349A4E4}" type="datetime1">
              <a:rPr lang="ko-KR" altLang="en-US"/>
              <a:pPr>
                <a:defRPr lang="ko-KR" altLang="en-US"/>
              </a:pPr>
              <a:t>2019-11-17</a:t>
            </a:fld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76177"/>
            <a:ext cx="10972800" cy="86834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609600" y="1114425"/>
            <a:ext cx="5308600" cy="250031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8" name="내용 개체 틀 10"/>
          <p:cNvSpPr>
            <a:spLocks noGrp="1"/>
          </p:cNvSpPr>
          <p:nvPr>
            <p:ph sz="quarter" idx="14"/>
          </p:nvPr>
        </p:nvSpPr>
        <p:spPr>
          <a:xfrm>
            <a:off x="6273800" y="1114425"/>
            <a:ext cx="5308600" cy="250031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9" name="내용 개체 틀 10"/>
          <p:cNvSpPr>
            <a:spLocks noGrp="1"/>
          </p:cNvSpPr>
          <p:nvPr>
            <p:ph sz="quarter" idx="15"/>
          </p:nvPr>
        </p:nvSpPr>
        <p:spPr>
          <a:xfrm>
            <a:off x="609600" y="3748106"/>
            <a:ext cx="5308600" cy="250031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20" name="내용 개체 틀 10"/>
          <p:cNvSpPr>
            <a:spLocks noGrp="1"/>
          </p:cNvSpPr>
          <p:nvPr>
            <p:ph sz="quarter" idx="16"/>
          </p:nvPr>
        </p:nvSpPr>
        <p:spPr>
          <a:xfrm>
            <a:off x="6273800" y="3748106"/>
            <a:ext cx="5308600" cy="250031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C519585-A1C3-4349-A2A9-E286BDE96C0E}" type="datetime1">
              <a:rPr lang="ko-KR" altLang="en-US"/>
              <a:pPr>
                <a:defRPr lang="ko-KR" altLang="en-US"/>
              </a:pPr>
              <a:t>2019-11-17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0"/>
            <a:ext cx="12192000" cy="990600"/>
            <a:chOff x="0" y="0"/>
            <a:chExt cx="9144000" cy="990600"/>
          </a:xfrm>
        </p:grpSpPr>
        <p:sp>
          <p:nvSpPr>
            <p:cNvPr id="9" name="자유형 8"/>
            <p:cNvSpPr/>
            <p:nvPr/>
          </p:nvSpPr>
          <p:spPr>
            <a:xfrm flipH="1">
              <a:off x="0" y="0"/>
              <a:ext cx="88392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8839200 w 8839200"/>
                <a:gd name="connsiteY0" fmla="*/ 0 h 990600"/>
                <a:gd name="connsiteX1" fmla="*/ 0 w 8839200"/>
                <a:gd name="connsiteY1" fmla="*/ 685800 h 990600"/>
                <a:gd name="connsiteX2" fmla="*/ 8839200 w 8839200"/>
                <a:gd name="connsiteY2" fmla="*/ 990600 h 990600"/>
                <a:gd name="connsiteX3" fmla="*/ 8839200 w 8839200"/>
                <a:gd name="connsiteY3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9200" h="990600">
                  <a:moveTo>
                    <a:pt x="8839200" y="0"/>
                  </a:moveTo>
                  <a:lnTo>
                    <a:pt x="0" y="685800"/>
                  </a:lnTo>
                  <a:lnTo>
                    <a:pt x="8839200" y="990600"/>
                  </a:lnTo>
                  <a:lnTo>
                    <a:pt x="8839200" y="0"/>
                  </a:ln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466725 w 9144000"/>
                <a:gd name="connsiteY2" fmla="*/ 476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525 w 9144000"/>
                <a:gd name="connsiteY2" fmla="*/ 5048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990600">
                  <a:moveTo>
                    <a:pt x="9144000" y="0"/>
                  </a:moveTo>
                  <a:lnTo>
                    <a:pt x="0" y="0"/>
                  </a:lnTo>
                  <a:lnTo>
                    <a:pt x="9525" y="504825"/>
                  </a:lnTo>
                  <a:lnTo>
                    <a:pt x="9144000" y="990600"/>
                  </a:lnTo>
                  <a:lnTo>
                    <a:pt x="9144000" y="0"/>
                  </a:lnTo>
                </a:path>
              </a:pathLst>
            </a:custGeom>
            <a:gradFill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schemeClr val="accent1">
                  <a:lumMod val="75000"/>
                  <a:alpha val="40000"/>
                </a:scheme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1" name="그룹 27"/>
          <p:cNvGrpSpPr/>
          <p:nvPr/>
        </p:nvGrpSpPr>
        <p:grpSpPr>
          <a:xfrm>
            <a:off x="10242536" y="180972"/>
            <a:ext cx="1771672" cy="3270256"/>
            <a:chOff x="7681902" y="180972"/>
            <a:chExt cx="1328754" cy="3270256"/>
          </a:xfrm>
        </p:grpSpPr>
        <p:sp>
          <p:nvSpPr>
            <p:cNvPr id="12" name="타원 11"/>
            <p:cNvSpPr/>
            <p:nvPr/>
          </p:nvSpPr>
          <p:spPr>
            <a:xfrm>
              <a:off x="7977182" y="2224094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7681902" y="1142996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8382000" y="762000"/>
              <a:ext cx="381000" cy="381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7977182" y="79533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334372" y="1295400"/>
              <a:ext cx="676284" cy="676284"/>
            </a:xfrm>
            <a:prstGeom prst="ellipse">
              <a:avLst/>
            </a:prstGeom>
            <a:solidFill>
              <a:schemeClr val="accent2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7691430" y="186690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8610600" y="320040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8562972" y="180972"/>
              <a:ext cx="428628" cy="4286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20" name="그룹 28"/>
          <p:cNvGrpSpPr/>
          <p:nvPr/>
        </p:nvGrpSpPr>
        <p:grpSpPr>
          <a:xfrm flipH="1" flipV="1">
            <a:off x="135466" y="3276600"/>
            <a:ext cx="1771672" cy="3270256"/>
            <a:chOff x="7681902" y="180972"/>
            <a:chExt cx="1328754" cy="3270256"/>
          </a:xfrm>
        </p:grpSpPr>
        <p:sp>
          <p:nvSpPr>
            <p:cNvPr id="21" name="타원 20"/>
            <p:cNvSpPr/>
            <p:nvPr/>
          </p:nvSpPr>
          <p:spPr>
            <a:xfrm>
              <a:off x="7977182" y="2224094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681902" y="1142996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8382000" y="762000"/>
              <a:ext cx="381000" cy="381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7977182" y="79533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8334372" y="1295400"/>
              <a:ext cx="676284" cy="676284"/>
            </a:xfrm>
            <a:prstGeom prst="ellipse">
              <a:avLst/>
            </a:prstGeom>
            <a:solidFill>
              <a:schemeClr val="accent2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7691430" y="186690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8610600" y="320040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8562972" y="180972"/>
              <a:ext cx="428628" cy="4286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304800"/>
            <a:ext cx="73152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 hasCustomPrompt="1"/>
          </p:nvPr>
        </p:nvSpPr>
        <p:spPr>
          <a:xfrm>
            <a:off x="2389717" y="1393371"/>
            <a:ext cx="7315200" cy="3334204"/>
          </a:xfrm>
          <a:solidFill>
            <a:schemeClr val="bg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4909457"/>
            <a:ext cx="7315200" cy="1262743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C18D79A8-719F-4115-92E5-24663253EB2B}" type="datetime1">
              <a:rPr lang="ko-KR" altLang="en-US"/>
              <a:pPr>
                <a:defRPr lang="ko-KR" altLang="en-US"/>
              </a:pPr>
              <a:t>2019-11-17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8C3B62A-3DFE-4006-8418-4121DC00BB4B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물방울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0"/>
          <p:cNvGrpSpPr/>
          <p:nvPr/>
        </p:nvGrpSpPr>
        <p:grpSpPr>
          <a:xfrm>
            <a:off x="0" y="0"/>
            <a:ext cx="12192000" cy="990600"/>
            <a:chOff x="0" y="0"/>
            <a:chExt cx="9144000" cy="990600"/>
          </a:xfrm>
        </p:grpSpPr>
        <p:sp>
          <p:nvSpPr>
            <p:cNvPr id="10" name="자유형 9"/>
            <p:cNvSpPr/>
            <p:nvPr/>
          </p:nvSpPr>
          <p:spPr>
            <a:xfrm flipH="1">
              <a:off x="0" y="0"/>
              <a:ext cx="88392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8839200 w 8839200"/>
                <a:gd name="connsiteY0" fmla="*/ 0 h 990600"/>
                <a:gd name="connsiteX1" fmla="*/ 0 w 8839200"/>
                <a:gd name="connsiteY1" fmla="*/ 685800 h 990600"/>
                <a:gd name="connsiteX2" fmla="*/ 8839200 w 8839200"/>
                <a:gd name="connsiteY2" fmla="*/ 990600 h 990600"/>
                <a:gd name="connsiteX3" fmla="*/ 8839200 w 8839200"/>
                <a:gd name="connsiteY3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9200" h="990600">
                  <a:moveTo>
                    <a:pt x="8839200" y="0"/>
                  </a:moveTo>
                  <a:lnTo>
                    <a:pt x="0" y="685800"/>
                  </a:lnTo>
                  <a:lnTo>
                    <a:pt x="8839200" y="990600"/>
                  </a:lnTo>
                  <a:lnTo>
                    <a:pt x="8839200" y="0"/>
                  </a:ln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466725 w 9144000"/>
                <a:gd name="connsiteY2" fmla="*/ 476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525 w 9144000"/>
                <a:gd name="connsiteY2" fmla="*/ 5048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990600">
                  <a:moveTo>
                    <a:pt x="9144000" y="0"/>
                  </a:moveTo>
                  <a:lnTo>
                    <a:pt x="0" y="0"/>
                  </a:lnTo>
                  <a:lnTo>
                    <a:pt x="9525" y="504825"/>
                  </a:lnTo>
                  <a:lnTo>
                    <a:pt x="9144000" y="990600"/>
                  </a:lnTo>
                  <a:lnTo>
                    <a:pt x="9144000" y="0"/>
                  </a:lnTo>
                </a:path>
              </a:pathLst>
            </a:custGeom>
            <a:gradFill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schemeClr val="accent1">
                  <a:lumMod val="75000"/>
                  <a:alpha val="40000"/>
                </a:scheme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" name="그룹 17"/>
          <p:cNvGrpSpPr/>
          <p:nvPr/>
        </p:nvGrpSpPr>
        <p:grpSpPr>
          <a:xfrm>
            <a:off x="10769600" y="152400"/>
            <a:ext cx="1238021" cy="1664292"/>
            <a:chOff x="8077200" y="152400"/>
            <a:chExt cx="928516" cy="1664292"/>
          </a:xfrm>
        </p:grpSpPr>
        <p:sp>
          <p:nvSpPr>
            <p:cNvPr id="12" name="타원 11"/>
            <p:cNvSpPr/>
            <p:nvPr/>
          </p:nvSpPr>
          <p:spPr>
            <a:xfrm>
              <a:off x="8381998" y="1676400"/>
              <a:ext cx="140292" cy="14029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8077200" y="939502"/>
              <a:ext cx="393533" cy="393533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8458197" y="1143000"/>
              <a:ext cx="512058" cy="512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8470762" y="808315"/>
              <a:ext cx="230308" cy="230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077200" y="152400"/>
              <a:ext cx="615059" cy="6150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8775408" y="196106"/>
              <a:ext cx="230308" cy="230308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76177"/>
            <a:ext cx="10972800" cy="868346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133476"/>
            <a:ext cx="10972800" cy="506635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D4100758-C520-409D-A43F-1BA465BE9CC9}" type="datetime1">
              <a:rPr lang="ko-KR" altLang="en-US"/>
              <a:pPr>
                <a:defRPr lang="ko-KR" altLang="en-US"/>
              </a:pPr>
              <a:t>2019-11-17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1938" indent="-261938" algn="l" defTabSz="914400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£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80000"/>
        <a:buFont typeface="Wingdings"/>
        <a:buChar char="£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SzPct val="80000"/>
        <a:buFont typeface="Wingdings"/>
        <a:buChar char="£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333625" indent="-180975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600325" indent="-180975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7025" indent="-1714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43250" indent="-180975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sz="1800" b="0" i="0" kern="1200" spc="5">
              <a:solidFill>
                <a:prstClr val="white"/>
              </a:solidFill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>
              <a:defRPr lang="ko-KR" altLang="en-US"/>
            </a:pPr>
            <a:r>
              <a:rPr lang="ko-KR" altLang="en-US"/>
              <a:t>상권분석 머신러닝</a:t>
            </a:r>
            <a:r>
              <a:rPr lang="en-US" altLang="ko-KR"/>
              <a:t>	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 fontScale="86420" lnSpcReduction="10000"/>
          </a:bodyPr>
          <a:lstStyle/>
          <a:p>
            <a:pPr algn="l">
              <a:defRPr lang="ko-KR" altLang="en-US"/>
            </a:pPr>
            <a:r>
              <a:rPr lang="ko-KR" altLang="en-US"/>
              <a:t>분류 알고리즘 </a:t>
            </a:r>
            <a:r>
              <a:rPr lang="en-US" altLang="ko-KR"/>
              <a:t>(</a:t>
            </a:r>
            <a:r>
              <a:rPr lang="ko-KR" altLang="en-US"/>
              <a:t>비지도 학습</a:t>
            </a:r>
            <a:r>
              <a:rPr lang="en-US" altLang="ko-KR"/>
              <a:t>)</a:t>
            </a:r>
            <a:r>
              <a:rPr lang="ko-KR" altLang="en-US"/>
              <a:t>을 이용한 방법 </a:t>
            </a:r>
          </a:p>
          <a:p>
            <a:pPr algn="l">
              <a:spcBef>
                <a:spcPct val="35000"/>
              </a:spcBef>
              <a:defRPr lang="ko-KR" altLang="en-US"/>
            </a:pPr>
            <a:endParaRPr lang="en-US" altLang="ko-KR"/>
          </a:p>
          <a:p>
            <a:pPr algn="l">
              <a:spcBef>
                <a:spcPct val="35000"/>
              </a:spcBef>
              <a:defRPr lang="ko-KR" altLang="en-US"/>
            </a:pPr>
            <a:r>
              <a:rPr lang="en-US" altLang="ko-KR"/>
              <a:t>Team 2</a:t>
            </a:r>
            <a:endParaRPr lang="ko-KR" altLang="en-US"/>
          </a:p>
        </p:txBody>
      </p:sp>
      <p:sp>
        <p:nvSpPr>
          <p:cNvPr id="10" name="Oval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sz="1800" b="0" i="0" kern="1200" spc="5">
              <a:solidFill>
                <a:prstClr val="white"/>
              </a:solidFill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sz="1800" b="0" i="0" kern="1200" spc="5">
              <a:solidFill>
                <a:prstClr val="white"/>
              </a:solidFill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sz="1800" b="0" i="0" kern="1200" spc="5">
              <a:solidFill>
                <a:prstClr val="white"/>
              </a:solidFill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reeform: Shap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sz="1800" b="0" i="0" kern="1200" spc="5">
              <a:solidFill>
                <a:prstClr val="white"/>
              </a:solidFill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pic>
        <p:nvPicPr>
          <p:cNvPr id="19" name="Picture 18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25167" y="1898684"/>
            <a:ext cx="4153766" cy="2760098"/>
          </a:xfrm>
        </p:spPr>
        <p:txBody>
          <a:bodyPr vert="horz" lIns="91440" tIns="45720" rIns="91440" bIns="45720">
            <a:normAutofit/>
          </a:bodyPr>
          <a:lstStyle/>
          <a:p>
            <a:pPr latinLnBrk="0">
              <a:defRPr lang="ko-KR" altLang="en-US"/>
            </a:pPr>
            <a:r>
              <a:rPr lang="en-US" altLang="ko-KR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EDA</a:t>
            </a:r>
            <a:r>
              <a:rPr lang="ko-KR" alt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정의서</a:t>
            </a:r>
          </a:p>
          <a:p>
            <a:pPr latinLnBrk="0">
              <a:defRPr lang="ko-KR" altLang="en-US"/>
            </a:pPr>
            <a:r>
              <a:rPr lang="ko-KR" alt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(실제 사용 데이터)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0BDEB97-2D33-4797-9096-6E0F1878E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165250"/>
              </p:ext>
            </p:extLst>
          </p:nvPr>
        </p:nvGraphicFramePr>
        <p:xfrm>
          <a:off x="4200525" y="1652641"/>
          <a:ext cx="7550873" cy="316793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969564">
                  <a:extLst>
                    <a:ext uri="{9D8B030D-6E8A-4147-A177-3AD203B41FA5}">
                      <a16:colId xmlns:a16="http://schemas.microsoft.com/office/drawing/2014/main" val="4033636576"/>
                    </a:ext>
                  </a:extLst>
                </a:gridCol>
                <a:gridCol w="2802188">
                  <a:extLst>
                    <a:ext uri="{9D8B030D-6E8A-4147-A177-3AD203B41FA5}">
                      <a16:colId xmlns:a16="http://schemas.microsoft.com/office/drawing/2014/main" val="4063083295"/>
                    </a:ext>
                  </a:extLst>
                </a:gridCol>
                <a:gridCol w="2779121">
                  <a:extLst>
                    <a:ext uri="{9D8B030D-6E8A-4147-A177-3AD203B41FA5}">
                      <a16:colId xmlns:a16="http://schemas.microsoft.com/office/drawing/2014/main" val="4220718957"/>
                    </a:ext>
                  </a:extLst>
                </a:gridCol>
              </a:tblGrid>
              <a:tr h="607618">
                <a:tc>
                  <a:txBody>
                    <a:bodyPr/>
                    <a:lstStyle/>
                    <a:p>
                      <a:pPr>
                        <a:tabLst>
                          <a:tab pos="3060382" algn="l"/>
                        </a:tabLst>
                        <a:defRPr lang="ko-KR" altLang="en-US"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tabLst>
                          <a:tab pos="3060382" algn="l"/>
                        </a:tabLst>
                        <a:defRPr lang="ko-KR" altLang="en-US"/>
                      </a:pPr>
                      <a:r>
                        <a:rPr lang="ko-KR" altLang="en-US" dirty="0" err="1"/>
                        <a:t>변수명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dirty="0"/>
                        <a:t>변수의 의미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116671"/>
                  </a:ext>
                </a:extLst>
              </a:tr>
              <a:tr h="326368">
                <a:tc rowSpan="7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dirty="0"/>
                        <a:t>         X</a:t>
                      </a:r>
                      <a:r>
                        <a:rPr lang="ko-KR" altLang="en-US" dirty="0"/>
                        <a:t>변수</a:t>
                      </a:r>
                      <a:endParaRPr lang="en-US" altLang="ko-KR" dirty="0"/>
                    </a:p>
                    <a:p>
                      <a:pPr>
                        <a:defRPr lang="ko-KR" altLang="en-US"/>
                      </a:pPr>
                      <a:r>
                        <a:rPr lang="ko-KR" altLang="en-US" dirty="0"/>
                        <a:t>각 연령층의 매출 비율과 유사 업종 수로 클러스터링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dirty="0"/>
                        <a:t>X1: 10's_sales_rate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대 연령층의 매출 비율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9661599"/>
                  </a:ext>
                </a:extLst>
              </a:tr>
              <a:tr h="3263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dirty="0"/>
                        <a:t>X2: 20's_sales_rate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dirty="0"/>
                        <a:t>20</a:t>
                      </a:r>
                      <a:r>
                        <a:rPr lang="ko-KR" altLang="en-US" dirty="0"/>
                        <a:t>대 연령층의 매출 비율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4171829"/>
                  </a:ext>
                </a:extLst>
              </a:tr>
              <a:tr h="3263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dirty="0"/>
                        <a:t>X3: 30's_sales_rate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대 연령층의 매출 비율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502465"/>
                  </a:ext>
                </a:extLst>
              </a:tr>
              <a:tr h="326368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dirty="0"/>
                        <a:t>X4: 40's_sales_rate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dirty="0"/>
                        <a:t>40</a:t>
                      </a:r>
                      <a:r>
                        <a:rPr lang="ko-KR" altLang="en-US" dirty="0"/>
                        <a:t>대 연령층의 매출 비율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327810"/>
                  </a:ext>
                </a:extLst>
              </a:tr>
              <a:tr h="3263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dirty="0"/>
                        <a:t>X5: 50's_sales_rate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dirty="0"/>
                        <a:t>50</a:t>
                      </a:r>
                      <a:r>
                        <a:rPr lang="ko-KR" altLang="en-US" dirty="0"/>
                        <a:t>대 연령층의 매출 비율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1145828"/>
                  </a:ext>
                </a:extLst>
              </a:tr>
              <a:tr h="3263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dirty="0"/>
                        <a:t>X6: 60's_sales_rate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dirty="0"/>
                        <a:t>60</a:t>
                      </a:r>
                      <a:r>
                        <a:rPr lang="ko-KR" altLang="en-US" dirty="0"/>
                        <a:t>대 연령층의 매출 비율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558867"/>
                  </a:ext>
                </a:extLst>
              </a:tr>
              <a:tr h="3263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dirty="0"/>
                        <a:t>X7: </a:t>
                      </a:r>
                      <a:r>
                        <a:rPr lang="en-US" altLang="ko-KR" dirty="0" err="1"/>
                        <a:t>similar_store_number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dirty="0" err="1"/>
                        <a:t>유사업종수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596482"/>
                  </a:ext>
                </a:extLst>
              </a:tr>
            </a:tbl>
          </a:graphicData>
        </a:graphic>
      </p:graphicFrame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8966954A-73A0-4263-AEAE-F950C1C0C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232100"/>
              </p:ext>
            </p:extLst>
          </p:nvPr>
        </p:nvGraphicFramePr>
        <p:xfrm>
          <a:off x="4200526" y="4820579"/>
          <a:ext cx="7550875" cy="412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977">
                  <a:extLst>
                    <a:ext uri="{9D8B030D-6E8A-4147-A177-3AD203B41FA5}">
                      <a16:colId xmlns:a16="http://schemas.microsoft.com/office/drawing/2014/main" val="4148741163"/>
                    </a:ext>
                  </a:extLst>
                </a:gridCol>
                <a:gridCol w="2797517">
                  <a:extLst>
                    <a:ext uri="{9D8B030D-6E8A-4147-A177-3AD203B41FA5}">
                      <a16:colId xmlns:a16="http://schemas.microsoft.com/office/drawing/2014/main" val="3099142397"/>
                    </a:ext>
                  </a:extLst>
                </a:gridCol>
                <a:gridCol w="2779381">
                  <a:extLst>
                    <a:ext uri="{9D8B030D-6E8A-4147-A177-3AD203B41FA5}">
                      <a16:colId xmlns:a16="http://schemas.microsoft.com/office/drawing/2014/main" val="440748095"/>
                    </a:ext>
                  </a:extLst>
                </a:gridCol>
              </a:tblGrid>
              <a:tr h="412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       Y</a:t>
                      </a:r>
                      <a:r>
                        <a:rPr lang="ko-KR" alt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변수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Cluster_id</a:t>
                      </a:r>
                      <a:endParaRPr lang="ko-KR" altLang="en-US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각 군집에 해당하는 번호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15474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pic>
        <p:nvPicPr>
          <p:cNvPr id="19" name="Picture 18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>
            <a:normAutofit/>
          </a:bodyPr>
          <a:lstStyle/>
          <a:p>
            <a:pPr latinLnBrk="0">
              <a:defRPr lang="ko-KR" altLang="en-US"/>
            </a:pPr>
            <a:r>
              <a:rPr lang="ko-KR" alt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군집 분석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A89F3-B9AA-4808-9DCA-AB2194B8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군집 분석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9A41DAAD-2769-4292-90BD-4DC9F895B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950246"/>
              </p:ext>
            </p:extLst>
          </p:nvPr>
        </p:nvGraphicFramePr>
        <p:xfrm>
          <a:off x="288723" y="1195848"/>
          <a:ext cx="11131606" cy="5216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122">
                  <a:extLst>
                    <a:ext uri="{9D8B030D-6E8A-4147-A177-3AD203B41FA5}">
                      <a16:colId xmlns:a16="http://schemas.microsoft.com/office/drawing/2014/main" val="2841126768"/>
                    </a:ext>
                  </a:extLst>
                </a:gridCol>
                <a:gridCol w="1772915">
                  <a:extLst>
                    <a:ext uri="{9D8B030D-6E8A-4147-A177-3AD203B41FA5}">
                      <a16:colId xmlns:a16="http://schemas.microsoft.com/office/drawing/2014/main" val="2650869472"/>
                    </a:ext>
                  </a:extLst>
                </a:gridCol>
                <a:gridCol w="1855546">
                  <a:extLst>
                    <a:ext uri="{9D8B030D-6E8A-4147-A177-3AD203B41FA5}">
                      <a16:colId xmlns:a16="http://schemas.microsoft.com/office/drawing/2014/main" val="1807674258"/>
                    </a:ext>
                  </a:extLst>
                </a:gridCol>
                <a:gridCol w="1747452">
                  <a:extLst>
                    <a:ext uri="{9D8B030D-6E8A-4147-A177-3AD203B41FA5}">
                      <a16:colId xmlns:a16="http://schemas.microsoft.com/office/drawing/2014/main" val="2584493220"/>
                    </a:ext>
                  </a:extLst>
                </a:gridCol>
                <a:gridCol w="1852922">
                  <a:extLst>
                    <a:ext uri="{9D8B030D-6E8A-4147-A177-3AD203B41FA5}">
                      <a16:colId xmlns:a16="http://schemas.microsoft.com/office/drawing/2014/main" val="2992124448"/>
                    </a:ext>
                  </a:extLst>
                </a:gridCol>
                <a:gridCol w="1788649">
                  <a:extLst>
                    <a:ext uri="{9D8B030D-6E8A-4147-A177-3AD203B41FA5}">
                      <a16:colId xmlns:a16="http://schemas.microsoft.com/office/drawing/2014/main" val="3823145522"/>
                    </a:ext>
                  </a:extLst>
                </a:gridCol>
              </a:tblGrid>
              <a:tr h="3456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K=5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Group1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Group2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Group3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Group4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Group5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852600"/>
                  </a:ext>
                </a:extLst>
              </a:tr>
              <a:tr h="2160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(본문)"/>
                        </a:rPr>
                        <a:t>Group Size</a:t>
                      </a:r>
                      <a:endParaRPr lang="ko-KR" altLang="en-US" sz="10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Arial (본문)"/>
                        </a:rPr>
                        <a:t>2690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Arial (본문)"/>
                        </a:rPr>
                        <a:t>11696</a:t>
                      </a:r>
                      <a:endParaRPr lang="ko-KR" altLang="en-US" sz="1000" dirty="0">
                        <a:latin typeface="Arial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Arial (본문)"/>
                        </a:rPr>
                        <a:t>1066</a:t>
                      </a:r>
                      <a:endParaRPr lang="ko-KR" altLang="en-US" sz="1000" dirty="0">
                        <a:latin typeface="Arial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sng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 (본문)"/>
                        </a:rPr>
                        <a:t>13724</a:t>
                      </a:r>
                      <a:endParaRPr lang="ko-KR" altLang="en-US" sz="1000" b="1" u="sng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Arial (본문)"/>
                        </a:rPr>
                        <a:t>2371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397255"/>
                  </a:ext>
                </a:extLst>
              </a:tr>
              <a:tr h="2664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 (본문)"/>
                        </a:rPr>
                        <a:t>10's_sales_rate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  <a:latin typeface="Arial (본문)"/>
                        </a:rPr>
                        <a:t>3.189169e-01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sng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 (본문)"/>
                        </a:rPr>
                        <a:t>5.529788e-01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  <a:latin typeface="Arial (본문)"/>
                        </a:rPr>
                        <a:t>1.923211e+01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  <a:latin typeface="Arial (본문)"/>
                        </a:rPr>
                        <a:t>2.157160e+00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  <a:latin typeface="Arial (본문)"/>
                        </a:rPr>
                        <a:t>1.370154e-01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369723"/>
                  </a:ext>
                </a:extLst>
              </a:tr>
              <a:tr h="2664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 (본문)"/>
                        </a:rPr>
                        <a:t>20's_sales_rate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  <a:latin typeface="Arial (본문)"/>
                        </a:rPr>
                        <a:t>2.223999e+00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  <a:latin typeface="Arial (본문)"/>
                        </a:rPr>
                        <a:t>7.101159e+00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sng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 (본문)"/>
                        </a:rPr>
                        <a:t>3.681662e+01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  <a:latin typeface="Arial (본문)"/>
                        </a:rPr>
                        <a:t>3.165609e+01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  <a:latin typeface="Arial (본문)"/>
                        </a:rPr>
                        <a:t>6.476657e+00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814317"/>
                  </a:ext>
                </a:extLst>
              </a:tr>
              <a:tr h="2664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 (본문)"/>
                        </a:rPr>
                        <a:t>30's_sales_rate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  <a:latin typeface="Arial (본문)"/>
                        </a:rPr>
                        <a:t>1.032489e+01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  <a:latin typeface="Arial (본문)"/>
                        </a:rPr>
                        <a:t>1.316852e+01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  <a:latin typeface="Arial (본문)"/>
                        </a:rPr>
                        <a:t>1.185722e+01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  <a:latin typeface="Arial (본문)"/>
                        </a:rPr>
                        <a:t>2.482802e+01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sng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 (본문)"/>
                        </a:rPr>
                        <a:t>6.171897e+01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2749389"/>
                  </a:ext>
                </a:extLst>
              </a:tr>
              <a:tr h="2664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 (본문)"/>
                        </a:rPr>
                        <a:t>40's_sales_rate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sng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 (본문)"/>
                        </a:rPr>
                        <a:t>7.286105e+01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  <a:latin typeface="Arial (본문)"/>
                        </a:rPr>
                        <a:t>2.112593e+01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  <a:latin typeface="Arial (본문)"/>
                        </a:rPr>
                        <a:t>1.573173e+01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  <a:latin typeface="Arial (본문)"/>
                        </a:rPr>
                        <a:t>2.044646e+01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  <a:latin typeface="Arial (본문)"/>
                        </a:rPr>
                        <a:t>2.229454e+01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263879"/>
                  </a:ext>
                </a:extLst>
              </a:tr>
              <a:tr h="2664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 (본문)"/>
                        </a:rPr>
                        <a:t>50's_sales_rate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  <a:latin typeface="Arial (본문)"/>
                        </a:rPr>
                        <a:t>1.114841e+01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sng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 (본문)"/>
                        </a:rPr>
                        <a:t>3.163107e+01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  <a:latin typeface="Arial (본문)"/>
                        </a:rPr>
                        <a:t>1.174457e+01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  <a:latin typeface="Arial (본문)"/>
                        </a:rPr>
                        <a:t>1.422327e+01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  <a:latin typeface="Arial (본문)"/>
                        </a:rPr>
                        <a:t>6.058024e+00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168016"/>
                  </a:ext>
                </a:extLst>
              </a:tr>
              <a:tr h="2664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 (본문)"/>
                        </a:rPr>
                        <a:t>60's_sales_rate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  <a:latin typeface="Arial (본문)"/>
                        </a:rPr>
                        <a:t>3.122255e+00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sng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 (본문)"/>
                        </a:rPr>
                        <a:t>2.642082e+01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  <a:latin typeface="Arial (본문)"/>
                        </a:rPr>
                        <a:t>4.617092e+00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  <a:latin typeface="Arial (본문)"/>
                        </a:rPr>
                        <a:t>6.689407e+00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  <a:latin typeface="Arial (본문)"/>
                        </a:rPr>
                        <a:t>3.315006e+00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164290"/>
                  </a:ext>
                </a:extLst>
              </a:tr>
              <a:tr h="2664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 (본문)"/>
                        </a:rPr>
                        <a:t>act_jipyo_value</a:t>
                      </a:r>
                      <a:endParaRPr lang="en-US" sz="1000" b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 (본문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  <a:latin typeface="Arial (본문)"/>
                        </a:rPr>
                        <a:t>5.101726e+01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  <a:latin typeface="Arial (본문)"/>
                        </a:rPr>
                        <a:t>5.102993e+01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sng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 (본문)"/>
                        </a:rPr>
                        <a:t>5.238094e+01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  <a:latin typeface="Arial (본문)"/>
                        </a:rPr>
                        <a:t>5.171305e+01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  <a:latin typeface="Arial (본문)"/>
                        </a:rPr>
                        <a:t>5.031214e+01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2417736"/>
                  </a:ext>
                </a:extLst>
              </a:tr>
              <a:tr h="2664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 (본문)"/>
                        </a:rPr>
                        <a:t>growth_jipyo_value</a:t>
                      </a:r>
                      <a:endParaRPr lang="en-US" sz="1000" b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 (본문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  <a:latin typeface="Arial (본문)"/>
                        </a:rPr>
                        <a:t>5.415332e+01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  <a:latin typeface="Arial (본문)"/>
                        </a:rPr>
                        <a:t>5.244782e+01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sng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 (본문)"/>
                        </a:rPr>
                        <a:t>5.660254e+01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  <a:latin typeface="Arial (본문)"/>
                        </a:rPr>
                        <a:t>5.272788e+01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  <a:latin typeface="Arial (본문)"/>
                        </a:rPr>
                        <a:t>5.283213e+01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9174591"/>
                  </a:ext>
                </a:extLst>
              </a:tr>
              <a:tr h="2664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 (본문)"/>
                        </a:rPr>
                        <a:t>safety_jipyo_value</a:t>
                      </a:r>
                      <a:endParaRPr lang="en-US" sz="1000" b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 (본문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sng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 (본문)"/>
                        </a:rPr>
                        <a:t>5.511827e+01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  <a:latin typeface="Arial (본문)"/>
                        </a:rPr>
                        <a:t>5.508823e+01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  <a:latin typeface="Arial (본문)"/>
                        </a:rPr>
                        <a:t>5.429945e+01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  <a:latin typeface="Arial (본문)"/>
                        </a:rPr>
                        <a:t>5.412280e+01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  <a:latin typeface="Arial (본문)"/>
                        </a:rPr>
                        <a:t>5.506596e+01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074192"/>
                  </a:ext>
                </a:extLst>
              </a:tr>
              <a:tr h="2664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 (본문)"/>
                        </a:rPr>
                        <a:t>total_moving_people</a:t>
                      </a:r>
                      <a:endParaRPr lang="en-US" sz="1000" b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 (본문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  <a:latin typeface="Arial (본문)"/>
                        </a:rPr>
                        <a:t>4.992590e+04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  <a:latin typeface="Arial (본문)"/>
                        </a:rPr>
                        <a:t>5.178091e+04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sng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 (본문)"/>
                        </a:rPr>
                        <a:t>5.981758e+04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  <a:latin typeface="Arial (본문)"/>
                        </a:rPr>
                        <a:t>5.709191e+04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  <a:latin typeface="Arial (본문)"/>
                        </a:rPr>
                        <a:t>5.158410e+04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366007"/>
                  </a:ext>
                </a:extLst>
              </a:tr>
              <a:tr h="2664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 (본문)"/>
                        </a:rPr>
                        <a:t>total_living_people</a:t>
                      </a:r>
                      <a:endParaRPr lang="en-US" sz="1000" b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 (본문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  <a:latin typeface="Arial (본문)"/>
                        </a:rPr>
                        <a:t>3.093916e+01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sng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 (본문)"/>
                        </a:rPr>
                        <a:t>3.010790e+01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  <a:latin typeface="Arial (본문)"/>
                        </a:rPr>
                        <a:t>2.836930e+01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  <a:latin typeface="Arial (본문)"/>
                        </a:rPr>
                        <a:t>2.821042e+01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  <a:latin typeface="Arial (본문)"/>
                        </a:rPr>
                        <a:t>2.930059e+01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415525"/>
                  </a:ext>
                </a:extLst>
              </a:tr>
              <a:tr h="2664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 (본문)"/>
                        </a:rPr>
                        <a:t>c_month_sales_amount</a:t>
                      </a:r>
                      <a:endParaRPr lang="en-US" sz="1000" b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 (본문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  <a:latin typeface="Arial (본문)"/>
                        </a:rPr>
                        <a:t>3.219436e+07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sng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 (본문)"/>
                        </a:rPr>
                        <a:t>6.769874e+07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  <a:latin typeface="Arial (본문)"/>
                        </a:rPr>
                        <a:t>2.870573e+07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  <a:latin typeface="Arial (본문)"/>
                        </a:rPr>
                        <a:t>6.178005e+07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  <a:latin typeface="Arial (본문)"/>
                        </a:rPr>
                        <a:t>2.305094e+07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1456930"/>
                  </a:ext>
                </a:extLst>
              </a:tr>
              <a:tr h="266294">
                <a:tc rowSpan="5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0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Rate of Service (Top5) </a:t>
                      </a:r>
                      <a:endParaRPr lang="ko-KR" altLang="en-US" sz="1000" b="0" kern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예체능        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(598)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보육시설 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(832)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중국집   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(733)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한의원   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(605)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커피          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(597)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494579"/>
                  </a:ext>
                </a:extLst>
              </a:tr>
              <a:tr h="266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입시보습     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(565)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피부관리 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(82)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분식집   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(732)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정육점   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(599)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편의          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(580)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7233485"/>
                  </a:ext>
                </a:extLst>
              </a:tr>
              <a:tr h="266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3.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외국어학원 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(361)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3.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예체능     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(77)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3.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치킨집   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(712)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3.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의류점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  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(597)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3.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패스트푸드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(286)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5044418"/>
                  </a:ext>
                </a:extLst>
              </a:tr>
              <a:tr h="26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4.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피부관리     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(88)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4.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미용실   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(700)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4.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인테리어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(584)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4.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호프          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(268)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4659890"/>
                  </a:ext>
                </a:extLst>
              </a:tr>
              <a:tr h="26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5.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편의점   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(699)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5.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일반의원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(556)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5.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분식          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(254)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747385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140254D6-0447-4DCA-8455-3B5AEC073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983480"/>
            <a:ext cx="1920240" cy="14291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7CA4072-ED61-4015-AD9F-DC981ACFF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432" y="4983480"/>
            <a:ext cx="1805941" cy="14291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5CC3570-EAB5-4D41-8B1F-89B4241E4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605" y="4983480"/>
            <a:ext cx="1826447" cy="14291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B3929FD-6CE1-4CE1-9906-62820DF89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4566" y="4983480"/>
            <a:ext cx="1775763" cy="14350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BA5FDD2-C84E-4391-81D2-2FEB94B96B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8119" y="4983480"/>
            <a:ext cx="1826448" cy="142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5290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25B68-37A8-4B48-802D-73AD7CCF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55" y="-27750"/>
            <a:ext cx="10972800" cy="868346"/>
          </a:xfrm>
        </p:spPr>
        <p:txBody>
          <a:bodyPr/>
          <a:lstStyle/>
          <a:p>
            <a:r>
              <a:rPr lang="en-US" altLang="ko-KR" dirty="0"/>
              <a:t>Group </a:t>
            </a:r>
            <a:r>
              <a:rPr lang="ko-KR" altLang="en-US" dirty="0"/>
              <a:t>별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99841E-1B7E-4AB1-B1AB-DFB5B1DAB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3454"/>
            <a:ext cx="12192000" cy="5884546"/>
          </a:xfrm>
        </p:spPr>
        <p:txBody>
          <a:bodyPr/>
          <a:lstStyle/>
          <a:p>
            <a:r>
              <a:rPr lang="en-US" altLang="ko-KR" sz="1600" dirty="0"/>
              <a:t>Group(1): 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</a:rPr>
              <a:t>안정성이 제일 높고 상주 인구 값이 제일 높다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</a:rPr>
              <a:t>	     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</a:rPr>
              <a:t>입시보습 학원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</a:rPr>
              <a:t>예체능 학원 등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직종들을 보면 주 매출 연령대는 부모 연령대인 </a:t>
            </a:r>
            <a:r>
              <a:rPr lang="en-US" altLang="ko-KR" sz="1600" dirty="0"/>
              <a:t>40, 50</a:t>
            </a:r>
            <a:r>
              <a:rPr lang="ko-KR" altLang="en-US" sz="1600" dirty="0"/>
              <a:t>대 매출비율이 높다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ko-KR" altLang="en-US" sz="1600" dirty="0"/>
              <a:t>               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학원가 상권의 특징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/>
              <a:t>Group(2): </a:t>
            </a:r>
            <a:r>
              <a:rPr lang="ko-KR" altLang="en-US" sz="1600" dirty="0"/>
              <a:t>평균 영업 개월수가 가장 높고 </a:t>
            </a:r>
            <a:r>
              <a:rPr lang="en-US" altLang="ko-KR" sz="1600" dirty="0"/>
              <a:t>40~60</a:t>
            </a:r>
            <a:r>
              <a:rPr lang="ko-KR" altLang="en-US" sz="1600" dirty="0"/>
              <a:t>대의 매출비율이 높게 나타난다</a:t>
            </a:r>
            <a:r>
              <a:rPr lang="en-US" altLang="ko-KR" sz="1600" dirty="0"/>
              <a:t>. </a:t>
            </a:r>
          </a:p>
          <a:p>
            <a:pPr marL="0" indent="0">
              <a:buNone/>
            </a:pPr>
            <a:r>
              <a:rPr lang="en-US" altLang="ko-KR" sz="1600" dirty="0"/>
              <a:t>	      </a:t>
            </a:r>
            <a:r>
              <a:rPr lang="ko-KR" altLang="en-US" sz="1600" dirty="0"/>
              <a:t>대체적으로 의류</a:t>
            </a:r>
            <a:r>
              <a:rPr lang="en-US" altLang="ko-KR" sz="1600" dirty="0"/>
              <a:t>, </a:t>
            </a:r>
            <a:r>
              <a:rPr lang="ko-KR" altLang="en-US" sz="1600" dirty="0"/>
              <a:t>약국</a:t>
            </a:r>
            <a:r>
              <a:rPr lang="en-US" altLang="ko-KR" sz="1600" dirty="0"/>
              <a:t>, </a:t>
            </a:r>
            <a:r>
              <a:rPr lang="ko-KR" altLang="en-US" sz="1600" dirty="0"/>
              <a:t>병원 같은 생활 밀접 업종들이 다량 분포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  	      (</a:t>
            </a:r>
            <a:r>
              <a:rPr lang="ko-KR" altLang="en-US" sz="1600" dirty="0">
                <a:solidFill>
                  <a:srgbClr val="FF0000"/>
                </a:solidFill>
              </a:rPr>
              <a:t>시장 상권의 특징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r>
              <a:rPr lang="en-US" altLang="ko-KR" sz="1600" dirty="0"/>
              <a:t> </a:t>
            </a:r>
          </a:p>
          <a:p>
            <a:endParaRPr lang="en-US" altLang="ko-KR" sz="1600" dirty="0"/>
          </a:p>
          <a:p>
            <a:r>
              <a:rPr lang="en-US" altLang="ko-KR" sz="1600" dirty="0"/>
              <a:t>Group(3): </a:t>
            </a:r>
            <a:r>
              <a:rPr lang="ko-KR" altLang="en-US" sz="1600" dirty="0"/>
              <a:t> </a:t>
            </a:r>
            <a:r>
              <a:rPr lang="en-US" altLang="ko-KR" sz="1600" dirty="0"/>
              <a:t>10</a:t>
            </a:r>
            <a:r>
              <a:rPr lang="ko-KR" altLang="en-US" sz="1600" dirty="0"/>
              <a:t>대</a:t>
            </a:r>
            <a:r>
              <a:rPr lang="en-US" altLang="ko-KR" sz="1600" dirty="0"/>
              <a:t>,20</a:t>
            </a:r>
            <a:r>
              <a:rPr lang="ko-KR" altLang="en-US" sz="1600" dirty="0"/>
              <a:t>대의 매출비율이 특히 높으며 유동 인구가 많은 지역들을 나타내고있다</a:t>
            </a:r>
            <a:r>
              <a:rPr lang="en-US" altLang="ko-KR" sz="1600" dirty="0"/>
              <a:t>. </a:t>
            </a:r>
          </a:p>
          <a:p>
            <a:pPr marL="0" indent="0">
              <a:buNone/>
            </a:pPr>
            <a:r>
              <a:rPr lang="en-US" altLang="ko-KR" sz="1600" dirty="0"/>
              <a:t>                      </a:t>
            </a:r>
            <a:r>
              <a:rPr lang="ko-KR" altLang="en-US" sz="1600" dirty="0"/>
              <a:t>그러나  유동인구에 비해 총 매출액이 그다지 높지 않다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	        </a:t>
            </a:r>
            <a:r>
              <a:rPr lang="ko-KR" altLang="en-US" sz="1600" dirty="0">
                <a:solidFill>
                  <a:srgbClr val="FF0000"/>
                </a:solidFill>
              </a:rPr>
              <a:t>활성도 지표가 제일 높음</a:t>
            </a:r>
            <a:r>
              <a:rPr lang="en-US" altLang="ko-KR" sz="1600" dirty="0">
                <a:solidFill>
                  <a:srgbClr val="FF0000"/>
                </a:solidFill>
              </a:rPr>
              <a:t>. (</a:t>
            </a:r>
            <a:r>
              <a:rPr lang="ko-KR" altLang="en-US" sz="1600" dirty="0">
                <a:solidFill>
                  <a:srgbClr val="FF0000"/>
                </a:solidFill>
              </a:rPr>
              <a:t>젊음의 거리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altLang="ko-KR" sz="1600" dirty="0"/>
          </a:p>
          <a:p>
            <a:r>
              <a:rPr lang="en-US" altLang="ko-KR" sz="1600" dirty="0"/>
              <a:t>Group(4): 20~40</a:t>
            </a:r>
            <a:r>
              <a:rPr lang="ko-KR" altLang="en-US" sz="1600" dirty="0"/>
              <a:t>대 까지의 매출 비율이 </a:t>
            </a:r>
            <a:r>
              <a:rPr lang="ko-KR" altLang="en-US" sz="1600" dirty="0" err="1"/>
              <a:t>비슷</a:t>
            </a:r>
            <a:r>
              <a:rPr lang="en-US" altLang="ko-KR" sz="1600" dirty="0"/>
              <a:t>. </a:t>
            </a:r>
            <a:r>
              <a:rPr lang="ko-KR" altLang="en-US" sz="1600" dirty="0"/>
              <a:t>상주인구에 비해 유동인구가 높다</a:t>
            </a:r>
            <a:r>
              <a:rPr lang="en-US" altLang="ko-KR" sz="1600" dirty="0"/>
              <a:t>. </a:t>
            </a:r>
          </a:p>
          <a:p>
            <a:pPr marL="0" indent="0">
              <a:buNone/>
            </a:pPr>
            <a:r>
              <a:rPr lang="en-US" altLang="ko-KR" sz="1600" dirty="0"/>
              <a:t>	      Group3</a:t>
            </a:r>
            <a:r>
              <a:rPr lang="ko-KR" altLang="en-US" sz="1600" dirty="0"/>
              <a:t>과 비슷한 성향을 갖고있지만 월 평균매출양이 가장 높다는 점이 다름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	      </a:t>
            </a:r>
            <a:r>
              <a:rPr lang="ko-KR" altLang="en-US" sz="1600" dirty="0"/>
              <a:t>대체적으로 편의점</a:t>
            </a:r>
            <a:r>
              <a:rPr lang="en-US" altLang="ko-KR" sz="1600" dirty="0"/>
              <a:t>,</a:t>
            </a:r>
            <a:r>
              <a:rPr lang="ko-KR" altLang="en-US" sz="1600" dirty="0"/>
              <a:t>카페</a:t>
            </a:r>
            <a:r>
              <a:rPr lang="en-US" altLang="ko-KR" sz="1600" dirty="0"/>
              <a:t>,</a:t>
            </a:r>
            <a:r>
              <a:rPr lang="ko-KR" altLang="en-US" sz="1600" dirty="0"/>
              <a:t>호프집과 같은 유흥 상권이 형성 되어있다</a:t>
            </a:r>
            <a:r>
              <a:rPr lang="en-US" altLang="ko-KR" sz="1600" dirty="0"/>
              <a:t>. 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               (</a:t>
            </a:r>
            <a:r>
              <a:rPr lang="ko-KR" altLang="en-US" sz="1600" dirty="0">
                <a:solidFill>
                  <a:srgbClr val="FF0000"/>
                </a:solidFill>
              </a:rPr>
              <a:t>일반 번화가 상권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/>
              <a:t>Group(5): </a:t>
            </a:r>
            <a:r>
              <a:rPr lang="ko-KR" altLang="en-US" sz="1600" dirty="0">
                <a:solidFill>
                  <a:srgbClr val="FF0000"/>
                </a:solidFill>
              </a:rPr>
              <a:t>보육시설이 주로 위치</a:t>
            </a:r>
            <a:r>
              <a:rPr lang="ko-KR" altLang="en-US" sz="1600" dirty="0"/>
              <a:t>해 있기 때문에 월 평균 매출이 가장 낮다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sz="1600" dirty="0"/>
              <a:t>                     주 매출 연령대는 부모연령대인 </a:t>
            </a:r>
            <a:r>
              <a:rPr lang="en-US" altLang="ko-KR" sz="1600" dirty="0"/>
              <a:t>30</a:t>
            </a:r>
            <a:r>
              <a:rPr lang="ko-KR" altLang="en-US" sz="1600" dirty="0"/>
              <a:t>대이다</a:t>
            </a:r>
            <a:r>
              <a:rPr lang="en-US" altLang="ko-KR" sz="1600" dirty="0"/>
              <a:t>. 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	       (</a:t>
            </a:r>
            <a:r>
              <a:rPr lang="ko-KR" altLang="en-US" sz="1600" dirty="0" err="1">
                <a:solidFill>
                  <a:srgbClr val="FF0000"/>
                </a:solidFill>
              </a:rPr>
              <a:t>젊은부부</a:t>
            </a:r>
            <a:r>
              <a:rPr lang="ko-KR" altLang="en-US" sz="1600" dirty="0">
                <a:solidFill>
                  <a:srgbClr val="FF0000"/>
                </a:solidFill>
              </a:rPr>
              <a:t> 상권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186273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25F62-4E98-4AA6-BBC1-0E466CA93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각각의 그룹 </a:t>
            </a:r>
            <a:r>
              <a:rPr lang="en-US" altLang="ko-KR" dirty="0"/>
              <a:t>labeling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51260-29FE-4193-A114-088249CD2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Group(1): </a:t>
            </a:r>
            <a:r>
              <a:rPr lang="ko-KR" altLang="en-US" dirty="0"/>
              <a:t>학원가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Group(2): </a:t>
            </a:r>
            <a:r>
              <a:rPr lang="ko-KR" altLang="en-US" dirty="0"/>
              <a:t>시장 상권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Group(3): </a:t>
            </a:r>
            <a:r>
              <a:rPr lang="ko-KR" altLang="en-US" dirty="0"/>
              <a:t>젊음의 거리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Group(4): </a:t>
            </a:r>
            <a:r>
              <a:rPr lang="ko-KR" altLang="en-US" dirty="0"/>
              <a:t>일반 번화가 상권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Group(5): </a:t>
            </a:r>
            <a:r>
              <a:rPr lang="ko-KR" altLang="en-US" dirty="0"/>
              <a:t>젊은 부부 상권 </a:t>
            </a:r>
          </a:p>
        </p:txBody>
      </p:sp>
    </p:spTree>
    <p:extLst>
      <p:ext uri="{BB962C8B-B14F-4D97-AF65-F5344CB8AC3E}">
        <p14:creationId xmlns:p14="http://schemas.microsoft.com/office/powerpoint/2010/main" val="38056125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4AC36-8681-448D-B73B-9408506A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500" dirty="0"/>
              <a:t>가설 </a:t>
            </a:r>
            <a:r>
              <a:rPr lang="en-US" altLang="ko-KR" sz="3500" dirty="0"/>
              <a:t>2</a:t>
            </a:r>
            <a:r>
              <a:rPr lang="ko-KR" altLang="en-US" sz="3500" dirty="0"/>
              <a:t>에 대해 </a:t>
            </a:r>
            <a:r>
              <a:rPr lang="en-US" altLang="ko-KR" sz="3500" dirty="0"/>
              <a:t>K</a:t>
            </a:r>
            <a:r>
              <a:rPr lang="ko-KR" altLang="en-US" sz="3500" dirty="0"/>
              <a:t>값의 변화에 따른 군집 유형 분석</a:t>
            </a:r>
            <a:r>
              <a:rPr lang="en-US" altLang="ko-KR" sz="3500" dirty="0"/>
              <a:t> </a:t>
            </a:r>
            <a:r>
              <a:rPr lang="ko-KR" altLang="en-US" sz="3500" dirty="0"/>
              <a:t>예시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D15BDB5-0559-43D5-8D0E-7BAB3431D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022409"/>
              </p:ext>
            </p:extLst>
          </p:nvPr>
        </p:nvGraphicFramePr>
        <p:xfrm>
          <a:off x="609600" y="1133474"/>
          <a:ext cx="9129281" cy="3347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3180">
                  <a:extLst>
                    <a:ext uri="{9D8B030D-6E8A-4147-A177-3AD203B41FA5}">
                      <a16:colId xmlns:a16="http://schemas.microsoft.com/office/drawing/2014/main" val="295671967"/>
                    </a:ext>
                  </a:extLst>
                </a:gridCol>
                <a:gridCol w="6546101">
                  <a:extLst>
                    <a:ext uri="{9D8B030D-6E8A-4147-A177-3AD203B41FA5}">
                      <a16:colId xmlns:a16="http://schemas.microsoft.com/office/drawing/2014/main" val="1485571539"/>
                    </a:ext>
                  </a:extLst>
                </a:gridCol>
              </a:tblGrid>
              <a:tr h="5873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</a:t>
                      </a:r>
                      <a:r>
                        <a:rPr lang="ko-KR" altLang="en-US" dirty="0"/>
                        <a:t>의 크기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군집의 개수</a:t>
                      </a:r>
                      <a:r>
                        <a:rPr lang="en-US" altLang="ko-KR" dirty="0"/>
                        <a:t>)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K</a:t>
                      </a:r>
                      <a:r>
                        <a:rPr lang="ko-KR" altLang="en-US" dirty="0"/>
                        <a:t>에 따른 군집 유형 분석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022214"/>
                  </a:ext>
                </a:extLst>
              </a:tr>
              <a:tr h="7241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K=3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군집의 크기가  약 </a:t>
                      </a:r>
                      <a:r>
                        <a:rPr lang="en-US" altLang="ko-KR" sz="1200" dirty="0"/>
                        <a:t>12000, 15000, 3000 </a:t>
                      </a:r>
                      <a:r>
                        <a:rPr lang="ko-KR" altLang="en-US" sz="1200" dirty="0"/>
                        <a:t>개로 정확한 군집 별 특징을 파악하기에 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어려움이 존재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678341"/>
                  </a:ext>
                </a:extLst>
              </a:tr>
              <a:tr h="7241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K=5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군집의 크기가 약 </a:t>
                      </a:r>
                      <a:r>
                        <a:rPr lang="en-US" altLang="ko-KR" sz="1200" dirty="0"/>
                        <a:t>2500, 2000,13000</a:t>
                      </a:r>
                      <a:r>
                        <a:rPr lang="en-US" altLang="ko-KR" sz="1200"/>
                        <a:t>, 12000, 1000 </a:t>
                      </a:r>
                      <a:r>
                        <a:rPr lang="ko-KR" altLang="en-US" sz="1200" dirty="0"/>
                        <a:t>개로 나뉘었는데 군집 별 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특징을 </a:t>
                      </a:r>
                      <a:r>
                        <a:rPr lang="ko-KR" altLang="en-US" sz="1200">
                          <a:solidFill>
                            <a:srgbClr val="FF0000"/>
                          </a:solidFill>
                        </a:rPr>
                        <a:t>파악 가능</a:t>
                      </a:r>
                      <a:endParaRPr lang="en-US" altLang="ko-KR" sz="120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963773"/>
                  </a:ext>
                </a:extLst>
              </a:tr>
              <a:tr h="5873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K=7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몇몇 군집에 속한 데이터의 개수가 너무 적어 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유의미하다 보기 </a:t>
                      </a:r>
                      <a:r>
                        <a:rPr lang="ko-KR" altLang="en-US" sz="1200" dirty="0" err="1">
                          <a:solidFill>
                            <a:srgbClr val="FF0000"/>
                          </a:solidFill>
                        </a:rPr>
                        <a:t>힘듬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47846"/>
                  </a:ext>
                </a:extLst>
              </a:tr>
              <a:tr h="7241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K=3</a:t>
                      </a:r>
                      <a:r>
                        <a:rPr lang="ko-KR" altLang="en-US" sz="1200" dirty="0"/>
                        <a:t>으로 한 후 두 군집을 각각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K=3</a:t>
                      </a:r>
                      <a:r>
                        <a:rPr lang="ko-KR" altLang="en-US" sz="1200" dirty="0"/>
                        <a:t>으로 두고 한번 더 </a:t>
                      </a:r>
                      <a:r>
                        <a:rPr lang="en-US" altLang="ko-KR" sz="1200" dirty="0"/>
                        <a:t>clustering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약 </a:t>
                      </a:r>
                      <a:r>
                        <a:rPr lang="en-US" altLang="ko-KR" sz="1200" dirty="0"/>
                        <a:t>12000, 15000 </a:t>
                      </a:r>
                      <a:r>
                        <a:rPr lang="ko-KR" altLang="en-US" sz="1200" dirty="0"/>
                        <a:t>개로 나눠진 집단을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같은 조건</a:t>
                      </a:r>
                      <a:r>
                        <a:rPr lang="en-US" altLang="ko-KR" sz="1200" dirty="0"/>
                        <a:t>(K=3)</a:t>
                      </a:r>
                      <a:r>
                        <a:rPr lang="ko-KR" altLang="en-US" sz="1200" dirty="0"/>
                        <a:t>으로 </a:t>
                      </a:r>
                      <a:r>
                        <a:rPr lang="en-US" altLang="ko-KR" sz="1200" dirty="0"/>
                        <a:t>clustering </a:t>
                      </a:r>
                      <a:r>
                        <a:rPr lang="ko-KR" altLang="en-US" sz="1200" dirty="0"/>
                        <a:t>한 결과 군집 별 데이터의 개수가 더 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편향</a:t>
                      </a:r>
                      <a:r>
                        <a:rPr lang="ko-KR" altLang="en-US" sz="1200" dirty="0"/>
                        <a:t>적으로 나타나는 현상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629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43276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결과 </a:t>
            </a:r>
            <a:r>
              <a:rPr lang="en-US" altLang="ko-KR" dirty="0"/>
              <a:t>(</a:t>
            </a:r>
            <a:r>
              <a:rPr lang="ko-KR" altLang="en-US" dirty="0"/>
              <a:t>어떻게 </a:t>
            </a:r>
            <a:r>
              <a:rPr lang="ko-KR" altLang="en-US" dirty="0" err="1"/>
              <a:t>써야할지</a:t>
            </a:r>
            <a:r>
              <a:rPr lang="ko-KR" altLang="en-US" dirty="0"/>
              <a:t> 모르겠다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137985"/>
              </p:ext>
            </p:extLst>
          </p:nvPr>
        </p:nvGraphicFramePr>
        <p:xfrm>
          <a:off x="0" y="1172811"/>
          <a:ext cx="12253292" cy="568518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15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59883">
                  <a:extLst>
                    <a:ext uri="{9D8B030D-6E8A-4147-A177-3AD203B41FA5}">
                      <a16:colId xmlns:a16="http://schemas.microsoft.com/office/drawing/2014/main" val="2892798874"/>
                    </a:ext>
                  </a:extLst>
                </a:gridCol>
                <a:gridCol w="2010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83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1058390207"/>
                    </a:ext>
                  </a:extLst>
                </a:gridCol>
                <a:gridCol w="18932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73208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dirty="0"/>
                        <a:t>가설</a:t>
                      </a:r>
                    </a:p>
                    <a:p>
                      <a:pPr>
                        <a:defRPr lang="ko-KR" altLang="en-US"/>
                      </a:pPr>
                      <a:r>
                        <a:rPr lang="ko-KR" altLang="en-US" dirty="0"/>
                        <a:t>및 파라미터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dirty="0"/>
                        <a:t>K-means</a:t>
                      </a:r>
                      <a:r>
                        <a:rPr lang="ko-KR" altLang="en-US" dirty="0"/>
                        <a:t>를 이용한 모델링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dirty="0"/>
                        <a:t>K=3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dirty="0"/>
                        <a:t>k=5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dirty="0"/>
                        <a:t>K=7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dirty="0"/>
                        <a:t>K=3 </a:t>
                      </a:r>
                      <a:r>
                        <a:rPr lang="ko-KR" altLang="en-US" dirty="0"/>
                        <a:t>에서 </a:t>
                      </a:r>
                      <a:endParaRPr lang="en-US" altLang="ko-KR" dirty="0"/>
                    </a:p>
                    <a:p>
                      <a:pPr>
                        <a:defRPr lang="ko-KR" altLang="en-US"/>
                      </a:pPr>
                      <a:r>
                        <a:rPr lang="ko-KR" altLang="en-US" dirty="0"/>
                        <a:t>크기가 큰 군집 </a:t>
                      </a:r>
                      <a:r>
                        <a:rPr lang="en-US" altLang="ko-KR" dirty="0"/>
                        <a:t>clustering </a:t>
                      </a:r>
                      <a:r>
                        <a:rPr lang="ko-KR" altLang="en-US" dirty="0"/>
                        <a:t>하여 집단을 </a:t>
                      </a:r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개로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65">
                <a:tc rowSpan="4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dirty="0"/>
                        <a:t>가설 1. </a:t>
                      </a:r>
                    </a:p>
                    <a:p>
                      <a:pPr>
                        <a:defRPr lang="ko-KR" altLang="en-US"/>
                      </a:pPr>
                      <a:endParaRPr lang="en-US" altLang="ko-KR" dirty="0"/>
                    </a:p>
                    <a:p>
                      <a:pPr>
                        <a:defRPr lang="ko-KR" altLang="en-US"/>
                      </a:pP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65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65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65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65">
                <a:tc rowSpan="4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dirty="0"/>
                        <a:t>가설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. ()</a:t>
                      </a:r>
                    </a:p>
                    <a:p>
                      <a:pPr>
                        <a:defRPr lang="ko-KR" altLang="en-US"/>
                      </a:pPr>
                      <a:r>
                        <a:rPr lang="ko-KR" altLang="en-US" dirty="0"/>
                        <a:t>변수 </a:t>
                      </a:r>
                      <a:r>
                        <a:rPr lang="en-US" altLang="ko-KR" dirty="0"/>
                        <a:t>X1, X2, X3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665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665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665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665">
                <a:tc rowSpan="4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en-US" altLang="ko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665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665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7665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309B2-26A4-4AB8-9879-303639A56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 err="1"/>
              <a:t>월달</a:t>
            </a:r>
            <a:r>
              <a:rPr lang="ko-KR" altLang="en-US" dirty="0"/>
              <a:t> 과제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0D9DC3-94DF-402A-8299-B0E6DFCF8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공통과제 </a:t>
            </a:r>
            <a:r>
              <a:rPr lang="en-US" altLang="ko-KR" dirty="0"/>
              <a:t>: </a:t>
            </a:r>
            <a:r>
              <a:rPr lang="ko-KR" altLang="en-US" dirty="0"/>
              <a:t>분석 모형 정의서</a:t>
            </a:r>
            <a:r>
              <a:rPr lang="en-US" altLang="ko-KR" dirty="0"/>
              <a:t>, </a:t>
            </a:r>
            <a:r>
              <a:rPr lang="ko-KR" altLang="en-US" dirty="0"/>
              <a:t>변수 정의서</a:t>
            </a:r>
            <a:r>
              <a:rPr lang="en-US" altLang="ko-KR" dirty="0"/>
              <a:t>, </a:t>
            </a:r>
            <a:r>
              <a:rPr lang="en-US" altLang="ko-KR" dirty="0" err="1"/>
              <a:t>eda</a:t>
            </a:r>
            <a:r>
              <a:rPr lang="en-US" altLang="ko-KR" dirty="0"/>
              <a:t> </a:t>
            </a:r>
            <a:r>
              <a:rPr lang="ko-KR" altLang="en-US" dirty="0"/>
              <a:t>결과서</a:t>
            </a:r>
            <a:r>
              <a:rPr lang="en-US" altLang="ko-KR" dirty="0"/>
              <a:t>, </a:t>
            </a:r>
            <a:r>
              <a:rPr lang="ko-KR" altLang="en-US" dirty="0"/>
              <a:t>모형 설계서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         학습 결과</a:t>
            </a:r>
            <a:r>
              <a:rPr lang="en-US" altLang="ko-KR" dirty="0"/>
              <a:t>(</a:t>
            </a:r>
            <a:r>
              <a:rPr lang="ko-KR" altLang="en-US" dirty="0"/>
              <a:t>시각화 </a:t>
            </a:r>
            <a:r>
              <a:rPr lang="en-US" altLang="ko-KR" dirty="0"/>
              <a:t>or </a:t>
            </a:r>
            <a:r>
              <a:rPr lang="ko-KR" altLang="en-US" dirty="0"/>
              <a:t>통계 자료</a:t>
            </a:r>
            <a:r>
              <a:rPr lang="en-US" altLang="ko-KR" dirty="0"/>
              <a:t>) </a:t>
            </a:r>
            <a:r>
              <a:rPr lang="ko-KR" altLang="en-US" dirty="0"/>
              <a:t>하나의 파일에 정리하기</a:t>
            </a:r>
          </a:p>
          <a:p>
            <a:r>
              <a:rPr lang="ko-KR" altLang="en-US" dirty="0"/>
              <a:t> </a:t>
            </a:r>
            <a:r>
              <a:rPr lang="en-US" altLang="ko-KR" dirty="0"/>
              <a:t>- </a:t>
            </a:r>
            <a:r>
              <a:rPr lang="ko-KR" altLang="en-US" dirty="0"/>
              <a:t>변수 정의서 </a:t>
            </a:r>
            <a:r>
              <a:rPr lang="en-US" altLang="ko-KR" dirty="0"/>
              <a:t>: </a:t>
            </a:r>
            <a:r>
              <a:rPr lang="ko-KR" altLang="en-US" dirty="0"/>
              <a:t>변수의 한</a:t>
            </a:r>
            <a:r>
              <a:rPr lang="en-US" altLang="ko-KR" dirty="0"/>
              <a:t>/</a:t>
            </a:r>
            <a:r>
              <a:rPr lang="ko-KR" altLang="en-US" dirty="0"/>
              <a:t>영명</a:t>
            </a:r>
            <a:r>
              <a:rPr lang="en-US" altLang="ko-KR" dirty="0"/>
              <a:t>, </a:t>
            </a:r>
            <a:r>
              <a:rPr lang="ko-KR" altLang="en-US" dirty="0"/>
              <a:t>타입</a:t>
            </a:r>
            <a:r>
              <a:rPr lang="en-US" altLang="ko-KR" dirty="0"/>
              <a:t>(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명목</a:t>
            </a:r>
            <a:r>
              <a:rPr lang="en-US" altLang="ko-KR" dirty="0"/>
              <a:t>), </a:t>
            </a:r>
            <a:r>
              <a:rPr lang="ko-KR" altLang="en-US" dirty="0"/>
              <a:t>단위</a:t>
            </a:r>
            <a:r>
              <a:rPr lang="en-US" altLang="ko-KR" dirty="0"/>
              <a:t>, </a:t>
            </a:r>
            <a:r>
              <a:rPr lang="ko-KR" altLang="en-US" dirty="0"/>
              <a:t>중요도</a:t>
            </a:r>
            <a:r>
              <a:rPr lang="en-US" altLang="ko-KR" dirty="0"/>
              <a:t>, 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                 변환</a:t>
            </a:r>
            <a:r>
              <a:rPr lang="en-US" altLang="ko-KR" dirty="0"/>
              <a:t>(</a:t>
            </a:r>
            <a:r>
              <a:rPr lang="ko-KR" altLang="en-US" dirty="0"/>
              <a:t>단위</a:t>
            </a:r>
            <a:r>
              <a:rPr lang="en-US" altLang="ko-KR" dirty="0"/>
              <a:t>, </a:t>
            </a:r>
            <a:r>
              <a:rPr lang="ko-KR" altLang="en-US" dirty="0"/>
              <a:t>형</a:t>
            </a:r>
            <a:r>
              <a:rPr lang="en-US" altLang="ko-KR" dirty="0"/>
              <a:t>), </a:t>
            </a:r>
            <a:r>
              <a:rPr lang="ko-KR" altLang="en-US" dirty="0"/>
              <a:t>스케일링</a:t>
            </a:r>
            <a:r>
              <a:rPr lang="en-US" altLang="ko-KR" dirty="0"/>
              <a:t>, </a:t>
            </a:r>
            <a:endParaRPr lang="ko-KR" altLang="en-US" dirty="0"/>
          </a:p>
          <a:p>
            <a:r>
              <a:rPr lang="ko-KR" altLang="en-US" dirty="0"/>
              <a:t> </a:t>
            </a:r>
            <a:r>
              <a:rPr lang="en-US" altLang="ko-KR" dirty="0"/>
              <a:t>- </a:t>
            </a:r>
            <a:r>
              <a:rPr lang="en-US" altLang="ko-KR" dirty="0" err="1"/>
              <a:t>eda</a:t>
            </a:r>
            <a:r>
              <a:rPr lang="en-US" altLang="ko-KR" dirty="0"/>
              <a:t> </a:t>
            </a:r>
            <a:r>
              <a:rPr lang="ko-KR" altLang="en-US" dirty="0"/>
              <a:t>결과서 </a:t>
            </a:r>
            <a:r>
              <a:rPr lang="en-US" altLang="ko-KR" dirty="0"/>
              <a:t>: </a:t>
            </a:r>
            <a:r>
              <a:rPr lang="ko-KR" altLang="en-US" dirty="0"/>
              <a:t>변수 중요도</a:t>
            </a:r>
            <a:r>
              <a:rPr lang="en-US" altLang="ko-KR" dirty="0"/>
              <a:t>, </a:t>
            </a:r>
            <a:r>
              <a:rPr lang="ko-KR" altLang="en-US" dirty="0"/>
              <a:t>파생 변수 생성</a:t>
            </a:r>
            <a:r>
              <a:rPr lang="en-US" altLang="ko-KR" dirty="0"/>
              <a:t>, </a:t>
            </a:r>
            <a:r>
              <a:rPr lang="ko-KR" altLang="en-US" dirty="0"/>
              <a:t>가설 검증</a:t>
            </a:r>
          </a:p>
          <a:p>
            <a:r>
              <a:rPr lang="ko-KR" altLang="en-US" dirty="0"/>
              <a:t> </a:t>
            </a:r>
            <a:r>
              <a:rPr lang="en-US" altLang="ko-KR" dirty="0"/>
              <a:t>- </a:t>
            </a:r>
            <a:r>
              <a:rPr lang="ko-KR" altLang="en-US" dirty="0"/>
              <a:t>모형 설계서 </a:t>
            </a:r>
            <a:r>
              <a:rPr lang="en-US" altLang="ko-KR" dirty="0"/>
              <a:t>: </a:t>
            </a:r>
            <a:r>
              <a:rPr lang="ko-KR" altLang="en-US" dirty="0"/>
              <a:t>알고리즘</a:t>
            </a:r>
            <a:r>
              <a:rPr lang="en-US" altLang="ko-KR" dirty="0"/>
              <a:t>,  </a:t>
            </a:r>
            <a:r>
              <a:rPr lang="ko-KR" altLang="en-US" dirty="0"/>
              <a:t>파라미터</a:t>
            </a:r>
          </a:p>
          <a:p>
            <a:r>
              <a:rPr lang="ko-KR" altLang="en-US" dirty="0"/>
              <a:t> </a:t>
            </a:r>
            <a:r>
              <a:rPr lang="en-US" altLang="ko-KR" dirty="0"/>
              <a:t>- </a:t>
            </a:r>
            <a:r>
              <a:rPr lang="ko-KR" altLang="en-US" dirty="0"/>
              <a:t>모형 정의서 </a:t>
            </a:r>
            <a:r>
              <a:rPr lang="en-US" altLang="ko-KR" dirty="0"/>
              <a:t>: </a:t>
            </a:r>
            <a:r>
              <a:rPr lang="ko-KR" altLang="en-US" dirty="0"/>
              <a:t>알고리즘</a:t>
            </a:r>
            <a:r>
              <a:rPr lang="en-US" altLang="ko-KR" dirty="0"/>
              <a:t>, </a:t>
            </a:r>
            <a:r>
              <a:rPr lang="ko-KR" altLang="en-US" dirty="0"/>
              <a:t>파라미터</a:t>
            </a:r>
            <a:r>
              <a:rPr lang="en-US" altLang="ko-KR" dirty="0"/>
              <a:t>, </a:t>
            </a:r>
            <a:r>
              <a:rPr lang="ko-KR" altLang="en-US" dirty="0"/>
              <a:t>변수 별 성능지표 </a:t>
            </a:r>
            <a:r>
              <a:rPr lang="ko-KR" altLang="en-US" dirty="0" err="1"/>
              <a:t>메트릭스로</a:t>
            </a:r>
            <a:r>
              <a:rPr lang="ko-KR" altLang="en-US" dirty="0"/>
              <a:t> 표현</a:t>
            </a:r>
          </a:p>
          <a:p>
            <a:r>
              <a:rPr lang="ko-KR" altLang="en-US" dirty="0"/>
              <a:t> </a:t>
            </a:r>
            <a:r>
              <a:rPr lang="en-US" altLang="ko-KR" dirty="0"/>
              <a:t>- </a:t>
            </a:r>
            <a:r>
              <a:rPr lang="ko-KR" altLang="en-US" dirty="0"/>
              <a:t>학습 결과 </a:t>
            </a:r>
            <a:r>
              <a:rPr lang="en-US" altLang="ko-KR" dirty="0"/>
              <a:t>: </a:t>
            </a:r>
            <a:r>
              <a:rPr lang="ko-KR" altLang="en-US" dirty="0"/>
              <a:t>분석 결과의 시각화 또는 통계 자료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3300" dirty="0"/>
              <a:t>10</a:t>
            </a:r>
            <a:r>
              <a:rPr lang="ko-KR" altLang="en-US" sz="3300" dirty="0"/>
              <a:t>월 과제</a:t>
            </a:r>
            <a:endParaRPr lang="en-US" altLang="ko-KR" sz="3300" dirty="0"/>
          </a:p>
          <a:p>
            <a:r>
              <a:rPr lang="ko-KR" altLang="en-US" dirty="0"/>
              <a:t>공통과제 </a:t>
            </a:r>
            <a:r>
              <a:rPr lang="en-US" altLang="ko-KR" dirty="0"/>
              <a:t>: </a:t>
            </a:r>
            <a:r>
              <a:rPr lang="ko-KR" altLang="en-US" dirty="0"/>
              <a:t>결과보고서 양식에 맞게 정리하기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864638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분석 순서</a:t>
            </a: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lang="ko-KR" altLang="en-US"/>
            </a:pPr>
            <a:r>
              <a:rPr lang="en-US" altLang="ko-KR"/>
              <a:t>1.</a:t>
            </a:r>
            <a:r>
              <a:rPr lang="ko-KR" altLang="en-US"/>
              <a:t>분석목적</a:t>
            </a:r>
          </a:p>
          <a:p>
            <a:pPr marL="0" indent="0">
              <a:spcBef>
                <a:spcPct val="30000"/>
              </a:spcBef>
              <a:buNone/>
              <a:defRPr lang="ko-KR" altLang="en-US"/>
            </a:pPr>
            <a:endParaRPr lang="en-US" altLang="ko-KR"/>
          </a:p>
          <a:p>
            <a:pPr marL="0" indent="0">
              <a:spcBef>
                <a:spcPct val="30000"/>
              </a:spcBef>
              <a:buNone/>
              <a:defRPr lang="ko-KR" altLang="en-US"/>
            </a:pPr>
            <a:r>
              <a:rPr lang="en-US" altLang="ko-KR"/>
              <a:t>2.</a:t>
            </a:r>
            <a:r>
              <a:rPr lang="ko-KR" altLang="en-US"/>
              <a:t>변수</a:t>
            </a:r>
          </a:p>
          <a:p>
            <a:pPr marL="0" indent="0">
              <a:spcBef>
                <a:spcPct val="30000"/>
              </a:spcBef>
              <a:buNone/>
              <a:defRPr lang="ko-KR" altLang="en-US"/>
            </a:pPr>
            <a:endParaRPr lang="en-US" altLang="ko-KR"/>
          </a:p>
          <a:p>
            <a:pPr marL="0" indent="0">
              <a:spcBef>
                <a:spcPct val="30000"/>
              </a:spcBef>
              <a:buNone/>
              <a:defRPr lang="ko-KR" altLang="en-US"/>
            </a:pPr>
            <a:r>
              <a:rPr lang="en-US" altLang="ko-KR"/>
              <a:t>3. EDA</a:t>
            </a:r>
          </a:p>
          <a:p>
            <a:pPr marL="0" indent="0">
              <a:spcBef>
                <a:spcPct val="30000"/>
              </a:spcBef>
              <a:buNone/>
              <a:defRPr lang="ko-KR" altLang="en-US"/>
            </a:pPr>
            <a:endParaRPr lang="en-US" altLang="ko-KR"/>
          </a:p>
          <a:p>
            <a:pPr marL="0" indent="0">
              <a:spcBef>
                <a:spcPct val="30000"/>
              </a:spcBef>
              <a:buNone/>
              <a:defRPr lang="ko-KR" altLang="en-US"/>
            </a:pPr>
            <a:r>
              <a:rPr lang="en-US" altLang="ko-KR"/>
              <a:t>4. </a:t>
            </a:r>
            <a:r>
              <a:rPr lang="ko-KR" altLang="en-US"/>
              <a:t>군집 분석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pic>
        <p:nvPicPr>
          <p:cNvPr id="19" name="Picture 18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>
            <a:normAutofit/>
          </a:bodyPr>
          <a:lstStyle/>
          <a:p>
            <a:pPr latinLnBrk="0">
              <a:defRPr lang="ko-KR" altLang="en-US"/>
            </a:pPr>
            <a:r>
              <a:rPr lang="ko-KR" alt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분석 목적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anchor="ctr">
            <a:normAutofit/>
          </a:bodyPr>
          <a:lstStyle/>
          <a:p>
            <a:pPr marL="0" indent="0" latinLnBrk="0">
              <a:buNone/>
              <a:defRPr lang="ko-KR" altLang="en-US"/>
            </a:pPr>
            <a:r>
              <a:rPr lang="ko-KR" altLang="en-US" sz="2400">
                <a:solidFill>
                  <a:srgbClr val="000000"/>
                </a:solidFill>
              </a:rPr>
              <a:t>상권데이터를 클러스터링 하여 각 군집의 연령대별 특징을 중심으로 군집의 특성을 찾아내는 것이 목표이다.</a:t>
            </a:r>
          </a:p>
          <a:p>
            <a:pPr marL="0" indent="0" latinLnBrk="0">
              <a:spcBef>
                <a:spcPct val="35000"/>
              </a:spcBef>
              <a:buNone/>
              <a:defRPr lang="ko-KR" altLang="en-US"/>
            </a:pPr>
            <a:endParaRPr lang="en-US" altLang="ko-KR" sz="24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0" indent="0" latinLnBrk="0">
              <a:spcBef>
                <a:spcPct val="35000"/>
              </a:spcBef>
              <a:buNone/>
              <a:defRPr lang="ko-KR" altLang="en-US"/>
            </a:pPr>
            <a:endParaRPr lang="en-US" altLang="ko-KR" sz="24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가설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3565" y="1491648"/>
            <a:ext cx="9859212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/>
              <a:buChar char="ü"/>
              <a:defRPr lang="ko-KR" altLang="en-US"/>
            </a:pPr>
            <a:r>
              <a:rPr lang="ko-KR" altLang="en-US" sz="1900" dirty="0"/>
              <a:t>가설 1 </a:t>
            </a:r>
          </a:p>
          <a:p>
            <a:pPr>
              <a:defRPr lang="ko-KR" altLang="en-US"/>
            </a:pPr>
            <a:endParaRPr lang="en-US" altLang="ko-KR" sz="1900" dirty="0"/>
          </a:p>
          <a:p>
            <a:pPr>
              <a:defRPr lang="ko-KR" altLang="en-US"/>
            </a:pPr>
            <a:r>
              <a:rPr lang="ko-KR" altLang="en-US" sz="1900" dirty="0"/>
              <a:t>연령대별 유동 인구 기준으로 분류하게 되면 특정 직종 별로 분류 될 것이다</a:t>
            </a:r>
            <a:r>
              <a:rPr lang="en-US" altLang="ko-KR" sz="1900" dirty="0"/>
              <a:t>.</a:t>
            </a:r>
          </a:p>
          <a:p>
            <a:pPr>
              <a:defRPr lang="ko-KR" altLang="en-US"/>
            </a:pPr>
            <a:endParaRPr lang="en-US" altLang="ko-KR" sz="1900" dirty="0"/>
          </a:p>
          <a:p>
            <a:pPr>
              <a:defRPr lang="ko-KR" altLang="en-US"/>
            </a:pPr>
            <a:endParaRPr lang="en-US" altLang="ko-KR" sz="1900" dirty="0"/>
          </a:p>
          <a:p>
            <a:pPr>
              <a:defRPr lang="ko-KR" altLang="en-US"/>
            </a:pPr>
            <a:endParaRPr lang="en-US" altLang="ko-KR" sz="1900" dirty="0"/>
          </a:p>
          <a:p>
            <a:pPr>
              <a:defRPr lang="ko-KR" altLang="en-US"/>
            </a:pPr>
            <a:endParaRPr lang="en-US" altLang="ko-KR" sz="1900" dirty="0"/>
          </a:p>
          <a:p>
            <a:pPr>
              <a:buFont typeface="Wingdings"/>
              <a:buChar char="ü"/>
              <a:defRPr lang="ko-KR" altLang="en-US"/>
            </a:pPr>
            <a:r>
              <a:rPr lang="ko-KR" altLang="en-US" sz="1900" dirty="0"/>
              <a:t>가설 2</a:t>
            </a:r>
          </a:p>
          <a:p>
            <a:pPr>
              <a:defRPr lang="ko-KR" altLang="en-US"/>
            </a:pPr>
            <a:endParaRPr lang="en-US" altLang="ko-KR" sz="1900" dirty="0"/>
          </a:p>
          <a:p>
            <a:pPr>
              <a:defRPr lang="ko-KR" altLang="en-US"/>
            </a:pPr>
            <a:r>
              <a:rPr lang="ko-KR" altLang="en-US" sz="1900" dirty="0"/>
              <a:t>연령대별 매출 비율 </a:t>
            </a:r>
            <a:r>
              <a:rPr lang="en-US" altLang="ko-KR" sz="1900" dirty="0"/>
              <a:t>, </a:t>
            </a:r>
            <a:r>
              <a:rPr lang="ko-KR" altLang="en-US" sz="1900" dirty="0"/>
              <a:t>유사 업종 수를 기준으로 분류하게 되면 연령대에 따른 특정 상권들로 분류 될 것이다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분석 단계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33473"/>
            <a:ext cx="10972800" cy="206902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dirty="0"/>
              <a:t>분류로 사용할 변수 </a:t>
            </a:r>
            <a:r>
              <a:rPr lang="en-US" altLang="ko-KR" b="1" dirty="0">
                <a:solidFill>
                  <a:srgbClr val="FF0000"/>
                </a:solidFill>
              </a:rPr>
              <a:t>scaling </a:t>
            </a:r>
            <a:r>
              <a:rPr lang="en-US" altLang="ko-KR" dirty="0"/>
              <a:t>-&gt; </a:t>
            </a:r>
            <a:r>
              <a:rPr lang="ko-KR" altLang="en-US" dirty="0"/>
              <a:t>가설에 따른 </a:t>
            </a:r>
            <a:r>
              <a:rPr lang="ko-KR" altLang="en-US" dirty="0">
                <a:solidFill>
                  <a:srgbClr val="FF0000"/>
                </a:solidFill>
              </a:rPr>
              <a:t>클러스터링</a:t>
            </a:r>
            <a:r>
              <a:rPr lang="en-US" altLang="ko-KR" dirty="0"/>
              <a:t>(</a:t>
            </a:r>
            <a:r>
              <a:rPr lang="ko-KR" altLang="en-US" dirty="0"/>
              <a:t>다양한 </a:t>
            </a:r>
            <a:r>
              <a:rPr lang="ko-KR" altLang="en-US" b="1" dirty="0"/>
              <a:t>분류 알고리즘</a:t>
            </a:r>
            <a:r>
              <a:rPr lang="ko-KR" altLang="en-US" dirty="0"/>
              <a:t> 사용</a:t>
            </a:r>
            <a:r>
              <a:rPr lang="en-US" altLang="ko-KR" dirty="0"/>
              <a:t>) </a:t>
            </a:r>
            <a:r>
              <a:rPr lang="ko-KR" altLang="en-US" dirty="0"/>
              <a:t>     </a:t>
            </a:r>
          </a:p>
          <a:p>
            <a:pPr>
              <a:buNone/>
              <a:defRPr lang="ko-KR" altLang="en-US"/>
            </a:pPr>
            <a:r>
              <a:rPr lang="ko-KR" altLang="en-US" dirty="0"/>
              <a:t>    </a:t>
            </a:r>
            <a:r>
              <a:rPr lang="en-US" altLang="ko-KR" dirty="0"/>
              <a:t>-&gt; </a:t>
            </a:r>
            <a:r>
              <a:rPr lang="ko-KR" altLang="en-US" dirty="0"/>
              <a:t>집단 별 </a:t>
            </a:r>
            <a:r>
              <a:rPr lang="ko-KR" altLang="en-US" dirty="0">
                <a:solidFill>
                  <a:srgbClr val="FF0000"/>
                </a:solidFill>
              </a:rPr>
              <a:t>특징 분석</a:t>
            </a:r>
            <a:r>
              <a:rPr lang="ko-KR" altLang="en-US" dirty="0"/>
              <a:t> -&gt; </a:t>
            </a:r>
            <a:r>
              <a:rPr lang="ko-KR" altLang="en-US" dirty="0">
                <a:solidFill>
                  <a:srgbClr val="FF0000"/>
                </a:solidFill>
              </a:rPr>
              <a:t>유의미</a:t>
            </a:r>
            <a:r>
              <a:rPr lang="ko-KR" altLang="en-US" dirty="0"/>
              <a:t>하다고 판단 되는 경우 (</a:t>
            </a:r>
            <a:r>
              <a:rPr lang="en-US" altLang="ko-KR" dirty="0"/>
              <a:t>ex</a:t>
            </a:r>
            <a:r>
              <a:rPr lang="ko-KR" altLang="en-US" dirty="0"/>
              <a:t>.</a:t>
            </a:r>
            <a:r>
              <a:rPr lang="en-US" altLang="ko-KR" dirty="0"/>
              <a:t> 10</a:t>
            </a:r>
            <a:r>
              <a:rPr lang="ko-KR" altLang="en-US" dirty="0"/>
              <a:t>대 유동인구, 평균 영업 개월 수로 분류 시 어떤 집단에선 대체로 어떤 직종이 다량 분포 되어 있는데 매출액이 높은 특징이 있다.) -&gt; 유의미한 데이터가 맞는지 </a:t>
            </a:r>
            <a:r>
              <a:rPr lang="ko-KR" altLang="en-US" dirty="0">
                <a:solidFill>
                  <a:srgbClr val="FF0000"/>
                </a:solidFill>
              </a:rPr>
              <a:t>검사</a:t>
            </a:r>
            <a:r>
              <a:rPr lang="ko-KR" altLang="en-US" dirty="0"/>
              <a:t>(</a:t>
            </a:r>
            <a:r>
              <a:rPr lang="en-US" altLang="ko-KR" dirty="0"/>
              <a:t>ex</a:t>
            </a:r>
            <a:r>
              <a:rPr lang="ko-KR" altLang="en-US" dirty="0"/>
              <a:t>.</a:t>
            </a:r>
            <a:r>
              <a:rPr lang="en-US" altLang="ko-KR" dirty="0"/>
              <a:t> </a:t>
            </a:r>
            <a:r>
              <a:rPr lang="ko-KR" altLang="en-US" dirty="0"/>
              <a:t>다량 분포 되어 있는 직종들이 군집에 옳은 영향을 주는 지</a:t>
            </a:r>
            <a:r>
              <a:rPr lang="en-US" altLang="ko-KR" dirty="0"/>
              <a:t>)</a:t>
            </a:r>
          </a:p>
          <a:p>
            <a:pPr>
              <a:defRPr lang="ko-KR" altLang="en-US"/>
            </a:pPr>
            <a:r>
              <a:rPr lang="en-US" altLang="ko-KR" dirty="0"/>
              <a:t>-&gt; </a:t>
            </a:r>
            <a:r>
              <a:rPr lang="ko-KR" altLang="en-US" dirty="0"/>
              <a:t>유의미한 데이터가 나오지 않았으면 새로운 가설 설정 및 반복</a:t>
            </a:r>
          </a:p>
          <a:p>
            <a:pPr>
              <a:buNone/>
              <a:defRPr lang="ko-KR" altLang="en-US"/>
            </a:pPr>
            <a:endParaRPr lang="en-US" altLang="ko-KR" dirty="0"/>
          </a:p>
        </p:txBody>
      </p:sp>
      <p:grpSp>
        <p:nvGrpSpPr>
          <p:cNvPr id="38" name="그룹 37"/>
          <p:cNvGrpSpPr/>
          <p:nvPr/>
        </p:nvGrpSpPr>
        <p:grpSpPr>
          <a:xfrm>
            <a:off x="609600" y="4319498"/>
            <a:ext cx="6153150" cy="1994863"/>
            <a:chOff x="592570" y="3588258"/>
            <a:chExt cx="10796440" cy="2439622"/>
          </a:xfrm>
        </p:grpSpPr>
        <p:sp>
          <p:nvSpPr>
            <p:cNvPr id="4" name="직사각형 3"/>
            <p:cNvSpPr/>
            <p:nvPr/>
          </p:nvSpPr>
          <p:spPr>
            <a:xfrm>
              <a:off x="592570" y="3805381"/>
              <a:ext cx="1443181" cy="2222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dirty="0"/>
                <a:t>변수 </a:t>
              </a:r>
              <a:r>
                <a:rPr lang="en-US" altLang="ko-KR" dirty="0"/>
                <a:t>X1, X2</a:t>
              </a:r>
            </a:p>
            <a:p>
              <a:pPr algn="ctr">
                <a:defRPr lang="ko-KR" altLang="en-US"/>
              </a:pPr>
              <a:endParaRPr lang="en-US" altLang="ko-KR" dirty="0"/>
            </a:p>
            <a:p>
              <a:pPr algn="ctr">
                <a:defRPr lang="ko-KR" altLang="en-US"/>
              </a:pPr>
              <a:endParaRPr lang="en-US" altLang="ko-KR" dirty="0"/>
            </a:p>
            <a:p>
              <a:pPr algn="ctr">
                <a:defRPr lang="ko-KR" altLang="en-US"/>
              </a:pPr>
              <a:endParaRPr lang="en-US" altLang="ko-KR" dirty="0"/>
            </a:p>
            <a:p>
              <a:pPr algn="ctr">
                <a:defRPr lang="ko-KR" altLang="en-US"/>
              </a:pPr>
              <a:r>
                <a:rPr lang="en-US" altLang="ko-KR" dirty="0"/>
                <a:t>X1, X2</a:t>
              </a:r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 rot="16200000" flipH="1">
              <a:off x="912957" y="4938279"/>
              <a:ext cx="822614" cy="0"/>
            </a:xfrm>
            <a:prstGeom prst="straightConnector1">
              <a:avLst/>
            </a:prstGeom>
            <a:ln w="571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="" xmlns:c="http://schemas.openxmlformats.org/drawingml/2006/chart" xmlns:dgm="http://schemas.openxmlformats.org/drawingml/2006/diagram" xmlns:dsp="http://schemas.microsoft.com/office/drawing/2008/diagram" xmlns:hp="http://schemas.haansoft.com/office/presentation/8.0" Requires="hp">
            <hp:hncWordshop xmlns:hp="http://schemas.haansoft.com/office/presentation/8.0" templateIndex="4" shapeIndex="0" text="스케일링" fontName="함초롬돋움" fontSize="12" i="0" b="1">
              <p:nvSpPr>
                <p:cNvPr id="6" name=""/>
                <p:cNvSpPr>
                  <a:spLocks noEditPoints="1" noChangeShapeType="1" noTextEdit="1"/>
                </p:cNvSpPr>
                <p:nvPr/>
              </p:nvSpPr>
              <p:spPr>
                <a:xfrm>
                  <a:off x="813666" y="4656281"/>
                  <a:ext cx="1021195" cy="402937"/>
                </a:xfrm>
                <a:gradFill rotWithShape="1">
                  <a:gsLst>
                    <a:gs pos="0">
                      <a:srgbClr val="ff1a00"/>
                    </a:gs>
                    <a:gs pos="100000">
                      <a:srgbClr val="cd0000"/>
                    </a:gs>
                  </a:gsLst>
                  <a:lin ang="5400000" scaled="0"/>
                  <a:tileRect/>
                </a:gradFill>
                <a:ln w="25400" cap="flat" cmpd="sng" algn="ctr">
                  <a:noFill/>
                  <a:prstDash val="solid"/>
                  <a:round/>
                </a:ln>
                <a:effectLst>
                  <a:outerShdw blurRad="63500" dir="3600000" rotWithShape="0">
                    <a:srgbClr val="000000">
                      <a:alpha val="70000"/>
                    </a:srgbClr>
                  </a:outerShdw>
                </a:effectLst>
              </p:spPr>
            </hp:hncWordshop>
          </mc:Choice>
          <mc:Fallback>
            <p:sp>
              <p:nvSpPr>
                <p:cNvPr id="6" name="자유형: 도형 5"/>
                <p:cNvSpPr>
                  <a:spLocks noEditPoints="1" noChangeShapeType="1" noTextEdit="1"/>
                </p:cNvSpPr>
                <p:nvPr/>
              </p:nvSpPr>
              <p:spPr>
                <a:xfrm>
                  <a:off x="813666" y="4656281"/>
                  <a:ext cx="1021195" cy="402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195" h="402937">
                      <a:moveTo>
                        <a:pt x="228600" y="171450"/>
                      </a:moveTo>
                      <a:lnTo>
                        <a:pt x="209550" y="200025"/>
                      </a:lnTo>
                      <a:cubicBezTo>
                        <a:pt x="209550" y="200025"/>
                        <a:pt x="190500" y="190500"/>
                        <a:pt x="161925" y="161925"/>
                      </a:cubicBezTo>
                      <a:cubicBezTo>
                        <a:pt x="161925" y="161925"/>
                        <a:pt x="152400" y="152400"/>
                        <a:pt x="142875" y="142875"/>
                      </a:cubicBezTo>
                      <a:cubicBezTo>
                        <a:pt x="142875" y="142875"/>
                        <a:pt x="133350" y="133350"/>
                        <a:pt x="123825" y="123825"/>
                      </a:cubicBezTo>
                      <a:cubicBezTo>
                        <a:pt x="123825" y="123825"/>
                        <a:pt x="114300" y="142875"/>
                        <a:pt x="95250" y="161925"/>
                      </a:cubicBezTo>
                      <a:cubicBezTo>
                        <a:pt x="95250" y="161925"/>
                        <a:pt x="66675" y="190500"/>
                        <a:pt x="47625" y="209550"/>
                      </a:cubicBezTo>
                      <a:lnTo>
                        <a:pt x="19050" y="171450"/>
                      </a:lnTo>
                      <a:cubicBezTo>
                        <a:pt x="19050" y="171450"/>
                        <a:pt x="57150" y="152400"/>
                        <a:pt x="85725" y="123825"/>
                      </a:cubicBezTo>
                      <a:cubicBezTo>
                        <a:pt x="85725" y="123825"/>
                        <a:pt x="114300" y="85725"/>
                        <a:pt x="114300" y="28575"/>
                      </a:cubicBezTo>
                      <a:lnTo>
                        <a:pt x="114300" y="19050"/>
                      </a:lnTo>
                      <a:lnTo>
                        <a:pt x="142875" y="19050"/>
                      </a:lnTo>
                      <a:lnTo>
                        <a:pt x="142875" y="28575"/>
                      </a:lnTo>
                      <a:cubicBezTo>
                        <a:pt x="142875" y="28575"/>
                        <a:pt x="142875" y="66675"/>
                        <a:pt x="142875" y="85725"/>
                      </a:cubicBezTo>
                      <a:cubicBezTo>
                        <a:pt x="142875" y="85725"/>
                        <a:pt x="152400" y="114300"/>
                        <a:pt x="180975" y="133350"/>
                      </a:cubicBezTo>
                      <a:cubicBezTo>
                        <a:pt x="180975" y="133350"/>
                        <a:pt x="200025" y="142875"/>
                        <a:pt x="209550" y="152400"/>
                      </a:cubicBezTo>
                      <a:cubicBezTo>
                        <a:pt x="209550" y="152400"/>
                        <a:pt x="219075" y="161925"/>
                        <a:pt x="228600" y="171450"/>
                      </a:cubicBezTo>
                      <a:lnTo>
                        <a:pt x="228600" y="171450"/>
                      </a:lnTo>
                      <a:moveTo>
                        <a:pt x="0" y="276225"/>
                      </a:moveTo>
                      <a:lnTo>
                        <a:pt x="247650" y="276225"/>
                      </a:lnTo>
                      <a:lnTo>
                        <a:pt x="247650" y="314325"/>
                      </a:lnTo>
                      <a:lnTo>
                        <a:pt x="0" y="314325"/>
                      </a:lnTo>
                      <a:lnTo>
                        <a:pt x="0" y="276225"/>
                      </a:lnTo>
                      <a:moveTo>
                        <a:pt x="409575" y="161925"/>
                      </a:moveTo>
                      <a:lnTo>
                        <a:pt x="371475" y="161925"/>
                      </a:lnTo>
                      <a:lnTo>
                        <a:pt x="371475" y="161925"/>
                      </a:lnTo>
                      <a:cubicBezTo>
                        <a:pt x="371475" y="161925"/>
                        <a:pt x="361950" y="171450"/>
                        <a:pt x="361950" y="180975"/>
                      </a:cubicBezTo>
                      <a:cubicBezTo>
                        <a:pt x="361950" y="180975"/>
                        <a:pt x="352425" y="219075"/>
                        <a:pt x="323850" y="238124"/>
                      </a:cubicBezTo>
                      <a:cubicBezTo>
                        <a:pt x="323850" y="238124"/>
                        <a:pt x="314325" y="266700"/>
                        <a:pt x="285750" y="295275"/>
                      </a:cubicBezTo>
                      <a:lnTo>
                        <a:pt x="266700" y="257175"/>
                      </a:lnTo>
                      <a:cubicBezTo>
                        <a:pt x="266700" y="257175"/>
                        <a:pt x="295275" y="238124"/>
                        <a:pt x="314325" y="200025"/>
                      </a:cubicBezTo>
                      <a:cubicBezTo>
                        <a:pt x="314325" y="200025"/>
                        <a:pt x="333375" y="171450"/>
                        <a:pt x="342900" y="142875"/>
                      </a:cubicBezTo>
                      <a:lnTo>
                        <a:pt x="285750" y="142875"/>
                      </a:lnTo>
                      <a:lnTo>
                        <a:pt x="285750" y="104775"/>
                      </a:lnTo>
                      <a:lnTo>
                        <a:pt x="352425" y="104775"/>
                      </a:lnTo>
                      <a:cubicBezTo>
                        <a:pt x="352425" y="104775"/>
                        <a:pt x="352425" y="95250"/>
                        <a:pt x="361950" y="85725"/>
                      </a:cubicBezTo>
                      <a:cubicBezTo>
                        <a:pt x="361950" y="85725"/>
                        <a:pt x="361950" y="66675"/>
                        <a:pt x="361950" y="57150"/>
                      </a:cubicBezTo>
                      <a:lnTo>
                        <a:pt x="285750" y="57150"/>
                      </a:lnTo>
                      <a:lnTo>
                        <a:pt x="285750" y="19050"/>
                      </a:lnTo>
                      <a:lnTo>
                        <a:pt x="390525" y="19050"/>
                      </a:lnTo>
                      <a:cubicBezTo>
                        <a:pt x="390525" y="19050"/>
                        <a:pt x="390525" y="38100"/>
                        <a:pt x="390525" y="57150"/>
                      </a:cubicBezTo>
                      <a:cubicBezTo>
                        <a:pt x="390525" y="57150"/>
                        <a:pt x="390525" y="85725"/>
                        <a:pt x="381000" y="104775"/>
                      </a:cubicBezTo>
                      <a:cubicBezTo>
                        <a:pt x="381000" y="104775"/>
                        <a:pt x="381000" y="114300"/>
                        <a:pt x="381000" y="123825"/>
                      </a:cubicBezTo>
                      <a:lnTo>
                        <a:pt x="409575" y="123825"/>
                      </a:lnTo>
                      <a:lnTo>
                        <a:pt x="409575" y="9525"/>
                      </a:lnTo>
                      <a:lnTo>
                        <a:pt x="447675" y="9525"/>
                      </a:lnTo>
                      <a:lnTo>
                        <a:pt x="447675" y="381000"/>
                      </a:lnTo>
                      <a:lnTo>
                        <a:pt x="409575" y="381000"/>
                      </a:lnTo>
                      <a:lnTo>
                        <a:pt x="409575" y="161925"/>
                      </a:lnTo>
                      <a:moveTo>
                        <a:pt x="466725" y="390525"/>
                      </a:moveTo>
                      <a:lnTo>
                        <a:pt x="466725" y="0"/>
                      </a:lnTo>
                      <a:lnTo>
                        <a:pt x="495300" y="0"/>
                      </a:lnTo>
                      <a:lnTo>
                        <a:pt x="495300" y="390525"/>
                      </a:lnTo>
                      <a:lnTo>
                        <a:pt x="466725" y="390525"/>
                      </a:lnTo>
                      <a:moveTo>
                        <a:pt x="609600" y="0"/>
                      </a:moveTo>
                      <a:cubicBezTo>
                        <a:pt x="609600" y="0"/>
                        <a:pt x="619125" y="0"/>
                        <a:pt x="638175" y="9525"/>
                      </a:cubicBezTo>
                      <a:cubicBezTo>
                        <a:pt x="638175" y="9525"/>
                        <a:pt x="647700" y="9525"/>
                        <a:pt x="657225" y="28575"/>
                      </a:cubicBezTo>
                      <a:cubicBezTo>
                        <a:pt x="657225" y="28575"/>
                        <a:pt x="666750" y="38100"/>
                        <a:pt x="676275" y="57150"/>
                      </a:cubicBezTo>
                      <a:cubicBezTo>
                        <a:pt x="676275" y="57150"/>
                        <a:pt x="676275" y="66675"/>
                        <a:pt x="676275" y="95250"/>
                      </a:cubicBezTo>
                      <a:cubicBezTo>
                        <a:pt x="676275" y="95250"/>
                        <a:pt x="676275" y="114300"/>
                        <a:pt x="676275" y="133350"/>
                      </a:cubicBezTo>
                      <a:cubicBezTo>
                        <a:pt x="676275" y="133350"/>
                        <a:pt x="666750" y="152400"/>
                        <a:pt x="657225" y="161925"/>
                      </a:cubicBezTo>
                      <a:cubicBezTo>
                        <a:pt x="657225" y="161925"/>
                        <a:pt x="647700" y="171450"/>
                        <a:pt x="638175" y="180975"/>
                      </a:cubicBezTo>
                      <a:cubicBezTo>
                        <a:pt x="638175" y="180975"/>
                        <a:pt x="619125" y="190500"/>
                        <a:pt x="609600" y="190500"/>
                      </a:cubicBezTo>
                      <a:cubicBezTo>
                        <a:pt x="609600" y="190500"/>
                        <a:pt x="600075" y="190500"/>
                        <a:pt x="581025" y="180975"/>
                      </a:cubicBezTo>
                      <a:cubicBezTo>
                        <a:pt x="581025" y="180975"/>
                        <a:pt x="571500" y="171450"/>
                        <a:pt x="561975" y="161925"/>
                      </a:cubicBezTo>
                      <a:cubicBezTo>
                        <a:pt x="561975" y="161925"/>
                        <a:pt x="552450" y="152400"/>
                        <a:pt x="542925" y="133350"/>
                      </a:cubicBezTo>
                      <a:cubicBezTo>
                        <a:pt x="542925" y="133350"/>
                        <a:pt x="542925" y="114300"/>
                        <a:pt x="542925" y="95250"/>
                      </a:cubicBezTo>
                      <a:cubicBezTo>
                        <a:pt x="542925" y="95250"/>
                        <a:pt x="542925" y="66675"/>
                        <a:pt x="542925" y="57150"/>
                      </a:cubicBezTo>
                      <a:cubicBezTo>
                        <a:pt x="542925" y="57150"/>
                        <a:pt x="552450" y="38100"/>
                        <a:pt x="561975" y="28575"/>
                      </a:cubicBezTo>
                      <a:cubicBezTo>
                        <a:pt x="561975" y="28575"/>
                        <a:pt x="571500" y="9525"/>
                        <a:pt x="581025" y="9525"/>
                      </a:cubicBezTo>
                      <a:cubicBezTo>
                        <a:pt x="581025" y="9525"/>
                        <a:pt x="600075" y="0"/>
                        <a:pt x="609600" y="0"/>
                      </a:cubicBezTo>
                      <a:lnTo>
                        <a:pt x="609600" y="0"/>
                      </a:lnTo>
                      <a:moveTo>
                        <a:pt x="647700" y="95250"/>
                      </a:moveTo>
                      <a:cubicBezTo>
                        <a:pt x="647700" y="95250"/>
                        <a:pt x="647700" y="85725"/>
                        <a:pt x="647700" y="66675"/>
                      </a:cubicBezTo>
                      <a:cubicBezTo>
                        <a:pt x="647700" y="66675"/>
                        <a:pt x="638175" y="57150"/>
                        <a:pt x="638175" y="57150"/>
                      </a:cubicBezTo>
                      <a:cubicBezTo>
                        <a:pt x="638175" y="57150"/>
                        <a:pt x="628650" y="47625"/>
                        <a:pt x="628650" y="38100"/>
                      </a:cubicBezTo>
                      <a:cubicBezTo>
                        <a:pt x="628650" y="38100"/>
                        <a:pt x="619125" y="38100"/>
                        <a:pt x="609600" y="38100"/>
                      </a:cubicBezTo>
                      <a:cubicBezTo>
                        <a:pt x="609600" y="38100"/>
                        <a:pt x="600075" y="38100"/>
                        <a:pt x="590550" y="38100"/>
                      </a:cubicBezTo>
                      <a:cubicBezTo>
                        <a:pt x="590550" y="38100"/>
                        <a:pt x="590550" y="47625"/>
                        <a:pt x="581025" y="57150"/>
                      </a:cubicBezTo>
                      <a:quadBezTo>
                        <a:pt x="581025" y="57150"/>
                        <a:pt x="571500" y="66675"/>
                      </a:quadBezTo>
                      <a:cubicBezTo>
                        <a:pt x="571500" y="66675"/>
                        <a:pt x="571500" y="85725"/>
                        <a:pt x="571500" y="95250"/>
                      </a:cubicBezTo>
                      <a:cubicBezTo>
                        <a:pt x="571500" y="95250"/>
                        <a:pt x="571500" y="104775"/>
                        <a:pt x="571500" y="114300"/>
                      </a:cubicBezTo>
                      <a:cubicBezTo>
                        <a:pt x="571500" y="114300"/>
                        <a:pt x="581025" y="123825"/>
                        <a:pt x="581025" y="133350"/>
                      </a:cubicBezTo>
                      <a:cubicBezTo>
                        <a:pt x="581025" y="133350"/>
                        <a:pt x="590550" y="142875"/>
                        <a:pt x="590550" y="142875"/>
                      </a:cubicBezTo>
                      <a:cubicBezTo>
                        <a:pt x="590550" y="142875"/>
                        <a:pt x="600075" y="142875"/>
                        <a:pt x="609600" y="142875"/>
                      </a:cubicBezTo>
                      <a:cubicBezTo>
                        <a:pt x="609600" y="142875"/>
                        <a:pt x="619125" y="142875"/>
                        <a:pt x="628650" y="142875"/>
                      </a:cubicBezTo>
                      <a:quadBezTo>
                        <a:pt x="628650" y="142875"/>
                        <a:pt x="638175" y="133350"/>
                      </a:quadBezTo>
                      <a:cubicBezTo>
                        <a:pt x="638175" y="133350"/>
                        <a:pt x="638175" y="123825"/>
                        <a:pt x="647700" y="114300"/>
                      </a:cubicBezTo>
                      <a:cubicBezTo>
                        <a:pt x="647700" y="114300"/>
                        <a:pt x="647700" y="104775"/>
                        <a:pt x="647700" y="95250"/>
                      </a:cubicBezTo>
                      <a:lnTo>
                        <a:pt x="647700" y="95250"/>
                      </a:lnTo>
                      <a:moveTo>
                        <a:pt x="714375" y="0"/>
                      </a:moveTo>
                      <a:lnTo>
                        <a:pt x="752475" y="0"/>
                      </a:lnTo>
                      <a:lnTo>
                        <a:pt x="752475" y="200025"/>
                      </a:lnTo>
                      <a:lnTo>
                        <a:pt x="714375" y="200025"/>
                      </a:lnTo>
                      <a:lnTo>
                        <a:pt x="714375" y="0"/>
                      </a:lnTo>
                      <a:moveTo>
                        <a:pt x="628650" y="352425"/>
                      </a:moveTo>
                      <a:lnTo>
                        <a:pt x="752475" y="352425"/>
                      </a:lnTo>
                      <a:lnTo>
                        <a:pt x="752475" y="400050"/>
                      </a:lnTo>
                      <a:lnTo>
                        <a:pt x="590550" y="400050"/>
                      </a:lnTo>
                      <a:lnTo>
                        <a:pt x="590550" y="285750"/>
                      </a:lnTo>
                      <a:lnTo>
                        <a:pt x="714375" y="285750"/>
                      </a:lnTo>
                      <a:lnTo>
                        <a:pt x="714375" y="257175"/>
                      </a:lnTo>
                      <a:lnTo>
                        <a:pt x="590550" y="257175"/>
                      </a:lnTo>
                      <a:lnTo>
                        <a:pt x="590550" y="219075"/>
                      </a:lnTo>
                      <a:lnTo>
                        <a:pt x="752475" y="219075"/>
                      </a:lnTo>
                      <a:lnTo>
                        <a:pt x="752475" y="323850"/>
                      </a:lnTo>
                      <a:lnTo>
                        <a:pt x="628650" y="323850"/>
                      </a:lnTo>
                      <a:lnTo>
                        <a:pt x="628650" y="352425"/>
                      </a:lnTo>
                      <a:moveTo>
                        <a:pt x="990600" y="0"/>
                      </a:moveTo>
                      <a:lnTo>
                        <a:pt x="1019175" y="0"/>
                      </a:lnTo>
                      <a:lnTo>
                        <a:pt x="1019175" y="228600"/>
                      </a:lnTo>
                      <a:lnTo>
                        <a:pt x="990600" y="228600"/>
                      </a:lnTo>
                      <a:lnTo>
                        <a:pt x="990600" y="200025"/>
                      </a:lnTo>
                      <a:cubicBezTo>
                        <a:pt x="990600" y="200025"/>
                        <a:pt x="981074" y="209550"/>
                        <a:pt x="971550" y="209550"/>
                      </a:cubicBezTo>
                      <a:cubicBezTo>
                        <a:pt x="971550" y="209550"/>
                        <a:pt x="962025" y="209550"/>
                        <a:pt x="942975" y="209550"/>
                      </a:cubicBezTo>
                      <a:cubicBezTo>
                        <a:pt x="942975" y="209550"/>
                        <a:pt x="933450" y="209550"/>
                        <a:pt x="914400" y="209550"/>
                      </a:cubicBezTo>
                      <a:cubicBezTo>
                        <a:pt x="914400" y="209550"/>
                        <a:pt x="904875" y="209550"/>
                        <a:pt x="885825" y="209550"/>
                      </a:cubicBezTo>
                      <a:lnTo>
                        <a:pt x="819150" y="209550"/>
                      </a:lnTo>
                      <a:lnTo>
                        <a:pt x="819150" y="85725"/>
                      </a:lnTo>
                      <a:lnTo>
                        <a:pt x="904875" y="85725"/>
                      </a:lnTo>
                      <a:lnTo>
                        <a:pt x="904875" y="47625"/>
                      </a:lnTo>
                      <a:lnTo>
                        <a:pt x="819150" y="47625"/>
                      </a:lnTo>
                      <a:lnTo>
                        <a:pt x="819150" y="9525"/>
                      </a:lnTo>
                      <a:lnTo>
                        <a:pt x="942975" y="9525"/>
                      </a:lnTo>
                      <a:lnTo>
                        <a:pt x="942975" y="133350"/>
                      </a:lnTo>
                      <a:lnTo>
                        <a:pt x="847725" y="133350"/>
                      </a:lnTo>
                      <a:lnTo>
                        <a:pt x="847725" y="171450"/>
                      </a:lnTo>
                      <a:lnTo>
                        <a:pt x="885825" y="171450"/>
                      </a:lnTo>
                      <a:cubicBezTo>
                        <a:pt x="885825" y="171450"/>
                        <a:pt x="895350" y="171450"/>
                        <a:pt x="914400" y="171450"/>
                      </a:cubicBezTo>
                      <a:cubicBezTo>
                        <a:pt x="914400" y="171450"/>
                        <a:pt x="923924" y="171450"/>
                        <a:pt x="942975" y="171450"/>
                      </a:cubicBezTo>
                      <a:cubicBezTo>
                        <a:pt x="942975" y="171450"/>
                        <a:pt x="952499" y="171450"/>
                        <a:pt x="971550" y="161925"/>
                      </a:cubicBezTo>
                      <a:cubicBezTo>
                        <a:pt x="971550" y="161925"/>
                        <a:pt x="981074" y="161925"/>
                        <a:pt x="990600" y="161925"/>
                      </a:cubicBezTo>
                      <a:lnTo>
                        <a:pt x="990600" y="0"/>
                      </a:lnTo>
                      <a:moveTo>
                        <a:pt x="866775" y="314325"/>
                      </a:moveTo>
                      <a:cubicBezTo>
                        <a:pt x="866775" y="314325"/>
                        <a:pt x="866775" y="276225"/>
                        <a:pt x="885825" y="247650"/>
                      </a:cubicBezTo>
                      <a:cubicBezTo>
                        <a:pt x="885825" y="247650"/>
                        <a:pt x="904875" y="228600"/>
                        <a:pt x="942975" y="228600"/>
                      </a:cubicBezTo>
                      <a:cubicBezTo>
                        <a:pt x="942975" y="228600"/>
                        <a:pt x="971550" y="228600"/>
                        <a:pt x="1000125" y="247650"/>
                      </a:cubicBezTo>
                      <a:cubicBezTo>
                        <a:pt x="1000125" y="247650"/>
                        <a:pt x="1019175" y="276225"/>
                        <a:pt x="1019175" y="314325"/>
                      </a:cubicBezTo>
                      <a:cubicBezTo>
                        <a:pt x="1019175" y="314325"/>
                        <a:pt x="1019175" y="352425"/>
                        <a:pt x="1000125" y="371475"/>
                      </a:cubicBezTo>
                      <a:cubicBezTo>
                        <a:pt x="1000125" y="371475"/>
                        <a:pt x="981074" y="400050"/>
                        <a:pt x="942975" y="400050"/>
                      </a:cubicBezTo>
                      <a:cubicBezTo>
                        <a:pt x="942975" y="400050"/>
                        <a:pt x="904875" y="400050"/>
                        <a:pt x="885825" y="371475"/>
                      </a:cubicBezTo>
                      <a:cubicBezTo>
                        <a:pt x="885825" y="371475"/>
                        <a:pt x="866775" y="352425"/>
                        <a:pt x="866775" y="314325"/>
                      </a:cubicBezTo>
                      <a:lnTo>
                        <a:pt x="866775" y="314325"/>
                      </a:lnTo>
                      <a:moveTo>
                        <a:pt x="895350" y="314325"/>
                      </a:moveTo>
                      <a:cubicBezTo>
                        <a:pt x="895350" y="314325"/>
                        <a:pt x="895350" y="323850"/>
                        <a:pt x="895350" y="333375"/>
                      </a:cubicBezTo>
                      <a:cubicBezTo>
                        <a:pt x="895350" y="333375"/>
                        <a:pt x="904875" y="342900"/>
                        <a:pt x="904875" y="342900"/>
                      </a:cubicBezTo>
                      <a:cubicBezTo>
                        <a:pt x="904875" y="342900"/>
                        <a:pt x="914400" y="352425"/>
                        <a:pt x="923924" y="352425"/>
                      </a:cubicBezTo>
                      <a:cubicBezTo>
                        <a:pt x="923924" y="352425"/>
                        <a:pt x="933450" y="361950"/>
                        <a:pt x="942975" y="361950"/>
                      </a:cubicBezTo>
                      <a:cubicBezTo>
                        <a:pt x="942975" y="361950"/>
                        <a:pt x="952499" y="361950"/>
                        <a:pt x="962025" y="352425"/>
                      </a:cubicBezTo>
                      <a:cubicBezTo>
                        <a:pt x="962025" y="352425"/>
                        <a:pt x="971550" y="352425"/>
                        <a:pt x="971550" y="342900"/>
                      </a:cubicBezTo>
                      <a:cubicBezTo>
                        <a:pt x="971550" y="342900"/>
                        <a:pt x="981074" y="342900"/>
                        <a:pt x="981074" y="333375"/>
                      </a:cubicBezTo>
                      <a:cubicBezTo>
                        <a:pt x="981074" y="333375"/>
                        <a:pt x="990600" y="323850"/>
                        <a:pt x="990600" y="314325"/>
                      </a:cubicBezTo>
                      <a:cubicBezTo>
                        <a:pt x="990600" y="314325"/>
                        <a:pt x="990600" y="304800"/>
                        <a:pt x="981074" y="295275"/>
                      </a:cubicBezTo>
                      <a:cubicBezTo>
                        <a:pt x="981074" y="295275"/>
                        <a:pt x="981074" y="285750"/>
                        <a:pt x="971550" y="276225"/>
                      </a:cubicBezTo>
                      <a:quadBezTo>
                        <a:pt x="971550" y="276225"/>
                        <a:pt x="962025" y="266700"/>
                      </a:quadBezTo>
                      <a:cubicBezTo>
                        <a:pt x="962025" y="266700"/>
                        <a:pt x="952499" y="266700"/>
                        <a:pt x="942975" y="266700"/>
                      </a:cubicBezTo>
                      <a:cubicBezTo>
                        <a:pt x="942975" y="266700"/>
                        <a:pt x="933450" y="266700"/>
                        <a:pt x="923924" y="266700"/>
                      </a:cubicBezTo>
                      <a:cubicBezTo>
                        <a:pt x="923924" y="266700"/>
                        <a:pt x="914400" y="276225"/>
                        <a:pt x="904875" y="276225"/>
                      </a:cubicBezTo>
                      <a:cubicBezTo>
                        <a:pt x="904875" y="276225"/>
                        <a:pt x="904875" y="285750"/>
                        <a:pt x="895350" y="295275"/>
                      </a:cubicBezTo>
                      <a:cubicBezTo>
                        <a:pt x="895350" y="295275"/>
                        <a:pt x="895350" y="304800"/>
                        <a:pt x="895350" y="314325"/>
                      </a:cubicBezTo>
                      <a:lnTo>
                        <a:pt x="895350" y="314325"/>
                      </a:lnTo>
                    </a:path>
                  </a:pathLst>
                </a:custGeom>
                <a:gradFill rotWithShape="1">
                  <a:gsLst>
                    <a:gs pos="0">
                      <a:srgbClr val="FF1A00"/>
                    </a:gs>
                    <a:gs pos="100000">
                      <a:srgbClr val="CD0000"/>
                    </a:gs>
                  </a:gsLst>
                  <a:lin ang="5400000" scaled="0"/>
                  <a:tileRect/>
                </a:gradFill>
                <a:ln w="25400" cap="flat" cmpd="sng" algn="ctr">
                  <a:noFill/>
                  <a:prstDash val="solid"/>
                  <a:round/>
                </a:ln>
                <a:effectLst>
                  <a:outerShdw blurRad="63500" dir="3600000" rotWithShape="0">
                    <a:srgbClr val="000000">
                      <a:alpha val="70000"/>
                    </a:srgbClr>
                  </a:outerShdw>
                </a:effectLst>
              </p:spPr>
            </p:sp>
          </mc:Fallback>
        </mc:AlternateContent>
        <p:cxnSp>
          <p:nvCxnSpPr>
            <p:cNvPr id="8" name="연결선: 꺾임 7"/>
            <p:cNvCxnSpPr>
              <a:cxnSpLocks/>
            </p:cNvCxnSpPr>
            <p:nvPr/>
          </p:nvCxnSpPr>
          <p:spPr>
            <a:xfrm flipV="1">
              <a:off x="1804843" y="5089813"/>
              <a:ext cx="1702954" cy="375227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정육면체 8"/>
            <p:cNvSpPr/>
            <p:nvPr/>
          </p:nvSpPr>
          <p:spPr>
            <a:xfrm>
              <a:off x="3433911" y="3819813"/>
              <a:ext cx="2157556" cy="2049318"/>
            </a:xfrm>
            <a:prstGeom prst="cube">
              <a:avLst>
                <a:gd name="adj" fmla="val 20312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dirty="0"/>
                <a:t>K-Means</a:t>
              </a:r>
            </a:p>
          </p:txBody>
        </p:sp>
        <p:sp>
          <p:nvSpPr>
            <p:cNvPr id="10" name="타원 9"/>
            <p:cNvSpPr/>
            <p:nvPr/>
          </p:nvSpPr>
          <p:spPr>
            <a:xfrm>
              <a:off x="6363566" y="3733222"/>
              <a:ext cx="1587499" cy="69272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400" dirty="0"/>
                <a:t>군집 </a:t>
              </a:r>
              <a:r>
                <a:rPr lang="en-US" altLang="ko-KR" sz="1400" dirty="0"/>
                <a:t>1</a:t>
              </a:r>
            </a:p>
          </p:txBody>
        </p:sp>
        <p:sp>
          <p:nvSpPr>
            <p:cNvPr id="11" name="타원 10"/>
            <p:cNvSpPr/>
            <p:nvPr/>
          </p:nvSpPr>
          <p:spPr>
            <a:xfrm>
              <a:off x="6363566" y="5262994"/>
              <a:ext cx="1587500" cy="69272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400" dirty="0"/>
                <a:t>군집</a:t>
              </a:r>
              <a:r>
                <a:rPr lang="en-US" altLang="ko-KR" sz="1400" dirty="0"/>
                <a:t> n</a:t>
              </a:r>
              <a:r>
                <a:rPr lang="ko-KR" altLang="en-US" sz="1400" dirty="0"/>
                <a:t> </a:t>
              </a:r>
            </a:p>
          </p:txBody>
        </p:sp>
        <p:sp>
          <p:nvSpPr>
            <p:cNvPr id="12" name="타원 11"/>
            <p:cNvSpPr/>
            <p:nvPr/>
          </p:nvSpPr>
          <p:spPr>
            <a:xfrm>
              <a:off x="7114020" y="4541405"/>
              <a:ext cx="115454" cy="115454"/>
            </a:xfrm>
            <a:prstGeom prst="ellipse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3" name="타원 12"/>
            <p:cNvSpPr/>
            <p:nvPr/>
          </p:nvSpPr>
          <p:spPr>
            <a:xfrm>
              <a:off x="7114020" y="4772314"/>
              <a:ext cx="115454" cy="115454"/>
            </a:xfrm>
            <a:prstGeom prst="ellipse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4" name="타원 13"/>
            <p:cNvSpPr/>
            <p:nvPr/>
          </p:nvSpPr>
          <p:spPr>
            <a:xfrm>
              <a:off x="7114020" y="4988792"/>
              <a:ext cx="115454" cy="115454"/>
            </a:xfrm>
            <a:prstGeom prst="ellipse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cxnSp>
          <p:nvCxnSpPr>
            <p:cNvPr id="15" name="직선 화살표 연결선 14"/>
            <p:cNvCxnSpPr>
              <a:cxnSpLocks/>
              <a:stCxn id="9" idx="5"/>
              <a:endCxn id="10" idx="2"/>
            </p:cNvCxnSpPr>
            <p:nvPr/>
          </p:nvCxnSpPr>
          <p:spPr>
            <a:xfrm flipV="1">
              <a:off x="5591467" y="4079585"/>
              <a:ext cx="772099" cy="556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9" idx="5"/>
              <a:endCxn id="11" idx="2"/>
            </p:cNvCxnSpPr>
            <p:nvPr/>
          </p:nvCxnSpPr>
          <p:spPr>
            <a:xfrm>
              <a:off x="5591467" y="4636343"/>
              <a:ext cx="772099" cy="9730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9" idx="5"/>
            </p:cNvCxnSpPr>
            <p:nvPr/>
          </p:nvCxnSpPr>
          <p:spPr>
            <a:xfrm flipV="1">
              <a:off x="5591468" y="4526972"/>
              <a:ext cx="757671" cy="1093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9" idx="5"/>
            </p:cNvCxnSpPr>
            <p:nvPr/>
          </p:nvCxnSpPr>
          <p:spPr>
            <a:xfrm>
              <a:off x="5591468" y="4636339"/>
              <a:ext cx="757671" cy="2514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7647997" y="3834245"/>
              <a:ext cx="995795" cy="49068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2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400" dirty="0"/>
                <a:t>특징 1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647997" y="5364018"/>
              <a:ext cx="995795" cy="49068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2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400" dirty="0"/>
                <a:t>특징 </a:t>
              </a:r>
              <a:r>
                <a:rPr lang="en-US" altLang="ko-KR" sz="1400" dirty="0"/>
                <a:t>n</a:t>
              </a:r>
            </a:p>
          </p:txBody>
        </p:sp>
        <p:sp>
          <p:nvSpPr>
            <p:cNvPr id="21" name="화살표: 오른쪽 20"/>
            <p:cNvSpPr/>
            <p:nvPr/>
          </p:nvSpPr>
          <p:spPr>
            <a:xfrm>
              <a:off x="8656058" y="4028787"/>
              <a:ext cx="620569" cy="1702954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mc:AlternateContent xmlns:mc="http://schemas.openxmlformats.org/markup-compatibility/2006">
          <mc:Choice xmlns="" xmlns:c="http://schemas.openxmlformats.org/drawingml/2006/chart" xmlns:dgm="http://schemas.openxmlformats.org/drawingml/2006/diagram" xmlns:dsp="http://schemas.microsoft.com/office/drawing/2008/diagram" xmlns:hp="http://schemas.haansoft.com/office/presentation/8.0" Requires="hp">
            <hp:hncWordshop xmlns:hp="http://schemas.haansoft.com/office/presentation/8.0" templateIndex="4" shapeIndex="0" text="유의미O" fontName="함초롬돋움" fontSize="32" i="0" b="1">
              <p:nvSpPr>
                <p:cNvPr id="22" name=""/>
                <p:cNvSpPr>
                  <a:spLocks noEditPoints="1" noChangeShapeType="1" noTextEdit="1"/>
                </p:cNvSpPr>
                <p:nvPr/>
              </p:nvSpPr>
              <p:spPr>
                <a:xfrm>
                  <a:off x="9231166" y="5138305"/>
                  <a:ext cx="887846" cy="593436"/>
                </a:xfrm>
                <a:gradFill rotWithShape="1">
                  <a:gsLst>
                    <a:gs pos="0">
                      <a:srgbClr val="ff1a00"/>
                    </a:gs>
                    <a:gs pos="100000">
                      <a:srgbClr val="cd0000"/>
                    </a:gs>
                  </a:gsLst>
                  <a:lin ang="5400000" scaled="0"/>
                  <a:tileRect/>
                </a:gradFill>
                <a:ln w="25400" cap="flat" cmpd="sng" algn="ctr">
                  <a:noFill/>
                  <a:prstDash val="solid"/>
                  <a:round/>
                </a:ln>
                <a:effectLst>
                  <a:outerShdw blurRad="63500" dir="3600000" rotWithShape="0">
                    <a:srgbClr val="000000">
                      <a:alpha val="70000"/>
                    </a:srgbClr>
                  </a:outerShdw>
                </a:effectLst>
              </p:spPr>
            </hp:hncWordshop>
          </mc:Choice>
          <mc:Fallback>
            <p:sp>
              <p:nvSpPr>
                <p:cNvPr id="22" name="자유형: 도형 21"/>
                <p:cNvSpPr>
                  <a:spLocks noEditPoints="1" noChangeShapeType="1" noTextEdit="1"/>
                </p:cNvSpPr>
                <p:nvPr/>
              </p:nvSpPr>
              <p:spPr>
                <a:xfrm>
                  <a:off x="9231166" y="5138305"/>
                  <a:ext cx="887846" cy="593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846" h="593436">
                      <a:moveTo>
                        <a:pt x="38100" y="142875"/>
                      </a:moveTo>
                      <a:cubicBezTo>
                        <a:pt x="38100" y="142875"/>
                        <a:pt x="38100" y="104775"/>
                        <a:pt x="47625" y="76200"/>
                      </a:cubicBezTo>
                      <a:cubicBezTo>
                        <a:pt x="47625" y="76200"/>
                        <a:pt x="57150" y="47625"/>
                        <a:pt x="66675" y="38100"/>
                      </a:cubicBezTo>
                      <a:cubicBezTo>
                        <a:pt x="66675" y="38100"/>
                        <a:pt x="76200" y="19050"/>
                        <a:pt x="85725" y="9525"/>
                      </a:cubicBezTo>
                      <a:cubicBezTo>
                        <a:pt x="85725" y="9525"/>
                        <a:pt x="104775" y="0"/>
                        <a:pt x="114300" y="0"/>
                      </a:cubicBezTo>
                      <a:cubicBezTo>
                        <a:pt x="114300" y="0"/>
                        <a:pt x="123825" y="0"/>
                        <a:pt x="142875" y="9525"/>
                      </a:cubicBezTo>
                      <a:cubicBezTo>
                        <a:pt x="142875" y="9525"/>
                        <a:pt x="152400" y="19050"/>
                        <a:pt x="161925" y="38100"/>
                      </a:cubicBezTo>
                      <a:cubicBezTo>
                        <a:pt x="161925" y="38100"/>
                        <a:pt x="171450" y="47625"/>
                        <a:pt x="180975" y="76200"/>
                      </a:cubicBezTo>
                      <a:cubicBezTo>
                        <a:pt x="180975" y="76200"/>
                        <a:pt x="190500" y="104775"/>
                        <a:pt x="190500" y="142875"/>
                      </a:cubicBezTo>
                      <a:cubicBezTo>
                        <a:pt x="190500" y="142875"/>
                        <a:pt x="190500" y="171450"/>
                        <a:pt x="180975" y="200025"/>
                      </a:cubicBezTo>
                      <a:cubicBezTo>
                        <a:pt x="180975" y="200025"/>
                        <a:pt x="171450" y="228600"/>
                        <a:pt x="161925" y="247650"/>
                      </a:cubicBezTo>
                      <a:cubicBezTo>
                        <a:pt x="161925" y="247650"/>
                        <a:pt x="152400" y="257175"/>
                        <a:pt x="142875" y="266700"/>
                      </a:cubicBezTo>
                      <a:cubicBezTo>
                        <a:pt x="142875" y="266700"/>
                        <a:pt x="123825" y="276225"/>
                        <a:pt x="114300" y="276225"/>
                      </a:cubicBezTo>
                      <a:cubicBezTo>
                        <a:pt x="114300" y="276225"/>
                        <a:pt x="104775" y="276225"/>
                        <a:pt x="85725" y="266700"/>
                      </a:cubicBezTo>
                      <a:cubicBezTo>
                        <a:pt x="85725" y="266700"/>
                        <a:pt x="76200" y="257175"/>
                        <a:pt x="66675" y="247650"/>
                      </a:cubicBezTo>
                      <a:cubicBezTo>
                        <a:pt x="66675" y="247650"/>
                        <a:pt x="57150" y="228600"/>
                        <a:pt x="47625" y="200025"/>
                      </a:cubicBezTo>
                      <a:cubicBezTo>
                        <a:pt x="47625" y="200025"/>
                        <a:pt x="38100" y="171450"/>
                        <a:pt x="38100" y="142875"/>
                      </a:cubicBezTo>
                      <a:lnTo>
                        <a:pt x="38100" y="142875"/>
                      </a:lnTo>
                      <a:moveTo>
                        <a:pt x="66675" y="142875"/>
                      </a:moveTo>
                      <a:cubicBezTo>
                        <a:pt x="66675" y="142875"/>
                        <a:pt x="66675" y="161925"/>
                        <a:pt x="76200" y="180975"/>
                      </a:cubicBezTo>
                      <a:cubicBezTo>
                        <a:pt x="76200" y="180975"/>
                        <a:pt x="76200" y="190500"/>
                        <a:pt x="85725" y="200025"/>
                      </a:cubicBezTo>
                      <a:cubicBezTo>
                        <a:pt x="85725" y="200025"/>
                        <a:pt x="95250" y="209550"/>
                        <a:pt x="95250" y="219075"/>
                      </a:cubicBezTo>
                      <a:cubicBezTo>
                        <a:pt x="95250" y="219075"/>
                        <a:pt x="104775" y="219075"/>
                        <a:pt x="114300" y="219075"/>
                      </a:cubicBezTo>
                      <a:cubicBezTo>
                        <a:pt x="114300" y="219075"/>
                        <a:pt x="123825" y="219075"/>
                        <a:pt x="133350" y="219075"/>
                      </a:cubicBezTo>
                      <a:cubicBezTo>
                        <a:pt x="133350" y="219075"/>
                        <a:pt x="133350" y="209550"/>
                        <a:pt x="142875" y="200025"/>
                      </a:cubicBezTo>
                      <a:cubicBezTo>
                        <a:pt x="142875" y="200025"/>
                        <a:pt x="152400" y="190500"/>
                        <a:pt x="152400" y="180975"/>
                      </a:cubicBezTo>
                      <a:cubicBezTo>
                        <a:pt x="152400" y="180975"/>
                        <a:pt x="161925" y="161925"/>
                        <a:pt x="161925" y="142875"/>
                      </a:cubicBezTo>
                      <a:cubicBezTo>
                        <a:pt x="161925" y="142875"/>
                        <a:pt x="161925" y="114300"/>
                        <a:pt x="152400" y="104775"/>
                      </a:cubicBezTo>
                      <a:cubicBezTo>
                        <a:pt x="152400" y="104775"/>
                        <a:pt x="152400" y="85725"/>
                        <a:pt x="142875" y="76200"/>
                      </a:cubicBezTo>
                      <a:cubicBezTo>
                        <a:pt x="142875" y="76200"/>
                        <a:pt x="133350" y="66675"/>
                        <a:pt x="133350" y="66675"/>
                      </a:cubicBezTo>
                      <a:cubicBezTo>
                        <a:pt x="133350" y="66675"/>
                        <a:pt x="123825" y="57150"/>
                        <a:pt x="114300" y="57150"/>
                      </a:cubicBezTo>
                      <a:cubicBezTo>
                        <a:pt x="114300" y="57150"/>
                        <a:pt x="104775" y="57150"/>
                        <a:pt x="95250" y="66675"/>
                      </a:cubicBezTo>
                      <a:quadBezTo>
                        <a:pt x="95250" y="66675"/>
                        <a:pt x="85725" y="76200"/>
                      </a:quadBezTo>
                      <a:cubicBezTo>
                        <a:pt x="85725" y="76200"/>
                        <a:pt x="76200" y="85725"/>
                        <a:pt x="76200" y="104775"/>
                      </a:cubicBezTo>
                      <a:cubicBezTo>
                        <a:pt x="76200" y="104775"/>
                        <a:pt x="66675" y="114300"/>
                        <a:pt x="66675" y="142875"/>
                      </a:cubicBezTo>
                      <a:lnTo>
                        <a:pt x="66675" y="142875"/>
                      </a:lnTo>
                      <a:moveTo>
                        <a:pt x="0" y="323850"/>
                      </a:moveTo>
                      <a:lnTo>
                        <a:pt x="228600" y="323850"/>
                      </a:lnTo>
                      <a:lnTo>
                        <a:pt x="228600" y="390525"/>
                      </a:lnTo>
                      <a:lnTo>
                        <a:pt x="171450" y="390525"/>
                      </a:lnTo>
                      <a:lnTo>
                        <a:pt x="171450" y="590550"/>
                      </a:lnTo>
                      <a:lnTo>
                        <a:pt x="142875" y="590550"/>
                      </a:lnTo>
                      <a:lnTo>
                        <a:pt x="142875" y="390525"/>
                      </a:lnTo>
                      <a:lnTo>
                        <a:pt x="85725" y="390525"/>
                      </a:lnTo>
                      <a:lnTo>
                        <a:pt x="85725" y="590550"/>
                      </a:lnTo>
                      <a:lnTo>
                        <a:pt x="57150" y="590550"/>
                      </a:lnTo>
                      <a:lnTo>
                        <a:pt x="57150" y="390525"/>
                      </a:lnTo>
                      <a:lnTo>
                        <a:pt x="0" y="390525"/>
                      </a:lnTo>
                      <a:lnTo>
                        <a:pt x="0" y="323850"/>
                      </a:lnTo>
                      <a:moveTo>
                        <a:pt x="323850" y="9525"/>
                      </a:moveTo>
                      <a:cubicBezTo>
                        <a:pt x="323850" y="9525"/>
                        <a:pt x="333375" y="9525"/>
                        <a:pt x="342900" y="19050"/>
                      </a:cubicBezTo>
                      <a:cubicBezTo>
                        <a:pt x="342900" y="19050"/>
                        <a:pt x="361950" y="38100"/>
                        <a:pt x="371475" y="57150"/>
                      </a:cubicBezTo>
                      <a:cubicBezTo>
                        <a:pt x="371475" y="57150"/>
                        <a:pt x="381000" y="76200"/>
                        <a:pt x="381000" y="95250"/>
                      </a:cubicBezTo>
                      <a:cubicBezTo>
                        <a:pt x="381000" y="95250"/>
                        <a:pt x="390525" y="123825"/>
                        <a:pt x="390525" y="161925"/>
                      </a:cubicBezTo>
                      <a:cubicBezTo>
                        <a:pt x="390525" y="161925"/>
                        <a:pt x="390525" y="190500"/>
                        <a:pt x="381000" y="219075"/>
                      </a:cubicBezTo>
                      <a:cubicBezTo>
                        <a:pt x="381000" y="219075"/>
                        <a:pt x="381000" y="247650"/>
                        <a:pt x="371475" y="266700"/>
                      </a:cubicBezTo>
                      <a:cubicBezTo>
                        <a:pt x="371475" y="266700"/>
                        <a:pt x="361950" y="285750"/>
                        <a:pt x="342900" y="295275"/>
                      </a:cubicBezTo>
                      <a:cubicBezTo>
                        <a:pt x="342900" y="295275"/>
                        <a:pt x="333375" y="304800"/>
                        <a:pt x="323850" y="304800"/>
                      </a:cubicBezTo>
                      <a:cubicBezTo>
                        <a:pt x="323850" y="304800"/>
                        <a:pt x="314325" y="304800"/>
                        <a:pt x="295275" y="295275"/>
                      </a:cubicBezTo>
                      <a:cubicBezTo>
                        <a:pt x="295275" y="295275"/>
                        <a:pt x="285750" y="285750"/>
                        <a:pt x="276225" y="266700"/>
                      </a:cubicBezTo>
                      <a:cubicBezTo>
                        <a:pt x="276225" y="266700"/>
                        <a:pt x="266700" y="247650"/>
                        <a:pt x="266700" y="219075"/>
                      </a:cubicBezTo>
                      <a:cubicBezTo>
                        <a:pt x="266700" y="219075"/>
                        <a:pt x="257175" y="190500"/>
                        <a:pt x="257175" y="161925"/>
                      </a:cubicBezTo>
                      <a:cubicBezTo>
                        <a:pt x="257175" y="161925"/>
                        <a:pt x="257175" y="123825"/>
                        <a:pt x="266700" y="95250"/>
                      </a:cubicBezTo>
                      <a:cubicBezTo>
                        <a:pt x="266700" y="95250"/>
                        <a:pt x="266700" y="76200"/>
                        <a:pt x="276225" y="57150"/>
                      </a:cubicBezTo>
                      <a:cubicBezTo>
                        <a:pt x="276225" y="57150"/>
                        <a:pt x="285750" y="38100"/>
                        <a:pt x="295275" y="19050"/>
                      </a:cubicBezTo>
                      <a:cubicBezTo>
                        <a:pt x="295275" y="19050"/>
                        <a:pt x="314325" y="9525"/>
                        <a:pt x="323850" y="9525"/>
                      </a:cubicBezTo>
                      <a:lnTo>
                        <a:pt x="323850" y="9525"/>
                      </a:lnTo>
                      <a:moveTo>
                        <a:pt x="361950" y="161925"/>
                      </a:moveTo>
                      <a:cubicBezTo>
                        <a:pt x="361950" y="161925"/>
                        <a:pt x="361950" y="142875"/>
                        <a:pt x="352425" y="123825"/>
                      </a:cubicBezTo>
                      <a:cubicBezTo>
                        <a:pt x="352425" y="123825"/>
                        <a:pt x="352425" y="104775"/>
                        <a:pt x="352425" y="95250"/>
                      </a:cubicBezTo>
                      <a:cubicBezTo>
                        <a:pt x="352425" y="95250"/>
                        <a:pt x="342900" y="85725"/>
                        <a:pt x="333375" y="76200"/>
                      </a:cubicBezTo>
                      <a:quadBezTo>
                        <a:pt x="333375" y="76200"/>
                        <a:pt x="323850" y="76200"/>
                      </a:quadBezTo>
                      <a:cubicBezTo>
                        <a:pt x="323850" y="76200"/>
                        <a:pt x="314325" y="76200"/>
                        <a:pt x="304800" y="76200"/>
                      </a:cubicBezTo>
                      <a:cubicBezTo>
                        <a:pt x="304800" y="76200"/>
                        <a:pt x="304800" y="85725"/>
                        <a:pt x="295275" y="95250"/>
                      </a:cubicBezTo>
                      <a:cubicBezTo>
                        <a:pt x="295275" y="95250"/>
                        <a:pt x="295275" y="104775"/>
                        <a:pt x="285750" y="123825"/>
                      </a:cubicBezTo>
                      <a:cubicBezTo>
                        <a:pt x="285750" y="123825"/>
                        <a:pt x="285750" y="142875"/>
                        <a:pt x="285750" y="161925"/>
                      </a:cubicBezTo>
                      <a:cubicBezTo>
                        <a:pt x="285750" y="161925"/>
                        <a:pt x="285750" y="171450"/>
                        <a:pt x="285750" y="190500"/>
                      </a:cubicBezTo>
                      <a:cubicBezTo>
                        <a:pt x="285750" y="190500"/>
                        <a:pt x="295275" y="209550"/>
                        <a:pt x="295275" y="219075"/>
                      </a:cubicBezTo>
                      <a:cubicBezTo>
                        <a:pt x="295275" y="219075"/>
                        <a:pt x="304800" y="228600"/>
                        <a:pt x="304800" y="238124"/>
                      </a:cubicBezTo>
                      <a:cubicBezTo>
                        <a:pt x="304800" y="238124"/>
                        <a:pt x="314325" y="238124"/>
                        <a:pt x="323850" y="238124"/>
                      </a:cubicBezTo>
                      <a:cubicBezTo>
                        <a:pt x="323850" y="238124"/>
                        <a:pt x="333375" y="238124"/>
                        <a:pt x="333375" y="238124"/>
                      </a:cubicBezTo>
                      <a:cubicBezTo>
                        <a:pt x="333375" y="238124"/>
                        <a:pt x="342900" y="228600"/>
                        <a:pt x="352425" y="219075"/>
                      </a:cubicBezTo>
                      <a:cubicBezTo>
                        <a:pt x="352425" y="219075"/>
                        <a:pt x="352425" y="209550"/>
                        <a:pt x="352425" y="190500"/>
                      </a:cubicBezTo>
                      <a:cubicBezTo>
                        <a:pt x="352425" y="190500"/>
                        <a:pt x="361950" y="180975"/>
                        <a:pt x="361950" y="161925"/>
                      </a:cubicBezTo>
                      <a:lnTo>
                        <a:pt x="361950" y="161925"/>
                      </a:lnTo>
                      <a:moveTo>
                        <a:pt x="238124" y="447675"/>
                      </a:moveTo>
                      <a:lnTo>
                        <a:pt x="238124" y="390525"/>
                      </a:lnTo>
                      <a:lnTo>
                        <a:pt x="333375" y="390525"/>
                      </a:lnTo>
                      <a:cubicBezTo>
                        <a:pt x="333375" y="390525"/>
                        <a:pt x="342900" y="390525"/>
                        <a:pt x="352425" y="390525"/>
                      </a:cubicBezTo>
                      <a:cubicBezTo>
                        <a:pt x="352425" y="390525"/>
                        <a:pt x="361950" y="390525"/>
                        <a:pt x="371475" y="390525"/>
                      </a:cubicBezTo>
                      <a:cubicBezTo>
                        <a:pt x="371475" y="390525"/>
                        <a:pt x="400050" y="390525"/>
                        <a:pt x="409575" y="381000"/>
                      </a:cubicBezTo>
                      <a:lnTo>
                        <a:pt x="409575" y="0"/>
                      </a:lnTo>
                      <a:lnTo>
                        <a:pt x="438150" y="0"/>
                      </a:lnTo>
                      <a:lnTo>
                        <a:pt x="438150" y="590550"/>
                      </a:lnTo>
                      <a:lnTo>
                        <a:pt x="409575" y="590550"/>
                      </a:lnTo>
                      <a:lnTo>
                        <a:pt x="409575" y="438150"/>
                      </a:lnTo>
                      <a:cubicBezTo>
                        <a:pt x="409575" y="438150"/>
                        <a:pt x="409575" y="447675"/>
                        <a:pt x="400050" y="447675"/>
                      </a:cubicBezTo>
                      <a:cubicBezTo>
                        <a:pt x="400050" y="447675"/>
                        <a:pt x="390525" y="447675"/>
                        <a:pt x="371475" y="447675"/>
                      </a:cubicBezTo>
                      <a:cubicBezTo>
                        <a:pt x="371475" y="447675"/>
                        <a:pt x="361950" y="447675"/>
                        <a:pt x="352425" y="447675"/>
                      </a:cubicBezTo>
                      <a:cubicBezTo>
                        <a:pt x="352425" y="447675"/>
                        <a:pt x="342900" y="447675"/>
                        <a:pt x="333375" y="447675"/>
                      </a:cubicBezTo>
                      <a:lnTo>
                        <a:pt x="238124" y="447675"/>
                      </a:lnTo>
                      <a:moveTo>
                        <a:pt x="504824" y="400050"/>
                      </a:moveTo>
                      <a:lnTo>
                        <a:pt x="504824" y="28575"/>
                      </a:lnTo>
                      <a:lnTo>
                        <a:pt x="609600" y="28575"/>
                      </a:lnTo>
                      <a:lnTo>
                        <a:pt x="609600" y="400050"/>
                      </a:lnTo>
                      <a:lnTo>
                        <a:pt x="504824" y="400050"/>
                      </a:lnTo>
                      <a:moveTo>
                        <a:pt x="581025" y="95250"/>
                      </a:moveTo>
                      <a:lnTo>
                        <a:pt x="533400" y="95250"/>
                      </a:lnTo>
                      <a:lnTo>
                        <a:pt x="533400" y="342900"/>
                      </a:lnTo>
                      <a:lnTo>
                        <a:pt x="581025" y="342900"/>
                      </a:lnTo>
                      <a:lnTo>
                        <a:pt x="581025" y="95250"/>
                      </a:lnTo>
                      <a:moveTo>
                        <a:pt x="657225" y="590550"/>
                      </a:moveTo>
                      <a:lnTo>
                        <a:pt x="657225" y="0"/>
                      </a:lnTo>
                      <a:lnTo>
                        <a:pt x="685800" y="0"/>
                      </a:lnTo>
                      <a:lnTo>
                        <a:pt x="685800" y="590550"/>
                      </a:lnTo>
                      <a:lnTo>
                        <a:pt x="657225" y="590550"/>
                      </a:lnTo>
                      <a:moveTo>
                        <a:pt x="885825" y="257175"/>
                      </a:moveTo>
                      <a:cubicBezTo>
                        <a:pt x="885825" y="257175"/>
                        <a:pt x="885825" y="285750"/>
                        <a:pt x="885825" y="314325"/>
                      </a:cubicBezTo>
                      <a:cubicBezTo>
                        <a:pt x="885825" y="314325"/>
                        <a:pt x="885825" y="342900"/>
                        <a:pt x="885825" y="371475"/>
                      </a:cubicBezTo>
                      <a:cubicBezTo>
                        <a:pt x="885825" y="371475"/>
                        <a:pt x="876300" y="390525"/>
                        <a:pt x="876300" y="409575"/>
                      </a:cubicBezTo>
                      <a:cubicBezTo>
                        <a:pt x="876300" y="409575"/>
                        <a:pt x="876300" y="438150"/>
                        <a:pt x="866775" y="447675"/>
                      </a:cubicBezTo>
                      <a:cubicBezTo>
                        <a:pt x="866775" y="447675"/>
                        <a:pt x="857250" y="476249"/>
                        <a:pt x="847725" y="485775"/>
                      </a:cubicBezTo>
                      <a:cubicBezTo>
                        <a:pt x="847725" y="485775"/>
                        <a:pt x="828675" y="504824"/>
                        <a:pt x="809625" y="504824"/>
                      </a:cubicBezTo>
                      <a:cubicBezTo>
                        <a:pt x="809625" y="504824"/>
                        <a:pt x="800100" y="504824"/>
                        <a:pt x="781050" y="485775"/>
                      </a:cubicBezTo>
                      <a:cubicBezTo>
                        <a:pt x="781050" y="485775"/>
                        <a:pt x="771525" y="476249"/>
                        <a:pt x="762000" y="447675"/>
                      </a:cubicBezTo>
                      <a:cubicBezTo>
                        <a:pt x="762000" y="447675"/>
                        <a:pt x="742950" y="419100"/>
                        <a:pt x="742950" y="371475"/>
                      </a:cubicBezTo>
                      <a:cubicBezTo>
                        <a:pt x="742950" y="371475"/>
                        <a:pt x="742950" y="323850"/>
                        <a:pt x="742950" y="257175"/>
                      </a:cubicBezTo>
                      <a:cubicBezTo>
                        <a:pt x="742950" y="257175"/>
                        <a:pt x="742950" y="228600"/>
                        <a:pt x="742950" y="209550"/>
                      </a:cubicBezTo>
                      <a:cubicBezTo>
                        <a:pt x="742950" y="209550"/>
                        <a:pt x="742950" y="180975"/>
                        <a:pt x="742950" y="152400"/>
                      </a:cubicBezTo>
                      <a:cubicBezTo>
                        <a:pt x="742950" y="152400"/>
                        <a:pt x="742950" y="133350"/>
                        <a:pt x="752475" y="114300"/>
                      </a:cubicBezTo>
                      <a:cubicBezTo>
                        <a:pt x="752475" y="114300"/>
                        <a:pt x="752475" y="95250"/>
                        <a:pt x="762000" y="76200"/>
                      </a:cubicBezTo>
                      <a:cubicBezTo>
                        <a:pt x="762000" y="76200"/>
                        <a:pt x="762000" y="47625"/>
                        <a:pt x="781050" y="38100"/>
                      </a:cubicBezTo>
                      <a:cubicBezTo>
                        <a:pt x="781050" y="38100"/>
                        <a:pt x="800100" y="19050"/>
                        <a:pt x="809625" y="19050"/>
                      </a:cubicBezTo>
                      <a:cubicBezTo>
                        <a:pt x="809625" y="19050"/>
                        <a:pt x="828675" y="19050"/>
                        <a:pt x="838200" y="38100"/>
                      </a:cubicBezTo>
                      <a:cubicBezTo>
                        <a:pt x="838200" y="38100"/>
                        <a:pt x="857250" y="47625"/>
                        <a:pt x="866775" y="66675"/>
                      </a:cubicBezTo>
                      <a:cubicBezTo>
                        <a:pt x="866775" y="66675"/>
                        <a:pt x="876300" y="85725"/>
                        <a:pt x="876300" y="114300"/>
                      </a:cubicBezTo>
                      <a:cubicBezTo>
                        <a:pt x="876300" y="114300"/>
                        <a:pt x="876300" y="133350"/>
                        <a:pt x="885825" y="152400"/>
                      </a:cubicBezTo>
                      <a:cubicBezTo>
                        <a:pt x="885825" y="152400"/>
                        <a:pt x="885825" y="180975"/>
                        <a:pt x="885825" y="209550"/>
                      </a:cubicBezTo>
                      <a:cubicBezTo>
                        <a:pt x="885825" y="209550"/>
                        <a:pt x="885825" y="238124"/>
                        <a:pt x="885825" y="257175"/>
                      </a:cubicBezTo>
                      <a:lnTo>
                        <a:pt x="885825" y="257175"/>
                      </a:lnTo>
                      <a:moveTo>
                        <a:pt x="857250" y="257175"/>
                      </a:moveTo>
                      <a:cubicBezTo>
                        <a:pt x="857250" y="257175"/>
                        <a:pt x="857250" y="238124"/>
                        <a:pt x="857250" y="219075"/>
                      </a:cubicBezTo>
                      <a:cubicBezTo>
                        <a:pt x="857250" y="219075"/>
                        <a:pt x="857250" y="200025"/>
                        <a:pt x="857250" y="180975"/>
                      </a:cubicBezTo>
                      <a:cubicBezTo>
                        <a:pt x="857250" y="180975"/>
                        <a:pt x="857250" y="161925"/>
                        <a:pt x="847725" y="142875"/>
                      </a:cubicBezTo>
                      <a:cubicBezTo>
                        <a:pt x="847725" y="142875"/>
                        <a:pt x="847725" y="123825"/>
                        <a:pt x="847725" y="114300"/>
                      </a:cubicBezTo>
                      <a:cubicBezTo>
                        <a:pt x="847725" y="114300"/>
                        <a:pt x="838200" y="95250"/>
                        <a:pt x="828675" y="85725"/>
                      </a:cubicBezTo>
                      <a:cubicBezTo>
                        <a:pt x="828675" y="85725"/>
                        <a:pt x="819150" y="76200"/>
                        <a:pt x="809625" y="76200"/>
                      </a:cubicBezTo>
                      <a:cubicBezTo>
                        <a:pt x="809625" y="76200"/>
                        <a:pt x="800100" y="76200"/>
                        <a:pt x="790575" y="85725"/>
                      </a:cubicBezTo>
                      <a:cubicBezTo>
                        <a:pt x="790575" y="85725"/>
                        <a:pt x="790575" y="95250"/>
                        <a:pt x="781050" y="114300"/>
                      </a:cubicBezTo>
                      <a:cubicBezTo>
                        <a:pt x="781050" y="114300"/>
                        <a:pt x="781050" y="123825"/>
                        <a:pt x="771525" y="142875"/>
                      </a:cubicBezTo>
                      <a:cubicBezTo>
                        <a:pt x="771525" y="142875"/>
                        <a:pt x="771525" y="161925"/>
                        <a:pt x="771525" y="180975"/>
                      </a:cubicBezTo>
                      <a:cubicBezTo>
                        <a:pt x="771525" y="180975"/>
                        <a:pt x="771525" y="200025"/>
                        <a:pt x="771525" y="219075"/>
                      </a:cubicBezTo>
                      <a:cubicBezTo>
                        <a:pt x="771525" y="219075"/>
                        <a:pt x="771525" y="238124"/>
                        <a:pt x="771525" y="257175"/>
                      </a:cubicBezTo>
                      <a:cubicBezTo>
                        <a:pt x="771525" y="257175"/>
                        <a:pt x="771525" y="314325"/>
                        <a:pt x="771525" y="352425"/>
                      </a:cubicBezTo>
                      <a:cubicBezTo>
                        <a:pt x="771525" y="352425"/>
                        <a:pt x="771525" y="390525"/>
                        <a:pt x="781050" y="419100"/>
                      </a:cubicBezTo>
                      <a:cubicBezTo>
                        <a:pt x="781050" y="419100"/>
                        <a:pt x="790575" y="428625"/>
                        <a:pt x="790575" y="438150"/>
                      </a:cubicBezTo>
                      <a:cubicBezTo>
                        <a:pt x="790575" y="438150"/>
                        <a:pt x="800100" y="447675"/>
                        <a:pt x="809625" y="447675"/>
                      </a:cubicBezTo>
                      <a:cubicBezTo>
                        <a:pt x="809625" y="447675"/>
                        <a:pt x="819150" y="447675"/>
                        <a:pt x="828675" y="438150"/>
                      </a:cubicBezTo>
                      <a:cubicBezTo>
                        <a:pt x="828675" y="438150"/>
                        <a:pt x="838200" y="428625"/>
                        <a:pt x="847725" y="419100"/>
                      </a:cubicBezTo>
                      <a:cubicBezTo>
                        <a:pt x="847725" y="419100"/>
                        <a:pt x="847725" y="400050"/>
                        <a:pt x="847725" y="381000"/>
                      </a:cubicBezTo>
                      <a:cubicBezTo>
                        <a:pt x="847725" y="381000"/>
                        <a:pt x="857250" y="361950"/>
                        <a:pt x="857250" y="342900"/>
                      </a:cubicBezTo>
                      <a:cubicBezTo>
                        <a:pt x="857250" y="342900"/>
                        <a:pt x="857250" y="323850"/>
                        <a:pt x="857250" y="304800"/>
                      </a:cubicBezTo>
                      <a:cubicBezTo>
                        <a:pt x="857250" y="304800"/>
                        <a:pt x="857250" y="285750"/>
                        <a:pt x="857250" y="257175"/>
                      </a:cubicBezTo>
                      <a:lnTo>
                        <a:pt x="857250" y="257175"/>
                      </a:lnTo>
                    </a:path>
                  </a:pathLst>
                </a:custGeom>
                <a:gradFill rotWithShape="1">
                  <a:gsLst>
                    <a:gs pos="0">
                      <a:srgbClr val="FF1A00"/>
                    </a:gs>
                    <a:gs pos="100000">
                      <a:srgbClr val="CD0000"/>
                    </a:gs>
                  </a:gsLst>
                  <a:lin ang="5400000" scaled="0"/>
                  <a:tileRect/>
                </a:gradFill>
                <a:ln w="25400" cap="flat" cmpd="sng" algn="ctr">
                  <a:noFill/>
                  <a:prstDash val="solid"/>
                  <a:round/>
                </a:ln>
                <a:effectLst>
                  <a:outerShdw blurRad="63500" dir="3600000" rotWithShape="0">
                    <a:srgbClr val="000000">
                      <a:alpha val="70000"/>
                    </a:srgbClr>
                  </a:outerShdw>
                </a:effectLst>
              </p:spPr>
            </p:sp>
          </mc:Fallback>
        </mc:AlternateContent>
        <mc:AlternateContent xmlns:mc="http://schemas.openxmlformats.org/markup-compatibility/2006">
          <mc:Choice xmlns="" xmlns:c="http://schemas.openxmlformats.org/drawingml/2006/chart" xmlns:dgm="http://schemas.openxmlformats.org/drawingml/2006/diagram" xmlns:dsp="http://schemas.microsoft.com/office/drawing/2008/diagram" xmlns:hp="http://schemas.haansoft.com/office/presentation/8.0" Requires="hp">
            <hp:hncWordshop xmlns:hp="http://schemas.haansoft.com/office/presentation/8.0" templateIndex="4" shapeIndex="0" text="유의미X" fontName="함초롬돋움" fontSize="32" i="0" b="1">
              <p:nvSpPr>
                <p:cNvPr id="23" name=""/>
                <p:cNvSpPr>
                  <a:spLocks noEditPoints="1" noChangeShapeType="1" noTextEdit="1"/>
                </p:cNvSpPr>
                <p:nvPr/>
              </p:nvSpPr>
              <p:spPr>
                <a:xfrm>
                  <a:off x="9260030" y="3998189"/>
                  <a:ext cx="887846" cy="593436"/>
                </a:xfrm>
                <a:gradFill rotWithShape="1">
                  <a:gsLst>
                    <a:gs pos="0">
                      <a:srgbClr val="ff1a00"/>
                    </a:gs>
                    <a:gs pos="100000">
                      <a:srgbClr val="cd0000"/>
                    </a:gs>
                  </a:gsLst>
                  <a:lin ang="5400000" scaled="0"/>
                  <a:tileRect/>
                </a:gradFill>
                <a:ln w="25400" cap="flat" cmpd="sng" algn="ctr">
                  <a:noFill/>
                  <a:prstDash val="solid"/>
                  <a:round/>
                </a:ln>
                <a:effectLst>
                  <a:outerShdw blurRad="63500" dir="3600000" rotWithShape="0">
                    <a:srgbClr val="000000">
                      <a:alpha val="70000"/>
                    </a:srgbClr>
                  </a:outerShdw>
                </a:effectLst>
              </p:spPr>
            </hp:hncWordshop>
          </mc:Choice>
          <mc:Fallback>
            <p:sp>
              <p:nvSpPr>
                <p:cNvPr id="23" name="자유형: 도형 22"/>
                <p:cNvSpPr>
                  <a:spLocks noEditPoints="1" noChangeShapeType="1" noTextEdit="1"/>
                </p:cNvSpPr>
                <p:nvPr/>
              </p:nvSpPr>
              <p:spPr>
                <a:xfrm>
                  <a:off x="9260030" y="3998189"/>
                  <a:ext cx="887846" cy="593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846" h="593436">
                      <a:moveTo>
                        <a:pt x="38100" y="142875"/>
                      </a:moveTo>
                      <a:cubicBezTo>
                        <a:pt x="38100" y="142875"/>
                        <a:pt x="38100" y="104775"/>
                        <a:pt x="47625" y="76200"/>
                      </a:cubicBezTo>
                      <a:cubicBezTo>
                        <a:pt x="47625" y="76200"/>
                        <a:pt x="57150" y="47625"/>
                        <a:pt x="66675" y="38100"/>
                      </a:cubicBezTo>
                      <a:cubicBezTo>
                        <a:pt x="66675" y="38100"/>
                        <a:pt x="76200" y="19050"/>
                        <a:pt x="85725" y="9525"/>
                      </a:cubicBezTo>
                      <a:cubicBezTo>
                        <a:pt x="85725" y="9525"/>
                        <a:pt x="104775" y="0"/>
                        <a:pt x="114300" y="0"/>
                      </a:cubicBezTo>
                      <a:cubicBezTo>
                        <a:pt x="114300" y="0"/>
                        <a:pt x="123825" y="0"/>
                        <a:pt x="142875" y="9525"/>
                      </a:cubicBezTo>
                      <a:cubicBezTo>
                        <a:pt x="142875" y="9525"/>
                        <a:pt x="152400" y="19050"/>
                        <a:pt x="161925" y="38100"/>
                      </a:cubicBezTo>
                      <a:cubicBezTo>
                        <a:pt x="161925" y="38100"/>
                        <a:pt x="180975" y="47625"/>
                        <a:pt x="180975" y="76200"/>
                      </a:cubicBezTo>
                      <a:cubicBezTo>
                        <a:pt x="180975" y="76200"/>
                        <a:pt x="190500" y="104775"/>
                        <a:pt x="190500" y="142875"/>
                      </a:cubicBezTo>
                      <a:cubicBezTo>
                        <a:pt x="190500" y="142875"/>
                        <a:pt x="190500" y="171450"/>
                        <a:pt x="180975" y="200025"/>
                      </a:cubicBezTo>
                      <a:cubicBezTo>
                        <a:pt x="180975" y="200025"/>
                        <a:pt x="180975" y="228600"/>
                        <a:pt x="161925" y="247650"/>
                      </a:cubicBezTo>
                      <a:cubicBezTo>
                        <a:pt x="161925" y="247650"/>
                        <a:pt x="152400" y="257175"/>
                        <a:pt x="142875" y="266700"/>
                      </a:cubicBezTo>
                      <a:cubicBezTo>
                        <a:pt x="142875" y="266700"/>
                        <a:pt x="123825" y="276225"/>
                        <a:pt x="114300" y="276225"/>
                      </a:cubicBezTo>
                      <a:cubicBezTo>
                        <a:pt x="114300" y="276225"/>
                        <a:pt x="104775" y="276225"/>
                        <a:pt x="85725" y="266700"/>
                      </a:cubicBezTo>
                      <a:cubicBezTo>
                        <a:pt x="85725" y="266700"/>
                        <a:pt x="76200" y="257175"/>
                        <a:pt x="66675" y="247650"/>
                      </a:cubicBezTo>
                      <a:cubicBezTo>
                        <a:pt x="66675" y="247650"/>
                        <a:pt x="57150" y="228600"/>
                        <a:pt x="47625" y="200025"/>
                      </a:cubicBezTo>
                      <a:cubicBezTo>
                        <a:pt x="47625" y="200025"/>
                        <a:pt x="38100" y="171450"/>
                        <a:pt x="38100" y="142875"/>
                      </a:cubicBezTo>
                      <a:lnTo>
                        <a:pt x="38100" y="142875"/>
                      </a:lnTo>
                      <a:moveTo>
                        <a:pt x="66675" y="142875"/>
                      </a:moveTo>
                      <a:cubicBezTo>
                        <a:pt x="66675" y="142875"/>
                        <a:pt x="66675" y="161925"/>
                        <a:pt x="76200" y="180975"/>
                      </a:cubicBezTo>
                      <a:cubicBezTo>
                        <a:pt x="76200" y="180975"/>
                        <a:pt x="76200" y="190500"/>
                        <a:pt x="85725" y="200025"/>
                      </a:cubicBezTo>
                      <a:cubicBezTo>
                        <a:pt x="85725" y="200025"/>
                        <a:pt x="95250" y="209550"/>
                        <a:pt x="95250" y="219075"/>
                      </a:cubicBezTo>
                      <a:cubicBezTo>
                        <a:pt x="95250" y="219075"/>
                        <a:pt x="104775" y="219075"/>
                        <a:pt x="114300" y="219075"/>
                      </a:cubicBezTo>
                      <a:cubicBezTo>
                        <a:pt x="114300" y="219075"/>
                        <a:pt x="123825" y="219075"/>
                        <a:pt x="133350" y="219075"/>
                      </a:cubicBezTo>
                      <a:cubicBezTo>
                        <a:pt x="133350" y="219075"/>
                        <a:pt x="142875" y="209550"/>
                        <a:pt x="142875" y="200025"/>
                      </a:cubicBezTo>
                      <a:cubicBezTo>
                        <a:pt x="142875" y="200025"/>
                        <a:pt x="152400" y="190500"/>
                        <a:pt x="152400" y="180975"/>
                      </a:cubicBezTo>
                      <a:cubicBezTo>
                        <a:pt x="152400" y="180975"/>
                        <a:pt x="161925" y="161925"/>
                        <a:pt x="161925" y="142875"/>
                      </a:cubicBezTo>
                      <a:cubicBezTo>
                        <a:pt x="161925" y="142875"/>
                        <a:pt x="161925" y="114300"/>
                        <a:pt x="152400" y="104775"/>
                      </a:cubicBezTo>
                      <a:cubicBezTo>
                        <a:pt x="152400" y="104775"/>
                        <a:pt x="152400" y="85725"/>
                        <a:pt x="142875" y="76200"/>
                      </a:cubicBezTo>
                      <a:cubicBezTo>
                        <a:pt x="142875" y="76200"/>
                        <a:pt x="142875" y="66675"/>
                        <a:pt x="133350" y="66675"/>
                      </a:cubicBezTo>
                      <a:cubicBezTo>
                        <a:pt x="133350" y="66675"/>
                        <a:pt x="123825" y="57150"/>
                        <a:pt x="114300" y="57150"/>
                      </a:cubicBezTo>
                      <a:cubicBezTo>
                        <a:pt x="114300" y="57150"/>
                        <a:pt x="104775" y="57150"/>
                        <a:pt x="95250" y="66675"/>
                      </a:cubicBezTo>
                      <a:quadBezTo>
                        <a:pt x="95250" y="66675"/>
                        <a:pt x="85725" y="76200"/>
                      </a:quadBezTo>
                      <a:cubicBezTo>
                        <a:pt x="85725" y="76200"/>
                        <a:pt x="76200" y="85725"/>
                        <a:pt x="76200" y="104775"/>
                      </a:cubicBezTo>
                      <a:cubicBezTo>
                        <a:pt x="76200" y="104775"/>
                        <a:pt x="66675" y="114300"/>
                        <a:pt x="66675" y="142875"/>
                      </a:cubicBezTo>
                      <a:lnTo>
                        <a:pt x="66675" y="142875"/>
                      </a:lnTo>
                      <a:moveTo>
                        <a:pt x="0" y="323850"/>
                      </a:moveTo>
                      <a:lnTo>
                        <a:pt x="228600" y="323850"/>
                      </a:lnTo>
                      <a:lnTo>
                        <a:pt x="228600" y="390525"/>
                      </a:lnTo>
                      <a:lnTo>
                        <a:pt x="171450" y="390525"/>
                      </a:lnTo>
                      <a:lnTo>
                        <a:pt x="171450" y="590550"/>
                      </a:lnTo>
                      <a:lnTo>
                        <a:pt x="142875" y="590550"/>
                      </a:lnTo>
                      <a:lnTo>
                        <a:pt x="142875" y="390525"/>
                      </a:lnTo>
                      <a:lnTo>
                        <a:pt x="85725" y="390525"/>
                      </a:lnTo>
                      <a:lnTo>
                        <a:pt x="85725" y="590550"/>
                      </a:lnTo>
                      <a:lnTo>
                        <a:pt x="57150" y="590550"/>
                      </a:lnTo>
                      <a:lnTo>
                        <a:pt x="57150" y="390525"/>
                      </a:lnTo>
                      <a:lnTo>
                        <a:pt x="0" y="390525"/>
                      </a:lnTo>
                      <a:lnTo>
                        <a:pt x="0" y="323850"/>
                      </a:lnTo>
                      <a:moveTo>
                        <a:pt x="323850" y="9525"/>
                      </a:moveTo>
                      <a:cubicBezTo>
                        <a:pt x="323850" y="9525"/>
                        <a:pt x="333375" y="9525"/>
                        <a:pt x="352425" y="19050"/>
                      </a:cubicBezTo>
                      <a:cubicBezTo>
                        <a:pt x="352425" y="19050"/>
                        <a:pt x="361950" y="38100"/>
                        <a:pt x="371475" y="57150"/>
                      </a:cubicBezTo>
                      <a:cubicBezTo>
                        <a:pt x="371475" y="57150"/>
                        <a:pt x="381000" y="76200"/>
                        <a:pt x="381000" y="95250"/>
                      </a:cubicBezTo>
                      <a:cubicBezTo>
                        <a:pt x="381000" y="95250"/>
                        <a:pt x="390525" y="123825"/>
                        <a:pt x="390525" y="161925"/>
                      </a:cubicBezTo>
                      <a:cubicBezTo>
                        <a:pt x="390525" y="161925"/>
                        <a:pt x="390525" y="190500"/>
                        <a:pt x="381000" y="219075"/>
                      </a:cubicBezTo>
                      <a:cubicBezTo>
                        <a:pt x="381000" y="219075"/>
                        <a:pt x="381000" y="247650"/>
                        <a:pt x="371475" y="266700"/>
                      </a:cubicBezTo>
                      <a:cubicBezTo>
                        <a:pt x="371475" y="266700"/>
                        <a:pt x="361950" y="285750"/>
                        <a:pt x="352425" y="295275"/>
                      </a:cubicBezTo>
                      <a:cubicBezTo>
                        <a:pt x="352425" y="295275"/>
                        <a:pt x="333375" y="304800"/>
                        <a:pt x="323850" y="304800"/>
                      </a:cubicBezTo>
                      <a:cubicBezTo>
                        <a:pt x="323850" y="304800"/>
                        <a:pt x="314325" y="304800"/>
                        <a:pt x="295275" y="295275"/>
                      </a:cubicBezTo>
                      <a:cubicBezTo>
                        <a:pt x="295275" y="295275"/>
                        <a:pt x="285750" y="285750"/>
                        <a:pt x="276225" y="266700"/>
                      </a:cubicBezTo>
                      <a:cubicBezTo>
                        <a:pt x="276225" y="266700"/>
                        <a:pt x="266700" y="247650"/>
                        <a:pt x="266700" y="219075"/>
                      </a:cubicBezTo>
                      <a:cubicBezTo>
                        <a:pt x="266700" y="219075"/>
                        <a:pt x="257175" y="190500"/>
                        <a:pt x="257175" y="161925"/>
                      </a:cubicBezTo>
                      <a:cubicBezTo>
                        <a:pt x="257175" y="161925"/>
                        <a:pt x="257175" y="123825"/>
                        <a:pt x="266700" y="95250"/>
                      </a:cubicBezTo>
                      <a:cubicBezTo>
                        <a:pt x="266700" y="95250"/>
                        <a:pt x="266700" y="76200"/>
                        <a:pt x="276225" y="57150"/>
                      </a:cubicBezTo>
                      <a:cubicBezTo>
                        <a:pt x="276225" y="57150"/>
                        <a:pt x="285750" y="38100"/>
                        <a:pt x="295275" y="19050"/>
                      </a:cubicBezTo>
                      <a:cubicBezTo>
                        <a:pt x="295275" y="19050"/>
                        <a:pt x="314325" y="9525"/>
                        <a:pt x="323850" y="9525"/>
                      </a:cubicBezTo>
                      <a:lnTo>
                        <a:pt x="323850" y="9525"/>
                      </a:lnTo>
                      <a:moveTo>
                        <a:pt x="361950" y="161925"/>
                      </a:moveTo>
                      <a:cubicBezTo>
                        <a:pt x="361950" y="161925"/>
                        <a:pt x="361950" y="142875"/>
                        <a:pt x="352425" y="123825"/>
                      </a:cubicBezTo>
                      <a:cubicBezTo>
                        <a:pt x="352425" y="123825"/>
                        <a:pt x="352425" y="104775"/>
                        <a:pt x="352425" y="95250"/>
                      </a:cubicBezTo>
                      <a:cubicBezTo>
                        <a:pt x="352425" y="95250"/>
                        <a:pt x="342900" y="85725"/>
                        <a:pt x="333375" y="76200"/>
                      </a:cubicBezTo>
                      <a:quadBezTo>
                        <a:pt x="333375" y="76200"/>
                        <a:pt x="323850" y="76200"/>
                      </a:quadBezTo>
                      <a:cubicBezTo>
                        <a:pt x="323850" y="76200"/>
                        <a:pt x="314325" y="76200"/>
                        <a:pt x="304800" y="76200"/>
                      </a:cubicBezTo>
                      <a:cubicBezTo>
                        <a:pt x="304800" y="76200"/>
                        <a:pt x="304800" y="85725"/>
                        <a:pt x="295275" y="95250"/>
                      </a:cubicBezTo>
                      <a:cubicBezTo>
                        <a:pt x="295275" y="95250"/>
                        <a:pt x="295275" y="104775"/>
                        <a:pt x="285750" y="123825"/>
                      </a:cubicBezTo>
                      <a:cubicBezTo>
                        <a:pt x="285750" y="123825"/>
                        <a:pt x="285750" y="142875"/>
                        <a:pt x="285750" y="161925"/>
                      </a:cubicBezTo>
                      <a:cubicBezTo>
                        <a:pt x="285750" y="161925"/>
                        <a:pt x="285750" y="171450"/>
                        <a:pt x="285750" y="190500"/>
                      </a:cubicBezTo>
                      <a:cubicBezTo>
                        <a:pt x="285750" y="190500"/>
                        <a:pt x="295275" y="209550"/>
                        <a:pt x="295275" y="219075"/>
                      </a:cubicBezTo>
                      <a:cubicBezTo>
                        <a:pt x="295275" y="219075"/>
                        <a:pt x="304800" y="228600"/>
                        <a:pt x="304800" y="238124"/>
                      </a:cubicBezTo>
                      <a:cubicBezTo>
                        <a:pt x="304800" y="238124"/>
                        <a:pt x="314325" y="238124"/>
                        <a:pt x="323850" y="238124"/>
                      </a:cubicBezTo>
                      <a:cubicBezTo>
                        <a:pt x="323850" y="238124"/>
                        <a:pt x="333375" y="238124"/>
                        <a:pt x="333375" y="238124"/>
                      </a:cubicBezTo>
                      <a:cubicBezTo>
                        <a:pt x="333375" y="238124"/>
                        <a:pt x="342900" y="228600"/>
                        <a:pt x="352425" y="219075"/>
                      </a:cubicBezTo>
                      <a:cubicBezTo>
                        <a:pt x="352425" y="219075"/>
                        <a:pt x="352425" y="209550"/>
                        <a:pt x="352425" y="190500"/>
                      </a:cubicBezTo>
                      <a:cubicBezTo>
                        <a:pt x="352425" y="190500"/>
                        <a:pt x="361950" y="180975"/>
                        <a:pt x="361950" y="161925"/>
                      </a:cubicBezTo>
                      <a:lnTo>
                        <a:pt x="361950" y="161925"/>
                      </a:lnTo>
                      <a:moveTo>
                        <a:pt x="238124" y="447675"/>
                      </a:moveTo>
                      <a:lnTo>
                        <a:pt x="238124" y="390525"/>
                      </a:lnTo>
                      <a:lnTo>
                        <a:pt x="333375" y="390525"/>
                      </a:lnTo>
                      <a:cubicBezTo>
                        <a:pt x="333375" y="390525"/>
                        <a:pt x="342900" y="390525"/>
                        <a:pt x="352425" y="390525"/>
                      </a:cubicBezTo>
                      <a:cubicBezTo>
                        <a:pt x="352425" y="390525"/>
                        <a:pt x="361950" y="390525"/>
                        <a:pt x="381000" y="390525"/>
                      </a:cubicBezTo>
                      <a:cubicBezTo>
                        <a:pt x="381000" y="390525"/>
                        <a:pt x="400050" y="390525"/>
                        <a:pt x="419100" y="381000"/>
                      </a:cubicBezTo>
                      <a:lnTo>
                        <a:pt x="419100" y="0"/>
                      </a:lnTo>
                      <a:lnTo>
                        <a:pt x="447675" y="0"/>
                      </a:lnTo>
                      <a:lnTo>
                        <a:pt x="447675" y="590550"/>
                      </a:lnTo>
                      <a:lnTo>
                        <a:pt x="419100" y="590550"/>
                      </a:lnTo>
                      <a:lnTo>
                        <a:pt x="419100" y="438150"/>
                      </a:lnTo>
                      <a:cubicBezTo>
                        <a:pt x="419100" y="438150"/>
                        <a:pt x="409575" y="447675"/>
                        <a:pt x="400050" y="447675"/>
                      </a:cubicBezTo>
                      <a:cubicBezTo>
                        <a:pt x="400050" y="447675"/>
                        <a:pt x="390525" y="447675"/>
                        <a:pt x="381000" y="447675"/>
                      </a:cubicBezTo>
                      <a:cubicBezTo>
                        <a:pt x="381000" y="447675"/>
                        <a:pt x="361950" y="447675"/>
                        <a:pt x="352425" y="447675"/>
                      </a:cubicBezTo>
                      <a:cubicBezTo>
                        <a:pt x="352425" y="447675"/>
                        <a:pt x="342900" y="447675"/>
                        <a:pt x="333375" y="447675"/>
                      </a:cubicBezTo>
                      <a:lnTo>
                        <a:pt x="238124" y="447675"/>
                      </a:lnTo>
                      <a:moveTo>
                        <a:pt x="504824" y="400050"/>
                      </a:moveTo>
                      <a:lnTo>
                        <a:pt x="504824" y="28575"/>
                      </a:lnTo>
                      <a:lnTo>
                        <a:pt x="619125" y="28575"/>
                      </a:lnTo>
                      <a:lnTo>
                        <a:pt x="619125" y="400050"/>
                      </a:lnTo>
                      <a:lnTo>
                        <a:pt x="504824" y="400050"/>
                      </a:lnTo>
                      <a:moveTo>
                        <a:pt x="590550" y="95250"/>
                      </a:moveTo>
                      <a:lnTo>
                        <a:pt x="533400" y="95250"/>
                      </a:lnTo>
                      <a:lnTo>
                        <a:pt x="533400" y="342900"/>
                      </a:lnTo>
                      <a:lnTo>
                        <a:pt x="590550" y="342900"/>
                      </a:lnTo>
                      <a:lnTo>
                        <a:pt x="590550" y="95250"/>
                      </a:lnTo>
                      <a:moveTo>
                        <a:pt x="657225" y="590550"/>
                      </a:moveTo>
                      <a:lnTo>
                        <a:pt x="657225" y="0"/>
                      </a:lnTo>
                      <a:lnTo>
                        <a:pt x="685800" y="0"/>
                      </a:lnTo>
                      <a:lnTo>
                        <a:pt x="685800" y="590550"/>
                      </a:lnTo>
                      <a:lnTo>
                        <a:pt x="657225" y="590550"/>
                      </a:lnTo>
                      <a:moveTo>
                        <a:pt x="885825" y="495300"/>
                      </a:moveTo>
                      <a:lnTo>
                        <a:pt x="857250" y="495300"/>
                      </a:lnTo>
                      <a:lnTo>
                        <a:pt x="809625" y="314325"/>
                      </a:lnTo>
                      <a:lnTo>
                        <a:pt x="762000" y="495300"/>
                      </a:lnTo>
                      <a:lnTo>
                        <a:pt x="733425" y="495300"/>
                      </a:lnTo>
                      <a:lnTo>
                        <a:pt x="790575" y="257175"/>
                      </a:lnTo>
                      <a:lnTo>
                        <a:pt x="733425" y="28575"/>
                      </a:lnTo>
                      <a:lnTo>
                        <a:pt x="762000" y="28575"/>
                      </a:lnTo>
                      <a:lnTo>
                        <a:pt x="809625" y="200025"/>
                      </a:lnTo>
                      <a:lnTo>
                        <a:pt x="847725" y="28575"/>
                      </a:lnTo>
                      <a:lnTo>
                        <a:pt x="885825" y="28575"/>
                      </a:lnTo>
                      <a:lnTo>
                        <a:pt x="819150" y="257175"/>
                      </a:lnTo>
                      <a:lnTo>
                        <a:pt x="885825" y="495300"/>
                      </a:lnTo>
                    </a:path>
                  </a:pathLst>
                </a:custGeom>
                <a:gradFill rotWithShape="1">
                  <a:gsLst>
                    <a:gs pos="0">
                      <a:srgbClr val="FF1A00"/>
                    </a:gs>
                    <a:gs pos="100000">
                      <a:srgbClr val="CD0000"/>
                    </a:gs>
                  </a:gsLst>
                  <a:lin ang="5400000" scaled="0"/>
                  <a:tileRect/>
                </a:gradFill>
                <a:ln w="25400" cap="flat" cmpd="sng" algn="ctr">
                  <a:noFill/>
                  <a:prstDash val="solid"/>
                  <a:round/>
                </a:ln>
                <a:effectLst>
                  <a:outerShdw blurRad="63500" dir="3600000" rotWithShape="0">
                    <a:srgbClr val="000000">
                      <a:alpha val="70000"/>
                    </a:srgbClr>
                  </a:outerShdw>
                </a:effectLst>
              </p:spPr>
            </p:sp>
          </mc:Fallback>
        </mc:AlternateContent>
        <p:sp>
          <p:nvSpPr>
            <p:cNvPr id="24" name="화살표: 오른쪽 23"/>
            <p:cNvSpPr/>
            <p:nvPr/>
          </p:nvSpPr>
          <p:spPr>
            <a:xfrm>
              <a:off x="10187421" y="5234131"/>
              <a:ext cx="286090" cy="288636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mc:AlternateContent xmlns:mc="http://schemas.openxmlformats.org/markup-compatibility/2006">
          <mc:Choice xmlns="" xmlns:c="http://schemas.openxmlformats.org/drawingml/2006/chart" xmlns:dgm="http://schemas.openxmlformats.org/drawingml/2006/diagram" xmlns:dsp="http://schemas.microsoft.com/office/drawing/2008/diagram" xmlns:hp="http://schemas.haansoft.com/office/presentation/8.0" Requires="hp">
            <hp:hncWordshop xmlns:hp="http://schemas.haansoft.com/office/presentation/8.0" templateIndex="4" shapeIndex="0" text="Test" fontName="함초롬돋움" fontSize="32" i="0" b="1">
              <p:nvSpPr>
                <p:cNvPr id="25" name=""/>
                <p:cNvSpPr>
                  <a:spLocks noEditPoints="1" noChangeShapeType="1" noTextEdit="1"/>
                </p:cNvSpPr>
                <p:nvPr/>
              </p:nvSpPr>
              <p:spPr>
                <a:xfrm>
                  <a:off x="10501164" y="5095010"/>
                  <a:ext cx="887846" cy="593436"/>
                </a:xfrm>
                <a:gradFill rotWithShape="1">
                  <a:gsLst>
                    <a:gs pos="0">
                      <a:srgbClr val="ff1a00"/>
                    </a:gs>
                    <a:gs pos="100000">
                      <a:srgbClr val="cd0000"/>
                    </a:gs>
                  </a:gsLst>
                  <a:lin ang="5400000" scaled="0"/>
                  <a:tileRect/>
                </a:gradFill>
                <a:ln w="25400" cap="flat" cmpd="sng" algn="ctr">
                  <a:noFill/>
                  <a:prstDash val="solid"/>
                  <a:round/>
                </a:ln>
                <a:effectLst>
                  <a:outerShdw blurRad="63500" dir="3600000" rotWithShape="0">
                    <a:srgbClr val="000000">
                      <a:alpha val="70000"/>
                    </a:srgbClr>
                  </a:outerShdw>
                </a:effectLst>
              </p:spPr>
            </hp:hncWordshop>
          </mc:Choice>
          <mc:Fallback>
            <p:sp>
              <p:nvSpPr>
                <p:cNvPr id="25" name="자유형: 도형 24"/>
                <p:cNvSpPr>
                  <a:spLocks noEditPoints="1" noChangeShapeType="1" noTextEdit="1"/>
                </p:cNvSpPr>
                <p:nvPr/>
              </p:nvSpPr>
              <p:spPr>
                <a:xfrm>
                  <a:off x="10501164" y="5095010"/>
                  <a:ext cx="887846" cy="593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846" h="593436">
                      <a:moveTo>
                        <a:pt x="247650" y="66675"/>
                      </a:moveTo>
                      <a:lnTo>
                        <a:pt x="152400" y="66675"/>
                      </a:lnTo>
                      <a:lnTo>
                        <a:pt x="152400" y="571500"/>
                      </a:lnTo>
                      <a:lnTo>
                        <a:pt x="95250" y="571500"/>
                      </a:lnTo>
                      <a:lnTo>
                        <a:pt x="95250" y="66675"/>
                      </a:lnTo>
                      <a:lnTo>
                        <a:pt x="0" y="66675"/>
                      </a:lnTo>
                      <a:lnTo>
                        <a:pt x="0" y="0"/>
                      </a:lnTo>
                      <a:lnTo>
                        <a:pt x="247650" y="0"/>
                      </a:lnTo>
                      <a:lnTo>
                        <a:pt x="247650" y="66675"/>
                      </a:lnTo>
                      <a:moveTo>
                        <a:pt x="333375" y="400050"/>
                      </a:moveTo>
                      <a:cubicBezTo>
                        <a:pt x="333375" y="400050"/>
                        <a:pt x="333375" y="457200"/>
                        <a:pt x="342900" y="485775"/>
                      </a:cubicBezTo>
                      <a:cubicBezTo>
                        <a:pt x="342900" y="485775"/>
                        <a:pt x="361950" y="514350"/>
                        <a:pt x="390525" y="514350"/>
                      </a:cubicBezTo>
                      <a:cubicBezTo>
                        <a:pt x="390525" y="514350"/>
                        <a:pt x="409575" y="514350"/>
                        <a:pt x="419100" y="504824"/>
                      </a:cubicBezTo>
                      <a:cubicBezTo>
                        <a:pt x="419100" y="504824"/>
                        <a:pt x="438150" y="485775"/>
                        <a:pt x="447675" y="457200"/>
                      </a:cubicBezTo>
                      <a:lnTo>
                        <a:pt x="485775" y="514350"/>
                      </a:lnTo>
                      <a:cubicBezTo>
                        <a:pt x="485775" y="514350"/>
                        <a:pt x="438150" y="590550"/>
                        <a:pt x="390525" y="590550"/>
                      </a:cubicBezTo>
                      <a:cubicBezTo>
                        <a:pt x="390525" y="590550"/>
                        <a:pt x="342900" y="581025"/>
                        <a:pt x="314325" y="533400"/>
                      </a:cubicBezTo>
                      <a:cubicBezTo>
                        <a:pt x="314325" y="533400"/>
                        <a:pt x="295275" y="504824"/>
                        <a:pt x="285750" y="466725"/>
                      </a:cubicBezTo>
                      <a:cubicBezTo>
                        <a:pt x="285750" y="466725"/>
                        <a:pt x="276225" y="428625"/>
                        <a:pt x="276225" y="371475"/>
                      </a:cubicBezTo>
                      <a:cubicBezTo>
                        <a:pt x="276225" y="371475"/>
                        <a:pt x="276225" y="323850"/>
                        <a:pt x="285750" y="276225"/>
                      </a:cubicBezTo>
                      <a:cubicBezTo>
                        <a:pt x="285750" y="276225"/>
                        <a:pt x="295275" y="228600"/>
                        <a:pt x="314325" y="200025"/>
                      </a:cubicBezTo>
                      <a:cubicBezTo>
                        <a:pt x="314325" y="200025"/>
                        <a:pt x="323850" y="190500"/>
                        <a:pt x="342900" y="171450"/>
                      </a:cubicBezTo>
                      <a:cubicBezTo>
                        <a:pt x="342900" y="171450"/>
                        <a:pt x="361950" y="161925"/>
                        <a:pt x="381000" y="161925"/>
                      </a:cubicBezTo>
                      <a:cubicBezTo>
                        <a:pt x="381000" y="161925"/>
                        <a:pt x="409575" y="161925"/>
                        <a:pt x="428625" y="180975"/>
                      </a:cubicBezTo>
                      <a:cubicBezTo>
                        <a:pt x="428625" y="180975"/>
                        <a:pt x="447675" y="190500"/>
                        <a:pt x="457200" y="219075"/>
                      </a:cubicBezTo>
                      <a:cubicBezTo>
                        <a:pt x="457200" y="219075"/>
                        <a:pt x="476249" y="247650"/>
                        <a:pt x="485775" y="295275"/>
                      </a:cubicBezTo>
                      <a:cubicBezTo>
                        <a:pt x="485775" y="295275"/>
                        <a:pt x="485775" y="342900"/>
                        <a:pt x="485775" y="400050"/>
                      </a:cubicBezTo>
                      <a:lnTo>
                        <a:pt x="333375" y="400050"/>
                      </a:lnTo>
                      <a:moveTo>
                        <a:pt x="438150" y="333375"/>
                      </a:moveTo>
                      <a:cubicBezTo>
                        <a:pt x="438150" y="333375"/>
                        <a:pt x="438150" y="314325"/>
                        <a:pt x="428625" y="295275"/>
                      </a:cubicBezTo>
                      <a:cubicBezTo>
                        <a:pt x="428625" y="295275"/>
                        <a:pt x="428625" y="266700"/>
                        <a:pt x="419100" y="257175"/>
                      </a:cubicBezTo>
                      <a:cubicBezTo>
                        <a:pt x="419100" y="257175"/>
                        <a:pt x="400050" y="238124"/>
                        <a:pt x="381000" y="238124"/>
                      </a:cubicBezTo>
                      <a:cubicBezTo>
                        <a:pt x="381000" y="238124"/>
                        <a:pt x="371475" y="238124"/>
                        <a:pt x="361950" y="238124"/>
                      </a:cubicBezTo>
                      <a:cubicBezTo>
                        <a:pt x="361950" y="238124"/>
                        <a:pt x="352425" y="247650"/>
                        <a:pt x="352425" y="257175"/>
                      </a:cubicBezTo>
                      <a:cubicBezTo>
                        <a:pt x="352425" y="257175"/>
                        <a:pt x="342900" y="266700"/>
                        <a:pt x="333375" y="295275"/>
                      </a:cubicBezTo>
                      <a:cubicBezTo>
                        <a:pt x="333375" y="295275"/>
                        <a:pt x="333375" y="314325"/>
                        <a:pt x="333375" y="333375"/>
                      </a:cubicBezTo>
                      <a:lnTo>
                        <a:pt x="438150" y="333375"/>
                      </a:lnTo>
                      <a:moveTo>
                        <a:pt x="561975" y="457200"/>
                      </a:moveTo>
                      <a:cubicBezTo>
                        <a:pt x="561975" y="457200"/>
                        <a:pt x="571500" y="485775"/>
                        <a:pt x="590550" y="504824"/>
                      </a:cubicBezTo>
                      <a:cubicBezTo>
                        <a:pt x="590550" y="504824"/>
                        <a:pt x="609600" y="514350"/>
                        <a:pt x="628650" y="514350"/>
                      </a:cubicBezTo>
                      <a:cubicBezTo>
                        <a:pt x="628650" y="514350"/>
                        <a:pt x="657225" y="514350"/>
                        <a:pt x="666750" y="504824"/>
                      </a:cubicBezTo>
                      <a:cubicBezTo>
                        <a:pt x="666750" y="504824"/>
                        <a:pt x="676275" y="485775"/>
                        <a:pt x="676275" y="457200"/>
                      </a:cubicBezTo>
                      <a:cubicBezTo>
                        <a:pt x="676275" y="457200"/>
                        <a:pt x="676275" y="438150"/>
                        <a:pt x="676275" y="428625"/>
                      </a:cubicBezTo>
                      <a:cubicBezTo>
                        <a:pt x="676275" y="428625"/>
                        <a:pt x="666750" y="419100"/>
                        <a:pt x="647700" y="409575"/>
                      </a:cubicBezTo>
                      <a:lnTo>
                        <a:pt x="609600" y="400050"/>
                      </a:lnTo>
                      <a:cubicBezTo>
                        <a:pt x="609600" y="400050"/>
                        <a:pt x="571500" y="390525"/>
                        <a:pt x="561975" y="361950"/>
                      </a:cubicBezTo>
                      <a:cubicBezTo>
                        <a:pt x="561975" y="361950"/>
                        <a:pt x="533400" y="333375"/>
                        <a:pt x="533400" y="285750"/>
                      </a:cubicBezTo>
                      <a:cubicBezTo>
                        <a:pt x="533400" y="285750"/>
                        <a:pt x="533400" y="266700"/>
                        <a:pt x="542925" y="238124"/>
                      </a:cubicBezTo>
                      <a:cubicBezTo>
                        <a:pt x="542925" y="238124"/>
                        <a:pt x="552450" y="219075"/>
                        <a:pt x="561975" y="200025"/>
                      </a:cubicBezTo>
                      <a:cubicBezTo>
                        <a:pt x="561975" y="200025"/>
                        <a:pt x="571500" y="190500"/>
                        <a:pt x="590550" y="171450"/>
                      </a:cubicBezTo>
                      <a:cubicBezTo>
                        <a:pt x="590550" y="171450"/>
                        <a:pt x="609600" y="161925"/>
                        <a:pt x="628650" y="161925"/>
                      </a:cubicBezTo>
                      <a:cubicBezTo>
                        <a:pt x="628650" y="161925"/>
                        <a:pt x="657225" y="161925"/>
                        <a:pt x="676275" y="180975"/>
                      </a:cubicBezTo>
                      <a:cubicBezTo>
                        <a:pt x="676275" y="180975"/>
                        <a:pt x="704850" y="190500"/>
                        <a:pt x="723900" y="219075"/>
                      </a:cubicBezTo>
                      <a:lnTo>
                        <a:pt x="695325" y="276225"/>
                      </a:lnTo>
                      <a:cubicBezTo>
                        <a:pt x="695325" y="276225"/>
                        <a:pt x="676275" y="257175"/>
                        <a:pt x="657225" y="247650"/>
                      </a:cubicBezTo>
                      <a:cubicBezTo>
                        <a:pt x="657225" y="247650"/>
                        <a:pt x="647700" y="238124"/>
                        <a:pt x="628650" y="238124"/>
                      </a:cubicBezTo>
                      <a:cubicBezTo>
                        <a:pt x="628650" y="238124"/>
                        <a:pt x="609600" y="238124"/>
                        <a:pt x="600075" y="257175"/>
                      </a:cubicBezTo>
                      <a:cubicBezTo>
                        <a:pt x="600075" y="257175"/>
                        <a:pt x="590550" y="266700"/>
                        <a:pt x="590550" y="285750"/>
                      </a:cubicBezTo>
                      <a:cubicBezTo>
                        <a:pt x="590550" y="285750"/>
                        <a:pt x="590550" y="304800"/>
                        <a:pt x="600075" y="314325"/>
                      </a:cubicBezTo>
                      <a:cubicBezTo>
                        <a:pt x="600075" y="314325"/>
                        <a:pt x="600075" y="323850"/>
                        <a:pt x="619125" y="333375"/>
                      </a:cubicBezTo>
                      <a:cubicBezTo>
                        <a:pt x="619125" y="333375"/>
                        <a:pt x="628650" y="333375"/>
                        <a:pt x="638175" y="333375"/>
                      </a:cubicBezTo>
                      <a:cubicBezTo>
                        <a:pt x="638175" y="333375"/>
                        <a:pt x="647700" y="342900"/>
                        <a:pt x="657225" y="342900"/>
                      </a:cubicBezTo>
                      <a:cubicBezTo>
                        <a:pt x="657225" y="342900"/>
                        <a:pt x="666750" y="342900"/>
                        <a:pt x="685800" y="352425"/>
                      </a:cubicBezTo>
                      <a:cubicBezTo>
                        <a:pt x="685800" y="352425"/>
                        <a:pt x="695325" y="361950"/>
                        <a:pt x="704850" y="371475"/>
                      </a:cubicBezTo>
                      <a:cubicBezTo>
                        <a:pt x="704850" y="371475"/>
                        <a:pt x="714375" y="390525"/>
                        <a:pt x="723900" y="409575"/>
                      </a:cubicBezTo>
                      <a:cubicBezTo>
                        <a:pt x="723900" y="409575"/>
                        <a:pt x="733425" y="428625"/>
                        <a:pt x="733425" y="457200"/>
                      </a:cubicBezTo>
                      <a:cubicBezTo>
                        <a:pt x="733425" y="457200"/>
                        <a:pt x="733425" y="495300"/>
                        <a:pt x="723900" y="514350"/>
                      </a:cubicBezTo>
                      <a:cubicBezTo>
                        <a:pt x="723900" y="514350"/>
                        <a:pt x="714375" y="542925"/>
                        <a:pt x="704850" y="552450"/>
                      </a:cubicBezTo>
                      <a:cubicBezTo>
                        <a:pt x="704850" y="552450"/>
                        <a:pt x="685800" y="571500"/>
                        <a:pt x="666750" y="581025"/>
                      </a:cubicBezTo>
                      <a:cubicBezTo>
                        <a:pt x="666750" y="581025"/>
                        <a:pt x="647700" y="590550"/>
                        <a:pt x="628650" y="590550"/>
                      </a:cubicBezTo>
                      <a:cubicBezTo>
                        <a:pt x="628650" y="590550"/>
                        <a:pt x="600075" y="590550"/>
                        <a:pt x="571500" y="571500"/>
                      </a:cubicBezTo>
                      <a:cubicBezTo>
                        <a:pt x="571500" y="571500"/>
                        <a:pt x="552450" y="552450"/>
                        <a:pt x="523875" y="514350"/>
                      </a:cubicBezTo>
                      <a:lnTo>
                        <a:pt x="561975" y="457200"/>
                      </a:lnTo>
                      <a:moveTo>
                        <a:pt x="885825" y="571500"/>
                      </a:moveTo>
                      <a:lnTo>
                        <a:pt x="857250" y="571500"/>
                      </a:lnTo>
                      <a:cubicBezTo>
                        <a:pt x="857250" y="571500"/>
                        <a:pt x="838200" y="571500"/>
                        <a:pt x="828675" y="561975"/>
                      </a:cubicBezTo>
                      <a:cubicBezTo>
                        <a:pt x="828675" y="561975"/>
                        <a:pt x="809625" y="561975"/>
                        <a:pt x="809625" y="542925"/>
                      </a:cubicBezTo>
                      <a:cubicBezTo>
                        <a:pt x="809625" y="542925"/>
                        <a:pt x="800100" y="533400"/>
                        <a:pt x="790575" y="514350"/>
                      </a:cubicBezTo>
                      <a:cubicBezTo>
                        <a:pt x="790575" y="514350"/>
                        <a:pt x="790575" y="485775"/>
                        <a:pt x="790575" y="466725"/>
                      </a:cubicBezTo>
                      <a:lnTo>
                        <a:pt x="790575" y="238124"/>
                      </a:lnTo>
                      <a:lnTo>
                        <a:pt x="762000" y="238124"/>
                      </a:lnTo>
                      <a:lnTo>
                        <a:pt x="762000" y="180975"/>
                      </a:lnTo>
                      <a:lnTo>
                        <a:pt x="790575" y="180975"/>
                      </a:lnTo>
                      <a:lnTo>
                        <a:pt x="790575" y="47625"/>
                      </a:lnTo>
                      <a:lnTo>
                        <a:pt x="838200" y="47625"/>
                      </a:lnTo>
                      <a:lnTo>
                        <a:pt x="838200" y="180975"/>
                      </a:lnTo>
                      <a:lnTo>
                        <a:pt x="885825" y="180975"/>
                      </a:lnTo>
                      <a:lnTo>
                        <a:pt x="885825" y="238124"/>
                      </a:lnTo>
                      <a:lnTo>
                        <a:pt x="838200" y="238124"/>
                      </a:lnTo>
                      <a:lnTo>
                        <a:pt x="838200" y="466725"/>
                      </a:lnTo>
                      <a:cubicBezTo>
                        <a:pt x="838200" y="466725"/>
                        <a:pt x="838200" y="504824"/>
                        <a:pt x="857250" y="504824"/>
                      </a:cubicBezTo>
                      <a:lnTo>
                        <a:pt x="885825" y="504824"/>
                      </a:lnTo>
                      <a:lnTo>
                        <a:pt x="885825" y="571500"/>
                      </a:lnTo>
                    </a:path>
                  </a:pathLst>
                </a:custGeom>
                <a:gradFill rotWithShape="1">
                  <a:gsLst>
                    <a:gs pos="0">
                      <a:srgbClr val="FF1A00"/>
                    </a:gs>
                    <a:gs pos="100000">
                      <a:srgbClr val="CD0000"/>
                    </a:gs>
                  </a:gsLst>
                  <a:lin ang="5400000" scaled="0"/>
                  <a:tileRect/>
                </a:gradFill>
                <a:ln w="25400" cap="flat" cmpd="sng" algn="ctr">
                  <a:noFill/>
                  <a:prstDash val="solid"/>
                  <a:round/>
                </a:ln>
                <a:effectLst>
                  <a:outerShdw blurRad="63500" dir="3600000" rotWithShape="0">
                    <a:srgbClr val="000000">
                      <a:alpha val="70000"/>
                    </a:srgbClr>
                  </a:outerShdw>
                </a:effectLst>
              </p:spPr>
            </p:sp>
          </mc:Fallback>
        </mc:AlternateContent>
        <p:cxnSp>
          <p:nvCxnSpPr>
            <p:cNvPr id="28" name="직선 연결선 27"/>
            <p:cNvCxnSpPr/>
            <p:nvPr/>
          </p:nvCxnSpPr>
          <p:spPr>
            <a:xfrm rot="16200000">
              <a:off x="10194467" y="4404393"/>
              <a:ext cx="1631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0800000">
              <a:off x="1325595" y="3599640"/>
              <a:ext cx="96844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rot="16200000" flipH="1">
              <a:off x="9559464" y="3769474"/>
              <a:ext cx="3034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endCxn id="4" idx="0"/>
            </p:cNvCxnSpPr>
            <p:nvPr/>
          </p:nvCxnSpPr>
          <p:spPr>
            <a:xfrm rot="16200000" flipH="1">
              <a:off x="1205599" y="3696820"/>
              <a:ext cx="21712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="" xmlns:c="http://schemas.openxmlformats.org/drawingml/2006/chart" xmlns:dgm="http://schemas.openxmlformats.org/drawingml/2006/diagram" xmlns:dsp="http://schemas.microsoft.com/office/drawing/2008/diagram" xmlns:hp="http://schemas.haansoft.com/office/presentation/8.0" Requires="hp">
            <hp:hncWordshop xmlns:hp="http://schemas.haansoft.com/office/presentation/8.0" templateIndex="21" shapeIndex="0" text="유효X" fontName="함초롬돋움" fontSize="32" i="0" b="1">
              <p:nvSpPr>
                <p:cNvPr id="34" name=""/>
                <p:cNvSpPr>
                  <a:spLocks noEditPoints="1" noChangeShapeType="1" noTextEdit="1"/>
                </p:cNvSpPr>
                <p:nvPr/>
              </p:nvSpPr>
              <p:spPr>
                <a:xfrm>
                  <a:off x="10616190" y="4055918"/>
                  <a:ext cx="758825" cy="492413"/>
                </a:xfrm>
                <a:gradFill rotWithShape="1">
                  <a:gsLst>
                    <a:gs pos="0">
                      <a:schemeClr val="accent4">
                        <a:shade val="8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80000"/>
                        <a:satMod val="245000"/>
                      </a:schemeClr>
                    </a:gs>
                  </a:gsLst>
                  <a:lin ang="5400000" scaled="0"/>
                  <a:tileRect/>
                </a:gradFill>
                <a:ln w="9017" cap="flat" cmpd="sng" algn="ctr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  <a:round/>
                </a:ln>
                <a:effectLst>
                  <a:innerShdw blurRad="63500" dist="50800" dir="10800000">
                    <a:srgbClr val="000000">
                      <a:alpha val="50000"/>
                    </a:srgbClr>
                  </a:innerShdw>
                  <a:reflection blurRad="50800" stA="50000" endPos="50000" dist="101600" dir="5400000" sy="-100000" rotWithShape="0"/>
                </a:effectLst>
              </p:spPr>
            </hp:hncWordshop>
          </mc:Choice>
          <mc:Fallback>
            <p:sp>
              <p:nvSpPr>
                <p:cNvPr id="34" name="자유형: 도형 33"/>
                <p:cNvSpPr>
                  <a:spLocks noEditPoints="1" noChangeShapeType="1" noTextEdit="1"/>
                </p:cNvSpPr>
                <p:nvPr/>
              </p:nvSpPr>
              <p:spPr>
                <a:xfrm>
                  <a:off x="10616190" y="4055918"/>
                  <a:ext cx="758825" cy="49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825" h="492413">
                      <a:moveTo>
                        <a:pt x="47625" y="114300"/>
                      </a:moveTo>
                      <a:cubicBezTo>
                        <a:pt x="47625" y="114300"/>
                        <a:pt x="47625" y="85725"/>
                        <a:pt x="57150" y="66675"/>
                      </a:cubicBezTo>
                      <a:cubicBezTo>
                        <a:pt x="57150" y="66675"/>
                        <a:pt x="66675" y="38100"/>
                        <a:pt x="76200" y="28575"/>
                      </a:cubicBezTo>
                      <a:cubicBezTo>
                        <a:pt x="76200" y="28575"/>
                        <a:pt x="85725" y="9525"/>
                        <a:pt x="104775" y="9525"/>
                      </a:cubicBezTo>
                      <a:cubicBezTo>
                        <a:pt x="104775" y="9525"/>
                        <a:pt x="123825" y="0"/>
                        <a:pt x="133350" y="0"/>
                      </a:cubicBezTo>
                      <a:cubicBezTo>
                        <a:pt x="133350" y="0"/>
                        <a:pt x="152400" y="0"/>
                        <a:pt x="161925" y="9525"/>
                      </a:cubicBezTo>
                      <a:cubicBezTo>
                        <a:pt x="161925" y="9525"/>
                        <a:pt x="180975" y="9525"/>
                        <a:pt x="190500" y="28575"/>
                      </a:cubicBezTo>
                      <a:cubicBezTo>
                        <a:pt x="190500" y="28575"/>
                        <a:pt x="209550" y="38100"/>
                        <a:pt x="219075" y="66675"/>
                      </a:cubicBezTo>
                      <a:cubicBezTo>
                        <a:pt x="219075" y="66675"/>
                        <a:pt x="228600" y="85725"/>
                        <a:pt x="228600" y="114300"/>
                      </a:cubicBezTo>
                      <a:cubicBezTo>
                        <a:pt x="228600" y="114300"/>
                        <a:pt x="228600" y="142875"/>
                        <a:pt x="219075" y="161925"/>
                      </a:cubicBezTo>
                      <a:cubicBezTo>
                        <a:pt x="219075" y="161925"/>
                        <a:pt x="209550" y="190500"/>
                        <a:pt x="190500" y="200025"/>
                      </a:cubicBezTo>
                      <a:cubicBezTo>
                        <a:pt x="190500" y="200025"/>
                        <a:pt x="180975" y="219075"/>
                        <a:pt x="161925" y="219075"/>
                      </a:cubicBezTo>
                      <a:cubicBezTo>
                        <a:pt x="161925" y="219075"/>
                        <a:pt x="152400" y="228600"/>
                        <a:pt x="133350" y="228600"/>
                      </a:cubicBezTo>
                      <a:cubicBezTo>
                        <a:pt x="133350" y="228600"/>
                        <a:pt x="123825" y="228600"/>
                        <a:pt x="104775" y="219075"/>
                      </a:cubicBezTo>
                      <a:cubicBezTo>
                        <a:pt x="104775" y="219075"/>
                        <a:pt x="85725" y="219075"/>
                        <a:pt x="76200" y="200025"/>
                      </a:cubicBezTo>
                      <a:cubicBezTo>
                        <a:pt x="76200" y="200025"/>
                        <a:pt x="66675" y="190500"/>
                        <a:pt x="57150" y="161925"/>
                      </a:cubicBezTo>
                      <a:cubicBezTo>
                        <a:pt x="57150" y="161925"/>
                        <a:pt x="47625" y="142875"/>
                        <a:pt x="47625" y="114300"/>
                      </a:cubicBezTo>
                      <a:lnTo>
                        <a:pt x="47625" y="114300"/>
                      </a:lnTo>
                      <a:moveTo>
                        <a:pt x="76200" y="114300"/>
                      </a:moveTo>
                      <a:cubicBezTo>
                        <a:pt x="76200" y="114300"/>
                        <a:pt x="76200" y="133350"/>
                        <a:pt x="85725" y="142875"/>
                      </a:cubicBezTo>
                      <a:cubicBezTo>
                        <a:pt x="85725" y="142875"/>
                        <a:pt x="95250" y="152400"/>
                        <a:pt x="95250" y="161925"/>
                      </a:cubicBezTo>
                      <a:cubicBezTo>
                        <a:pt x="95250" y="161925"/>
                        <a:pt x="104775" y="171450"/>
                        <a:pt x="114300" y="180975"/>
                      </a:cubicBezTo>
                      <a:cubicBezTo>
                        <a:pt x="114300" y="180975"/>
                        <a:pt x="123825" y="180975"/>
                        <a:pt x="133350" y="180975"/>
                      </a:cubicBezTo>
                      <a:cubicBezTo>
                        <a:pt x="133350" y="180975"/>
                        <a:pt x="142875" y="180975"/>
                        <a:pt x="152400" y="180975"/>
                      </a:cubicBezTo>
                      <a:cubicBezTo>
                        <a:pt x="152400" y="180975"/>
                        <a:pt x="161925" y="171450"/>
                        <a:pt x="171450" y="161925"/>
                      </a:cubicBezTo>
                      <a:cubicBezTo>
                        <a:pt x="171450" y="161925"/>
                        <a:pt x="180975" y="152400"/>
                        <a:pt x="180975" y="142875"/>
                      </a:cubicBezTo>
                      <a:cubicBezTo>
                        <a:pt x="180975" y="142875"/>
                        <a:pt x="190500" y="133350"/>
                        <a:pt x="190500" y="114300"/>
                      </a:cubicBezTo>
                      <a:cubicBezTo>
                        <a:pt x="190500" y="114300"/>
                        <a:pt x="190500" y="95250"/>
                        <a:pt x="180975" y="85725"/>
                      </a:cubicBezTo>
                      <a:cubicBezTo>
                        <a:pt x="180975" y="85725"/>
                        <a:pt x="180975" y="76200"/>
                        <a:pt x="171450" y="66675"/>
                      </a:cubicBezTo>
                      <a:cubicBezTo>
                        <a:pt x="171450" y="66675"/>
                        <a:pt x="161925" y="57150"/>
                        <a:pt x="152400" y="57150"/>
                      </a:cubicBezTo>
                      <a:cubicBezTo>
                        <a:pt x="152400" y="57150"/>
                        <a:pt x="142875" y="47625"/>
                        <a:pt x="133350" y="47625"/>
                      </a:cubicBezTo>
                      <a:cubicBezTo>
                        <a:pt x="133350" y="47625"/>
                        <a:pt x="123825" y="47625"/>
                        <a:pt x="114300" y="57150"/>
                      </a:cubicBezTo>
                      <a:cubicBezTo>
                        <a:pt x="114300" y="57150"/>
                        <a:pt x="104775" y="57150"/>
                        <a:pt x="95250" y="66675"/>
                      </a:cubicBezTo>
                      <a:cubicBezTo>
                        <a:pt x="95250" y="66675"/>
                        <a:pt x="95250" y="76200"/>
                        <a:pt x="85725" y="85725"/>
                      </a:cubicBezTo>
                      <a:cubicBezTo>
                        <a:pt x="85725" y="85725"/>
                        <a:pt x="76200" y="95250"/>
                        <a:pt x="76200" y="114300"/>
                      </a:cubicBezTo>
                      <a:lnTo>
                        <a:pt x="76200" y="114300"/>
                      </a:lnTo>
                      <a:moveTo>
                        <a:pt x="0" y="266700"/>
                      </a:moveTo>
                      <a:lnTo>
                        <a:pt x="266700" y="266700"/>
                      </a:lnTo>
                      <a:lnTo>
                        <a:pt x="266700" y="314325"/>
                      </a:lnTo>
                      <a:lnTo>
                        <a:pt x="200025" y="314325"/>
                      </a:lnTo>
                      <a:lnTo>
                        <a:pt x="200025" y="485775"/>
                      </a:lnTo>
                      <a:lnTo>
                        <a:pt x="171450" y="485775"/>
                      </a:lnTo>
                      <a:lnTo>
                        <a:pt x="171450" y="314325"/>
                      </a:lnTo>
                      <a:lnTo>
                        <a:pt x="104775" y="314325"/>
                      </a:lnTo>
                      <a:lnTo>
                        <a:pt x="104775" y="485775"/>
                      </a:lnTo>
                      <a:lnTo>
                        <a:pt x="66675" y="485775"/>
                      </a:lnTo>
                      <a:lnTo>
                        <a:pt x="66675" y="314325"/>
                      </a:lnTo>
                      <a:lnTo>
                        <a:pt x="0" y="314325"/>
                      </a:lnTo>
                      <a:lnTo>
                        <a:pt x="0" y="266700"/>
                      </a:lnTo>
                      <a:moveTo>
                        <a:pt x="342900" y="219075"/>
                      </a:moveTo>
                      <a:cubicBezTo>
                        <a:pt x="342900" y="219075"/>
                        <a:pt x="342900" y="190500"/>
                        <a:pt x="352425" y="180975"/>
                      </a:cubicBezTo>
                      <a:cubicBezTo>
                        <a:pt x="352425" y="180975"/>
                        <a:pt x="361950" y="161925"/>
                        <a:pt x="371475" y="152400"/>
                      </a:cubicBezTo>
                      <a:cubicBezTo>
                        <a:pt x="371475" y="152400"/>
                        <a:pt x="381000" y="142875"/>
                        <a:pt x="400050" y="133350"/>
                      </a:cubicBezTo>
                      <a:cubicBezTo>
                        <a:pt x="400050" y="133350"/>
                        <a:pt x="409575" y="133350"/>
                        <a:pt x="428625" y="133350"/>
                      </a:cubicBezTo>
                      <a:cubicBezTo>
                        <a:pt x="428625" y="133350"/>
                        <a:pt x="438150" y="133350"/>
                        <a:pt x="447675" y="133350"/>
                      </a:cubicBezTo>
                      <a:cubicBezTo>
                        <a:pt x="447675" y="133350"/>
                        <a:pt x="466725" y="142875"/>
                        <a:pt x="476249" y="152400"/>
                      </a:cubicBezTo>
                      <a:cubicBezTo>
                        <a:pt x="476249" y="152400"/>
                        <a:pt x="485775" y="161925"/>
                        <a:pt x="495300" y="180975"/>
                      </a:cubicBezTo>
                      <a:cubicBezTo>
                        <a:pt x="495300" y="180975"/>
                        <a:pt x="504824" y="190500"/>
                        <a:pt x="504824" y="219075"/>
                      </a:cubicBezTo>
                      <a:cubicBezTo>
                        <a:pt x="504824" y="219075"/>
                        <a:pt x="504824" y="247650"/>
                        <a:pt x="495300" y="257175"/>
                      </a:cubicBezTo>
                      <a:cubicBezTo>
                        <a:pt x="495300" y="257175"/>
                        <a:pt x="495300" y="266700"/>
                        <a:pt x="485775" y="276225"/>
                      </a:cubicBezTo>
                      <a:lnTo>
                        <a:pt x="485775" y="352425"/>
                      </a:lnTo>
                      <a:lnTo>
                        <a:pt x="561975" y="352425"/>
                      </a:lnTo>
                      <a:lnTo>
                        <a:pt x="561975" y="400050"/>
                      </a:lnTo>
                      <a:lnTo>
                        <a:pt x="295275" y="400050"/>
                      </a:lnTo>
                      <a:lnTo>
                        <a:pt x="295275" y="352425"/>
                      </a:lnTo>
                      <a:lnTo>
                        <a:pt x="371475" y="352425"/>
                      </a:lnTo>
                      <a:lnTo>
                        <a:pt x="371475" y="285750"/>
                      </a:lnTo>
                      <a:cubicBezTo>
                        <a:pt x="371475" y="285750"/>
                        <a:pt x="361950" y="276225"/>
                        <a:pt x="352425" y="257175"/>
                      </a:cubicBezTo>
                      <a:cubicBezTo>
                        <a:pt x="352425" y="257175"/>
                        <a:pt x="342900" y="247650"/>
                        <a:pt x="342900" y="219075"/>
                      </a:cubicBezTo>
                      <a:lnTo>
                        <a:pt x="342900" y="219075"/>
                      </a:lnTo>
                      <a:moveTo>
                        <a:pt x="514350" y="114300"/>
                      </a:moveTo>
                      <a:lnTo>
                        <a:pt x="333375" y="114300"/>
                      </a:lnTo>
                      <a:lnTo>
                        <a:pt x="333375" y="66675"/>
                      </a:lnTo>
                      <a:lnTo>
                        <a:pt x="514350" y="66675"/>
                      </a:lnTo>
                      <a:lnTo>
                        <a:pt x="514350" y="114300"/>
                      </a:lnTo>
                      <a:moveTo>
                        <a:pt x="381000" y="219075"/>
                      </a:moveTo>
                      <a:cubicBezTo>
                        <a:pt x="381000" y="219075"/>
                        <a:pt x="381000" y="238124"/>
                        <a:pt x="381000" y="238124"/>
                      </a:cubicBezTo>
                      <a:cubicBezTo>
                        <a:pt x="381000" y="238124"/>
                        <a:pt x="390525" y="247650"/>
                        <a:pt x="390525" y="257175"/>
                      </a:cubicBezTo>
                      <a:cubicBezTo>
                        <a:pt x="390525" y="257175"/>
                        <a:pt x="400050" y="257175"/>
                        <a:pt x="409575" y="266700"/>
                      </a:cubicBezTo>
                      <a:cubicBezTo>
                        <a:pt x="409575" y="266700"/>
                        <a:pt x="419100" y="266700"/>
                        <a:pt x="428625" y="266700"/>
                      </a:cubicBezTo>
                      <a:quadBezTo>
                        <a:pt x="428625" y="266700"/>
                        <a:pt x="438150" y="266700"/>
                      </a:quadBezTo>
                      <a:cubicBezTo>
                        <a:pt x="438150" y="266700"/>
                        <a:pt x="447675" y="257175"/>
                        <a:pt x="457200" y="257175"/>
                      </a:cubicBezTo>
                      <a:cubicBezTo>
                        <a:pt x="457200" y="257175"/>
                        <a:pt x="457200" y="247650"/>
                        <a:pt x="466725" y="238124"/>
                      </a:cubicBezTo>
                      <a:cubicBezTo>
                        <a:pt x="466725" y="238124"/>
                        <a:pt x="466725" y="228600"/>
                        <a:pt x="466725" y="219075"/>
                      </a:cubicBezTo>
                      <a:cubicBezTo>
                        <a:pt x="466725" y="219075"/>
                        <a:pt x="466725" y="209550"/>
                        <a:pt x="466725" y="200025"/>
                      </a:cubicBezTo>
                      <a:cubicBezTo>
                        <a:pt x="466725" y="200025"/>
                        <a:pt x="457200" y="190500"/>
                        <a:pt x="457200" y="180975"/>
                      </a:cubicBezTo>
                      <a:cubicBezTo>
                        <a:pt x="457200" y="180975"/>
                        <a:pt x="447675" y="180975"/>
                        <a:pt x="438150" y="180975"/>
                      </a:cubicBezTo>
                      <a:cubicBezTo>
                        <a:pt x="438150" y="180975"/>
                        <a:pt x="428625" y="171450"/>
                        <a:pt x="428625" y="171450"/>
                      </a:cubicBezTo>
                      <a:cubicBezTo>
                        <a:pt x="428625" y="171450"/>
                        <a:pt x="419100" y="171450"/>
                        <a:pt x="409575" y="180975"/>
                      </a:cubicBezTo>
                      <a:cubicBezTo>
                        <a:pt x="409575" y="180975"/>
                        <a:pt x="400050" y="180975"/>
                        <a:pt x="390525" y="180975"/>
                      </a:cubicBezTo>
                      <a:cubicBezTo>
                        <a:pt x="390525" y="180975"/>
                        <a:pt x="390525" y="190500"/>
                        <a:pt x="381000" y="200025"/>
                      </a:cubicBezTo>
                      <a:cubicBezTo>
                        <a:pt x="381000" y="200025"/>
                        <a:pt x="381000" y="209550"/>
                        <a:pt x="381000" y="219075"/>
                      </a:cubicBezTo>
                      <a:lnTo>
                        <a:pt x="381000" y="219075"/>
                      </a:lnTo>
                      <a:moveTo>
                        <a:pt x="476249" y="47625"/>
                      </a:moveTo>
                      <a:lnTo>
                        <a:pt x="371475" y="47625"/>
                      </a:lnTo>
                      <a:lnTo>
                        <a:pt x="371475" y="0"/>
                      </a:lnTo>
                      <a:lnTo>
                        <a:pt x="476249" y="0"/>
                      </a:lnTo>
                      <a:lnTo>
                        <a:pt x="476249" y="47625"/>
                      </a:lnTo>
                      <a:moveTo>
                        <a:pt x="447675" y="304800"/>
                      </a:moveTo>
                      <a:cubicBezTo>
                        <a:pt x="447675" y="304800"/>
                        <a:pt x="438150" y="304800"/>
                        <a:pt x="428625" y="304800"/>
                      </a:cubicBezTo>
                      <a:cubicBezTo>
                        <a:pt x="428625" y="304800"/>
                        <a:pt x="419100" y="304800"/>
                        <a:pt x="409575" y="304800"/>
                      </a:cubicBezTo>
                      <a:lnTo>
                        <a:pt x="409575" y="352425"/>
                      </a:lnTo>
                      <a:lnTo>
                        <a:pt x="447675" y="352425"/>
                      </a:lnTo>
                      <a:lnTo>
                        <a:pt x="447675" y="304800"/>
                      </a:lnTo>
                      <a:quadBezTo>
                        <a:pt x="447675" y="304800"/>
                        <a:pt x="447675" y="304800"/>
                      </a:quadBezTo>
                      <a:lnTo>
                        <a:pt x="447675" y="304800"/>
                      </a:lnTo>
                      <a:moveTo>
                        <a:pt x="752475" y="400050"/>
                      </a:moveTo>
                      <a:lnTo>
                        <a:pt x="714375" y="400050"/>
                      </a:lnTo>
                      <a:lnTo>
                        <a:pt x="657225" y="257175"/>
                      </a:lnTo>
                      <a:lnTo>
                        <a:pt x="609600" y="400050"/>
                      </a:lnTo>
                      <a:lnTo>
                        <a:pt x="571500" y="400050"/>
                      </a:lnTo>
                      <a:lnTo>
                        <a:pt x="647700" y="209550"/>
                      </a:lnTo>
                      <a:lnTo>
                        <a:pt x="571500" y="28575"/>
                      </a:lnTo>
                      <a:lnTo>
                        <a:pt x="609600" y="28575"/>
                      </a:lnTo>
                      <a:lnTo>
                        <a:pt x="657225" y="161925"/>
                      </a:lnTo>
                      <a:lnTo>
                        <a:pt x="714375" y="28575"/>
                      </a:lnTo>
                      <a:lnTo>
                        <a:pt x="742950" y="28575"/>
                      </a:lnTo>
                      <a:lnTo>
                        <a:pt x="676275" y="209550"/>
                      </a:lnTo>
                      <a:lnTo>
                        <a:pt x="752475" y="400050"/>
                      </a:lnTo>
                    </a:path>
                  </a:pathLst>
                </a:custGeom>
                <a:gradFill rotWithShape="1">
                  <a:gsLst>
                    <a:gs pos="0">
                      <a:schemeClr val="accent4">
                        <a:shade val="8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80000"/>
                        <a:satMod val="245000"/>
                      </a:schemeClr>
                    </a:gs>
                  </a:gsLst>
                  <a:lin ang="5400000" scaled="0"/>
                  <a:tileRect/>
                </a:gradFill>
                <a:ln w="9017" cap="flat" cmpd="sng" algn="ctr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  <a:round/>
                </a:ln>
                <a:effectLst>
                  <a:innerShdw blurRad="63500" dist="50800" dir="10800000">
                    <a:srgbClr val="000000">
                      <a:alpha val="50000"/>
                    </a:srgbClr>
                  </a:innerShdw>
                  <a:reflection blurRad="50800" stA="50000" endPos="50000" dist="101600" dir="5400000" sy="-100000" rotWithShape="0"/>
                </a:effectLst>
              </p:spPr>
            </p:sp>
          </mc:Fallback>
        </mc:AlternateContent>
        <p:sp>
          <p:nvSpPr>
            <p:cNvPr id="35" name="TextBox 34"/>
            <p:cNvSpPr txBox="1"/>
            <p:nvPr/>
          </p:nvSpPr>
          <p:spPr>
            <a:xfrm>
              <a:off x="604693" y="3827195"/>
              <a:ext cx="1443182" cy="3901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endParaRPr lang="ko-KR" altLang="en-US" dirty="0"/>
            </a:p>
          </p:txBody>
        </p:sp>
        <mc:AlternateContent xmlns:mc="http://schemas.openxmlformats.org/markup-compatibility/2006">
          <mc:Choice xmlns="" xmlns:c="http://schemas.openxmlformats.org/drawingml/2006/chart" xmlns:dgm="http://schemas.openxmlformats.org/drawingml/2006/diagram" xmlns:dsp="http://schemas.microsoft.com/office/drawing/2008/diagram" xmlns:hp="http://schemas.haansoft.com/office/presentation/8.0" Requires="hp">
            <hp:hncWordshop xmlns:hp="http://schemas.haansoft.com/office/presentation/8.0" templateIndex="4" shapeIndex="0" text="클러스터링" fontName="함초롬돋움" fontSize="54" i="0" b="1">
              <p:nvSpPr>
                <p:cNvPr id="36" name=""/>
                <p:cNvSpPr>
                  <a:spLocks noEditPoints="1" noChangeShapeType="1" noTextEdit="1"/>
                </p:cNvSpPr>
                <p:nvPr/>
              </p:nvSpPr>
              <p:spPr>
                <a:xfrm>
                  <a:off x="3575483" y="3907847"/>
                  <a:ext cx="1952625" cy="514350"/>
                </a:xfrm>
                <a:gradFill rotWithShape="1">
                  <a:gsLst>
                    <a:gs pos="0">
                      <a:srgbClr val="ff1a00"/>
                    </a:gs>
                    <a:gs pos="100000">
                      <a:srgbClr val="cd0000"/>
                    </a:gs>
                  </a:gsLst>
                  <a:lin ang="5400000" scaled="0"/>
                  <a:tileRect/>
                </a:gradFill>
                <a:ln w="25400" cap="flat" cmpd="sng" algn="ctr">
                  <a:noFill/>
                  <a:prstDash val="solid"/>
                  <a:round/>
                </a:ln>
                <a:effectLst>
                  <a:outerShdw blurRad="63500" dir="3600000" rotWithShape="0">
                    <a:srgbClr val="000000">
                      <a:alpha val="70000"/>
                    </a:srgbClr>
                  </a:outerShdw>
                </a:effectLst>
              </p:spPr>
            </hp:hncWordshop>
          </mc:Choice>
          <mc:Fallback>
            <p:sp>
              <p:nvSpPr>
                <p:cNvPr id="36" name="자유형: 도형 35"/>
                <p:cNvSpPr>
                  <a:spLocks noEditPoints="1" noChangeShapeType="1" noTextEdit="1"/>
                </p:cNvSpPr>
                <p:nvPr/>
              </p:nvSpPr>
              <p:spPr>
                <a:xfrm>
                  <a:off x="3575483" y="3907847"/>
                  <a:ext cx="1952625" cy="51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2625" h="514350">
                      <a:moveTo>
                        <a:pt x="0" y="190500"/>
                      </a:moveTo>
                      <a:lnTo>
                        <a:pt x="247650" y="190500"/>
                      </a:lnTo>
                      <a:cubicBezTo>
                        <a:pt x="247650" y="190500"/>
                        <a:pt x="257175" y="180975"/>
                        <a:pt x="257175" y="180975"/>
                      </a:cubicBezTo>
                      <a:cubicBezTo>
                        <a:pt x="257175" y="180975"/>
                        <a:pt x="257175" y="161925"/>
                        <a:pt x="257175" y="142875"/>
                      </a:cubicBezTo>
                      <a:lnTo>
                        <a:pt x="76200" y="142875"/>
                      </a:lnTo>
                      <a:lnTo>
                        <a:pt x="76200" y="85725"/>
                      </a:lnTo>
                      <a:lnTo>
                        <a:pt x="266700" y="85725"/>
                      </a:lnTo>
                      <a:cubicBezTo>
                        <a:pt x="266700" y="85725"/>
                        <a:pt x="266700" y="76200"/>
                        <a:pt x="266700" y="66675"/>
                      </a:cubicBezTo>
                      <a:cubicBezTo>
                        <a:pt x="266700" y="66675"/>
                        <a:pt x="266700" y="57150"/>
                        <a:pt x="266700" y="47625"/>
                      </a:cubicBezTo>
                      <a:lnTo>
                        <a:pt x="66675" y="47625"/>
                      </a:lnTo>
                      <a:lnTo>
                        <a:pt x="66675" y="0"/>
                      </a:lnTo>
                      <a:lnTo>
                        <a:pt x="314325" y="0"/>
                      </a:lnTo>
                      <a:cubicBezTo>
                        <a:pt x="314325" y="0"/>
                        <a:pt x="314325" y="57150"/>
                        <a:pt x="314325" y="114300"/>
                      </a:cubicBezTo>
                      <a:cubicBezTo>
                        <a:pt x="314325" y="114300"/>
                        <a:pt x="304800" y="152400"/>
                        <a:pt x="295275" y="190500"/>
                      </a:cubicBezTo>
                      <a:lnTo>
                        <a:pt x="381000" y="190500"/>
                      </a:lnTo>
                      <a:lnTo>
                        <a:pt x="381000" y="238124"/>
                      </a:lnTo>
                      <a:lnTo>
                        <a:pt x="0" y="238124"/>
                      </a:lnTo>
                      <a:lnTo>
                        <a:pt x="0" y="190500"/>
                      </a:lnTo>
                      <a:moveTo>
                        <a:pt x="114300" y="457200"/>
                      </a:moveTo>
                      <a:lnTo>
                        <a:pt x="314325" y="457200"/>
                      </a:lnTo>
                      <a:lnTo>
                        <a:pt x="314325" y="504824"/>
                      </a:lnTo>
                      <a:lnTo>
                        <a:pt x="66675" y="504824"/>
                      </a:lnTo>
                      <a:lnTo>
                        <a:pt x="66675" y="371475"/>
                      </a:lnTo>
                      <a:lnTo>
                        <a:pt x="266700" y="371475"/>
                      </a:lnTo>
                      <a:lnTo>
                        <a:pt x="266700" y="333375"/>
                      </a:lnTo>
                      <a:lnTo>
                        <a:pt x="66675" y="333375"/>
                      </a:lnTo>
                      <a:lnTo>
                        <a:pt x="66675" y="285750"/>
                      </a:lnTo>
                      <a:lnTo>
                        <a:pt x="314325" y="285750"/>
                      </a:lnTo>
                      <a:lnTo>
                        <a:pt x="314325" y="419100"/>
                      </a:lnTo>
                      <a:lnTo>
                        <a:pt x="114300" y="419100"/>
                      </a:lnTo>
                      <a:lnTo>
                        <a:pt x="114300" y="457200"/>
                      </a:lnTo>
                      <a:moveTo>
                        <a:pt x="647700" y="295275"/>
                      </a:moveTo>
                      <a:lnTo>
                        <a:pt x="647700" y="342900"/>
                      </a:lnTo>
                      <a:cubicBezTo>
                        <a:pt x="647700" y="342900"/>
                        <a:pt x="619125" y="352425"/>
                        <a:pt x="600075" y="352425"/>
                      </a:cubicBezTo>
                      <a:cubicBezTo>
                        <a:pt x="600075" y="352425"/>
                        <a:pt x="581025" y="352425"/>
                        <a:pt x="561975" y="352425"/>
                      </a:cubicBezTo>
                      <a:cubicBezTo>
                        <a:pt x="561975" y="352425"/>
                        <a:pt x="542925" y="352425"/>
                        <a:pt x="523875" y="352425"/>
                      </a:cubicBezTo>
                      <a:cubicBezTo>
                        <a:pt x="523875" y="352425"/>
                        <a:pt x="514350" y="352425"/>
                        <a:pt x="495300" y="352425"/>
                      </a:cubicBezTo>
                      <a:lnTo>
                        <a:pt x="419100" y="352425"/>
                      </a:lnTo>
                      <a:lnTo>
                        <a:pt x="419100" y="152400"/>
                      </a:lnTo>
                      <a:lnTo>
                        <a:pt x="552450" y="152400"/>
                      </a:lnTo>
                      <a:lnTo>
                        <a:pt x="552450" y="76200"/>
                      </a:lnTo>
                      <a:lnTo>
                        <a:pt x="419100" y="76200"/>
                      </a:lnTo>
                      <a:lnTo>
                        <a:pt x="419100" y="28575"/>
                      </a:lnTo>
                      <a:lnTo>
                        <a:pt x="600075" y="28575"/>
                      </a:lnTo>
                      <a:lnTo>
                        <a:pt x="600075" y="209550"/>
                      </a:lnTo>
                      <a:lnTo>
                        <a:pt x="466725" y="209550"/>
                      </a:lnTo>
                      <a:lnTo>
                        <a:pt x="466725" y="304800"/>
                      </a:lnTo>
                      <a:lnTo>
                        <a:pt x="495300" y="304800"/>
                      </a:lnTo>
                      <a:cubicBezTo>
                        <a:pt x="495300" y="304800"/>
                        <a:pt x="504824" y="304800"/>
                        <a:pt x="523875" y="304800"/>
                      </a:cubicBezTo>
                      <a:cubicBezTo>
                        <a:pt x="523875" y="304800"/>
                        <a:pt x="542925" y="304800"/>
                        <a:pt x="561975" y="304800"/>
                      </a:cubicBezTo>
                      <a:cubicBezTo>
                        <a:pt x="561975" y="304800"/>
                        <a:pt x="581025" y="304800"/>
                        <a:pt x="600075" y="295275"/>
                      </a:cubicBezTo>
                      <a:cubicBezTo>
                        <a:pt x="600075" y="295275"/>
                        <a:pt x="619125" y="295275"/>
                        <a:pt x="647700" y="295275"/>
                      </a:cubicBezTo>
                      <a:lnTo>
                        <a:pt x="647700" y="295275"/>
                      </a:lnTo>
                      <a:moveTo>
                        <a:pt x="685800" y="0"/>
                      </a:moveTo>
                      <a:lnTo>
                        <a:pt x="733425" y="0"/>
                      </a:lnTo>
                      <a:lnTo>
                        <a:pt x="733425" y="504824"/>
                      </a:lnTo>
                      <a:lnTo>
                        <a:pt x="685800" y="504824"/>
                      </a:lnTo>
                      <a:lnTo>
                        <a:pt x="685800" y="190500"/>
                      </a:lnTo>
                      <a:lnTo>
                        <a:pt x="619125" y="190500"/>
                      </a:lnTo>
                      <a:lnTo>
                        <a:pt x="619125" y="133350"/>
                      </a:lnTo>
                      <a:lnTo>
                        <a:pt x="685800" y="133350"/>
                      </a:lnTo>
                      <a:lnTo>
                        <a:pt x="685800" y="0"/>
                      </a:lnTo>
                      <a:moveTo>
                        <a:pt x="1162050" y="219075"/>
                      </a:moveTo>
                      <a:lnTo>
                        <a:pt x="1133475" y="257175"/>
                      </a:lnTo>
                      <a:cubicBezTo>
                        <a:pt x="1133475" y="257175"/>
                        <a:pt x="1095375" y="238124"/>
                        <a:pt x="1057275" y="209550"/>
                      </a:cubicBezTo>
                      <a:cubicBezTo>
                        <a:pt x="1057275" y="209550"/>
                        <a:pt x="1038224" y="200025"/>
                        <a:pt x="1028700" y="180975"/>
                      </a:cubicBezTo>
                      <a:cubicBezTo>
                        <a:pt x="1028700" y="180975"/>
                        <a:pt x="1009649" y="171450"/>
                        <a:pt x="1000125" y="152400"/>
                      </a:cubicBezTo>
                      <a:cubicBezTo>
                        <a:pt x="1000125" y="152400"/>
                        <a:pt x="981074" y="180975"/>
                        <a:pt x="952499" y="219075"/>
                      </a:cubicBezTo>
                      <a:cubicBezTo>
                        <a:pt x="952499" y="219075"/>
                        <a:pt x="923924" y="247650"/>
                        <a:pt x="876300" y="266700"/>
                      </a:cubicBezTo>
                      <a:lnTo>
                        <a:pt x="847725" y="219075"/>
                      </a:lnTo>
                      <a:cubicBezTo>
                        <a:pt x="847725" y="219075"/>
                        <a:pt x="904875" y="190500"/>
                        <a:pt x="942975" y="152400"/>
                      </a:cubicBezTo>
                      <a:cubicBezTo>
                        <a:pt x="942975" y="152400"/>
                        <a:pt x="981074" y="114300"/>
                        <a:pt x="981074" y="38100"/>
                      </a:cubicBezTo>
                      <a:lnTo>
                        <a:pt x="981074" y="19050"/>
                      </a:lnTo>
                      <a:lnTo>
                        <a:pt x="1028700" y="19050"/>
                      </a:lnTo>
                      <a:lnTo>
                        <a:pt x="1028700" y="38100"/>
                      </a:lnTo>
                      <a:cubicBezTo>
                        <a:pt x="1028700" y="38100"/>
                        <a:pt x="1028700" y="85725"/>
                        <a:pt x="1028700" y="104775"/>
                      </a:cubicBezTo>
                      <a:cubicBezTo>
                        <a:pt x="1028700" y="104775"/>
                        <a:pt x="1047750" y="142875"/>
                        <a:pt x="1085850" y="171450"/>
                      </a:cubicBezTo>
                      <a:cubicBezTo>
                        <a:pt x="1085850" y="171450"/>
                        <a:pt x="1114425" y="190500"/>
                        <a:pt x="1123950" y="200025"/>
                      </a:cubicBezTo>
                      <a:cubicBezTo>
                        <a:pt x="1123950" y="200025"/>
                        <a:pt x="1143000" y="209550"/>
                        <a:pt x="1162050" y="219075"/>
                      </a:cubicBezTo>
                      <a:lnTo>
                        <a:pt x="1162050" y="219075"/>
                      </a:lnTo>
                      <a:moveTo>
                        <a:pt x="809625" y="352425"/>
                      </a:moveTo>
                      <a:lnTo>
                        <a:pt x="1190625" y="352425"/>
                      </a:lnTo>
                      <a:lnTo>
                        <a:pt x="1190625" y="409575"/>
                      </a:lnTo>
                      <a:lnTo>
                        <a:pt x="809625" y="409575"/>
                      </a:lnTo>
                      <a:lnTo>
                        <a:pt x="809625" y="352425"/>
                      </a:lnTo>
                      <a:moveTo>
                        <a:pt x="1457325" y="342900"/>
                      </a:moveTo>
                      <a:cubicBezTo>
                        <a:pt x="1457325" y="342900"/>
                        <a:pt x="1438275" y="342900"/>
                        <a:pt x="1419225" y="352425"/>
                      </a:cubicBezTo>
                      <a:cubicBezTo>
                        <a:pt x="1419225" y="352425"/>
                        <a:pt x="1409700" y="352425"/>
                        <a:pt x="1390650" y="352425"/>
                      </a:cubicBezTo>
                      <a:cubicBezTo>
                        <a:pt x="1390650" y="352425"/>
                        <a:pt x="1371600" y="352425"/>
                        <a:pt x="1352550" y="352425"/>
                      </a:cubicBezTo>
                      <a:cubicBezTo>
                        <a:pt x="1352550" y="352425"/>
                        <a:pt x="1333500" y="352425"/>
                        <a:pt x="1304925" y="352425"/>
                      </a:cubicBezTo>
                      <a:lnTo>
                        <a:pt x="1238250" y="352425"/>
                      </a:lnTo>
                      <a:lnTo>
                        <a:pt x="1238250" y="19050"/>
                      </a:lnTo>
                      <a:lnTo>
                        <a:pt x="1428750" y="19050"/>
                      </a:lnTo>
                      <a:lnTo>
                        <a:pt x="1428750" y="76200"/>
                      </a:lnTo>
                      <a:lnTo>
                        <a:pt x="1285875" y="76200"/>
                      </a:lnTo>
                      <a:lnTo>
                        <a:pt x="1285875" y="152400"/>
                      </a:lnTo>
                      <a:lnTo>
                        <a:pt x="1409700" y="152400"/>
                      </a:lnTo>
                      <a:lnTo>
                        <a:pt x="1409700" y="200025"/>
                      </a:lnTo>
                      <a:lnTo>
                        <a:pt x="1285875" y="200025"/>
                      </a:lnTo>
                      <a:lnTo>
                        <a:pt x="1285875" y="304800"/>
                      </a:lnTo>
                      <a:lnTo>
                        <a:pt x="1304925" y="304800"/>
                      </a:lnTo>
                      <a:cubicBezTo>
                        <a:pt x="1304925" y="304800"/>
                        <a:pt x="1323975" y="304800"/>
                        <a:pt x="1343025" y="304800"/>
                      </a:cubicBezTo>
                      <a:cubicBezTo>
                        <a:pt x="1343025" y="304800"/>
                        <a:pt x="1362075" y="304800"/>
                        <a:pt x="1381125" y="304800"/>
                      </a:cubicBezTo>
                      <a:cubicBezTo>
                        <a:pt x="1381125" y="304800"/>
                        <a:pt x="1400175" y="295275"/>
                        <a:pt x="1419225" y="295275"/>
                      </a:cubicBezTo>
                      <a:cubicBezTo>
                        <a:pt x="1419225" y="295275"/>
                        <a:pt x="1438275" y="295275"/>
                        <a:pt x="1457325" y="285750"/>
                      </a:cubicBezTo>
                      <a:lnTo>
                        <a:pt x="1457325" y="342900"/>
                      </a:lnTo>
                      <a:moveTo>
                        <a:pt x="1495425" y="0"/>
                      </a:moveTo>
                      <a:lnTo>
                        <a:pt x="1543050" y="0"/>
                      </a:lnTo>
                      <a:lnTo>
                        <a:pt x="1543050" y="504824"/>
                      </a:lnTo>
                      <a:lnTo>
                        <a:pt x="1495425" y="504824"/>
                      </a:lnTo>
                      <a:lnTo>
                        <a:pt x="1495425" y="190500"/>
                      </a:lnTo>
                      <a:lnTo>
                        <a:pt x="1438275" y="190500"/>
                      </a:lnTo>
                      <a:lnTo>
                        <a:pt x="1438275" y="133350"/>
                      </a:lnTo>
                      <a:lnTo>
                        <a:pt x="1495425" y="133350"/>
                      </a:lnTo>
                      <a:lnTo>
                        <a:pt x="1495425" y="0"/>
                      </a:lnTo>
                      <a:moveTo>
                        <a:pt x="1904999" y="0"/>
                      </a:moveTo>
                      <a:lnTo>
                        <a:pt x="1952625" y="0"/>
                      </a:lnTo>
                      <a:lnTo>
                        <a:pt x="1952625" y="285750"/>
                      </a:lnTo>
                      <a:lnTo>
                        <a:pt x="1904999" y="285750"/>
                      </a:lnTo>
                      <a:lnTo>
                        <a:pt x="1904999" y="257175"/>
                      </a:lnTo>
                      <a:cubicBezTo>
                        <a:pt x="1904999" y="257175"/>
                        <a:pt x="1895475" y="266700"/>
                        <a:pt x="1885950" y="266700"/>
                      </a:cubicBezTo>
                      <a:cubicBezTo>
                        <a:pt x="1885950" y="266700"/>
                        <a:pt x="1857375" y="266700"/>
                        <a:pt x="1838325" y="266700"/>
                      </a:cubicBezTo>
                      <a:cubicBezTo>
                        <a:pt x="1838325" y="266700"/>
                        <a:pt x="1819275" y="266700"/>
                        <a:pt x="1790700" y="266700"/>
                      </a:cubicBezTo>
                      <a:cubicBezTo>
                        <a:pt x="1790700" y="266700"/>
                        <a:pt x="1771650" y="266700"/>
                        <a:pt x="1752600" y="266700"/>
                      </a:cubicBezTo>
                      <a:lnTo>
                        <a:pt x="1647825" y="266700"/>
                      </a:lnTo>
                      <a:lnTo>
                        <a:pt x="1647825" y="114300"/>
                      </a:lnTo>
                      <a:lnTo>
                        <a:pt x="1781175" y="114300"/>
                      </a:lnTo>
                      <a:lnTo>
                        <a:pt x="1781175" y="66675"/>
                      </a:lnTo>
                      <a:lnTo>
                        <a:pt x="1647825" y="66675"/>
                      </a:lnTo>
                      <a:lnTo>
                        <a:pt x="1647825" y="19050"/>
                      </a:lnTo>
                      <a:lnTo>
                        <a:pt x="1828800" y="19050"/>
                      </a:lnTo>
                      <a:lnTo>
                        <a:pt x="1828800" y="161925"/>
                      </a:lnTo>
                      <a:lnTo>
                        <a:pt x="1695450" y="161925"/>
                      </a:lnTo>
                      <a:lnTo>
                        <a:pt x="1695450" y="219075"/>
                      </a:lnTo>
                      <a:lnTo>
                        <a:pt x="1752600" y="219075"/>
                      </a:lnTo>
                      <a:cubicBezTo>
                        <a:pt x="1752600" y="219075"/>
                        <a:pt x="1771650" y="219075"/>
                        <a:pt x="1790700" y="219075"/>
                      </a:cubicBezTo>
                      <a:cubicBezTo>
                        <a:pt x="1790700" y="219075"/>
                        <a:pt x="1809750" y="219075"/>
                        <a:pt x="1838325" y="219075"/>
                      </a:cubicBezTo>
                      <a:cubicBezTo>
                        <a:pt x="1838325" y="219075"/>
                        <a:pt x="1857375" y="219075"/>
                        <a:pt x="1885950" y="209550"/>
                      </a:cubicBezTo>
                      <a:cubicBezTo>
                        <a:pt x="1885950" y="209550"/>
                        <a:pt x="1895475" y="209550"/>
                        <a:pt x="1904999" y="209550"/>
                      </a:cubicBezTo>
                      <a:lnTo>
                        <a:pt x="1904999" y="0"/>
                      </a:lnTo>
                      <a:moveTo>
                        <a:pt x="1714500" y="400050"/>
                      </a:moveTo>
                      <a:cubicBezTo>
                        <a:pt x="1714500" y="400050"/>
                        <a:pt x="1714500" y="361950"/>
                        <a:pt x="1752600" y="323850"/>
                      </a:cubicBezTo>
                      <a:cubicBezTo>
                        <a:pt x="1752600" y="323850"/>
                        <a:pt x="1781175" y="295275"/>
                        <a:pt x="1838325" y="295275"/>
                      </a:cubicBezTo>
                      <a:cubicBezTo>
                        <a:pt x="1838325" y="295275"/>
                        <a:pt x="1885950" y="295275"/>
                        <a:pt x="1914525" y="323850"/>
                      </a:cubicBezTo>
                      <a:cubicBezTo>
                        <a:pt x="1914525" y="323850"/>
                        <a:pt x="1952625" y="361950"/>
                        <a:pt x="1952625" y="400050"/>
                      </a:cubicBezTo>
                      <a:cubicBezTo>
                        <a:pt x="1952625" y="400050"/>
                        <a:pt x="1952625" y="447675"/>
                        <a:pt x="1924050" y="485775"/>
                      </a:cubicBezTo>
                      <a:cubicBezTo>
                        <a:pt x="1924050" y="485775"/>
                        <a:pt x="1885950" y="514350"/>
                        <a:pt x="1838325" y="514350"/>
                      </a:cubicBezTo>
                      <a:cubicBezTo>
                        <a:pt x="1838325" y="514350"/>
                        <a:pt x="1781175" y="514350"/>
                        <a:pt x="1743075" y="485775"/>
                      </a:cubicBezTo>
                      <a:cubicBezTo>
                        <a:pt x="1743075" y="485775"/>
                        <a:pt x="1714500" y="447675"/>
                        <a:pt x="1714500" y="400050"/>
                      </a:cubicBezTo>
                      <a:lnTo>
                        <a:pt x="1714500" y="400050"/>
                      </a:lnTo>
                      <a:moveTo>
                        <a:pt x="1762125" y="400050"/>
                      </a:moveTo>
                      <a:cubicBezTo>
                        <a:pt x="1762125" y="400050"/>
                        <a:pt x="1762125" y="419100"/>
                        <a:pt x="1771650" y="428625"/>
                      </a:cubicBezTo>
                      <a:cubicBezTo>
                        <a:pt x="1771650" y="428625"/>
                        <a:pt x="1771650" y="438150"/>
                        <a:pt x="1781175" y="447675"/>
                      </a:cubicBezTo>
                      <a:cubicBezTo>
                        <a:pt x="1781175" y="447675"/>
                        <a:pt x="1790700" y="457200"/>
                        <a:pt x="1809750" y="457200"/>
                      </a:cubicBezTo>
                      <a:cubicBezTo>
                        <a:pt x="1809750" y="457200"/>
                        <a:pt x="1819275" y="466725"/>
                        <a:pt x="1838325" y="466725"/>
                      </a:cubicBezTo>
                      <a:cubicBezTo>
                        <a:pt x="1838325" y="466725"/>
                        <a:pt x="1847849" y="466725"/>
                        <a:pt x="1857375" y="457200"/>
                      </a:cubicBezTo>
                      <a:cubicBezTo>
                        <a:pt x="1857375" y="457200"/>
                        <a:pt x="1876424" y="457200"/>
                        <a:pt x="1885950" y="447675"/>
                      </a:cubicBezTo>
                      <a:cubicBezTo>
                        <a:pt x="1885950" y="447675"/>
                        <a:pt x="1895475" y="438150"/>
                        <a:pt x="1895475" y="428625"/>
                      </a:cubicBezTo>
                      <a:cubicBezTo>
                        <a:pt x="1895475" y="428625"/>
                        <a:pt x="1904999" y="419100"/>
                        <a:pt x="1904999" y="400050"/>
                      </a:cubicBezTo>
                      <a:cubicBezTo>
                        <a:pt x="1904999" y="400050"/>
                        <a:pt x="1904999" y="390525"/>
                        <a:pt x="1895475" y="381000"/>
                      </a:cubicBezTo>
                      <a:cubicBezTo>
                        <a:pt x="1895475" y="381000"/>
                        <a:pt x="1895475" y="361950"/>
                        <a:pt x="1885950" y="361950"/>
                      </a:cubicBezTo>
                      <a:cubicBezTo>
                        <a:pt x="1885950" y="361950"/>
                        <a:pt x="1876424" y="352425"/>
                        <a:pt x="1857375" y="342900"/>
                      </a:cubicBezTo>
                      <a:cubicBezTo>
                        <a:pt x="1857375" y="342900"/>
                        <a:pt x="1847849" y="342900"/>
                        <a:pt x="1838325" y="342900"/>
                      </a:cubicBezTo>
                      <a:cubicBezTo>
                        <a:pt x="1838325" y="342900"/>
                        <a:pt x="1819275" y="342900"/>
                        <a:pt x="1809750" y="342900"/>
                      </a:cubicBezTo>
                      <a:cubicBezTo>
                        <a:pt x="1809750" y="342900"/>
                        <a:pt x="1790700" y="352425"/>
                        <a:pt x="1781175" y="361950"/>
                      </a:cubicBezTo>
                      <a:cubicBezTo>
                        <a:pt x="1781175" y="361950"/>
                        <a:pt x="1771650" y="361950"/>
                        <a:pt x="1771650" y="381000"/>
                      </a:cubicBezTo>
                      <a:cubicBezTo>
                        <a:pt x="1771650" y="381000"/>
                        <a:pt x="1762125" y="390525"/>
                        <a:pt x="1762125" y="400050"/>
                      </a:cubicBezTo>
                      <a:lnTo>
                        <a:pt x="1762125" y="400050"/>
                      </a:lnTo>
                    </a:path>
                  </a:pathLst>
                </a:custGeom>
                <a:gradFill rotWithShape="1">
                  <a:gsLst>
                    <a:gs pos="0">
                      <a:srgbClr val="FF1A00"/>
                    </a:gs>
                    <a:gs pos="100000">
                      <a:srgbClr val="CD0000"/>
                    </a:gs>
                  </a:gsLst>
                  <a:lin ang="5400000" scaled="0"/>
                  <a:tileRect/>
                </a:gradFill>
                <a:ln w="25400" cap="flat" cmpd="sng" algn="ctr">
                  <a:noFill/>
                  <a:prstDash val="solid"/>
                  <a:round/>
                </a:ln>
                <a:effectLst>
                  <a:outerShdw blurRad="63500" dir="3600000" rotWithShape="0">
                    <a:srgbClr val="000000">
                      <a:alpha val="70000"/>
                    </a:srgbClr>
                  </a:outerShdw>
                </a:effectLst>
              </p:spPr>
            </p:sp>
          </mc:Fallback>
        </mc:AlternateContent>
      </p:grpSp>
      <p:pic>
        <p:nvPicPr>
          <p:cNvPr id="29" name="그래픽 28" descr="금괴">
            <a:extLst>
              <a:ext uri="{FF2B5EF4-FFF2-40B4-BE49-F238E27FC236}">
                <a16:creationId xmlns:a16="http://schemas.microsoft.com/office/drawing/2014/main" id="{2C25B81E-9E2C-4DA4-BB98-571FD47E7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1331" y="4408268"/>
            <a:ext cx="2015203" cy="2015203"/>
          </a:xfrm>
          <a:prstGeom prst="rect">
            <a:avLst/>
          </a:prstGeom>
        </p:spPr>
      </p:pic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D63B16CE-3D90-4A24-A4A8-1E8FDE5E3E13}"/>
              </a:ext>
            </a:extLst>
          </p:cNvPr>
          <p:cNvSpPr/>
          <p:nvPr/>
        </p:nvSpPr>
        <p:spPr>
          <a:xfrm>
            <a:off x="6875216" y="4692827"/>
            <a:ext cx="353677" cy="139249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4B6E689-2037-491D-86A9-D00B11D40734}"/>
              </a:ext>
            </a:extLst>
          </p:cNvPr>
          <p:cNvSpPr/>
          <p:nvPr/>
        </p:nvSpPr>
        <p:spPr>
          <a:xfrm>
            <a:off x="6011228" y="6007292"/>
            <a:ext cx="466704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Random</a:t>
            </a:r>
            <a:r>
              <a:rPr lang="ko-KR" alt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altLang="ko-KR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Forest</a:t>
            </a:r>
            <a:endParaRPr lang="en-US" altLang="ko-KR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4373122-10C1-4C5F-8CD2-3035CF296279}"/>
              </a:ext>
            </a:extLst>
          </p:cNvPr>
          <p:cNvSpPr/>
          <p:nvPr/>
        </p:nvSpPr>
        <p:spPr>
          <a:xfrm>
            <a:off x="7895335" y="4393780"/>
            <a:ext cx="8002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1" cap="none" spc="0" dirty="0">
                <a:ln w="0"/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예측</a:t>
            </a:r>
            <a:endParaRPr lang="en-US" altLang="ko-KR" sz="2400" b="1" cap="none" spc="0" dirty="0">
              <a:ln w="0"/>
              <a:solidFill>
                <a:srgbClr val="FF0000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71981565-7F09-4E97-8ABA-AA29E501E522}"/>
              </a:ext>
            </a:extLst>
          </p:cNvPr>
          <p:cNvSpPr/>
          <p:nvPr/>
        </p:nvSpPr>
        <p:spPr>
          <a:xfrm>
            <a:off x="9389881" y="4674366"/>
            <a:ext cx="353677" cy="139249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54" name="그래픽 53" descr="원형 차트">
            <a:extLst>
              <a:ext uri="{FF2B5EF4-FFF2-40B4-BE49-F238E27FC236}">
                <a16:creationId xmlns:a16="http://schemas.microsoft.com/office/drawing/2014/main" id="{50EAF96A-BDCC-478E-96B7-A702AD17BD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31805" y="4729266"/>
            <a:ext cx="1586051" cy="1586051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69F15000-E034-492B-814E-559707FE0695}"/>
              </a:ext>
            </a:extLst>
          </p:cNvPr>
          <p:cNvSpPr/>
          <p:nvPr/>
        </p:nvSpPr>
        <p:spPr>
          <a:xfrm>
            <a:off x="10181337" y="4393781"/>
            <a:ext cx="11079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ko-KR" altLang="en-US" sz="2400" b="1" dirty="0">
                <a:ln w="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3000" endA="300" endPos="35500" dir="5400000" sy="-90000" algn="bl" rotWithShape="0"/>
                </a:effectLst>
              </a:rPr>
              <a:t>시각화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14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rgbClr val="FFFFFF"/>
                </a:solidFill>
              </a:rPr>
              <a:t>변수 설정</a:t>
            </a:r>
          </a:p>
        </p:txBody>
      </p:sp>
      <p:graphicFrame>
        <p:nvGraphicFramePr>
          <p:cNvPr id="6" name="표 6"/>
          <p:cNvGraphicFramePr>
            <a:graphicFrameLocks noGrp="1"/>
          </p:cNvGraphicFramePr>
          <p:nvPr/>
        </p:nvGraphicFramePr>
        <p:xfrm>
          <a:off x="3143347" y="0"/>
          <a:ext cx="9044114" cy="5822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4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453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2200" dirty="0"/>
                        <a:t>X</a:t>
                      </a:r>
                      <a:r>
                        <a:rPr lang="ko-KR" altLang="en-US" sz="2200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2200"/>
                        <a:t>단위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2200"/>
                        <a:t>type</a:t>
                      </a:r>
                      <a:endParaRPr lang="ko-KR" altLang="en-US" sz="2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ko-KR" altLang="en-US">
                          <a:latin typeface="한컴 윤고딕 240"/>
                          <a:ea typeface="한컴 윤고딕 240"/>
                        </a:rPr>
                        <a:t>매출액</a:t>
                      </a:r>
                      <a:r>
                        <a:rPr lang="ko-KR" altLang="en-US">
                          <a:latin typeface="한컴 윤고딕 240"/>
                          <a:ea typeface="한컴 윤고딕 240"/>
                          <a:cs typeface="Arial"/>
                        </a:rPr>
                        <a:t>  (sales_amount)</a:t>
                      </a:r>
                      <a:endParaRPr lang="ko-KR" altLang="en-US">
                        <a:latin typeface="한컴 윤고딕 240"/>
                        <a:ea typeface="한컴 윤고딕 240"/>
                      </a:endParaRPr>
                    </a:p>
                    <a:p>
                      <a:pPr lvl="0">
                        <a:defRPr lang="ko-KR" altLang="en-US"/>
                      </a:pPr>
                      <a:r>
                        <a:rPr lang="ko-KR" altLang="en-US">
                          <a:latin typeface="한컴 윤고딕 240"/>
                          <a:ea typeface="한컴 윤고딕 240"/>
                        </a:rPr>
                        <a:t>종류</a:t>
                      </a:r>
                      <a:r>
                        <a:rPr lang="ko-KR" altLang="en-US">
                          <a:latin typeface="한컴 윤고딕 240"/>
                          <a:ea typeface="한컴 윤고딕 240"/>
                          <a:cs typeface="Arial"/>
                        </a:rPr>
                        <a:t> : </a:t>
                      </a:r>
                      <a:r>
                        <a:rPr lang="ko-KR" altLang="en-US">
                          <a:latin typeface="한컴 윤고딕 240"/>
                          <a:ea typeface="한컴 윤고딕 240"/>
                        </a:rPr>
                        <a:t>월</a:t>
                      </a:r>
                      <a:r>
                        <a:rPr lang="ko-KR" altLang="en-US">
                          <a:latin typeface="한컴 윤고딕 240"/>
                          <a:ea typeface="한컴 윤고딕 240"/>
                          <a:cs typeface="Arial"/>
                        </a:rPr>
                        <a:t> </a:t>
                      </a:r>
                      <a:r>
                        <a:rPr lang="ko-KR" altLang="en-US">
                          <a:latin typeface="한컴 윤고딕 240"/>
                          <a:ea typeface="한컴 윤고딕 240"/>
                        </a:rPr>
                        <a:t>평균</a:t>
                      </a:r>
                      <a:r>
                        <a:rPr lang="ko-KR" altLang="en-US">
                          <a:latin typeface="한컴 윤고딕 240"/>
                          <a:ea typeface="한컴 윤고딕 240"/>
                          <a:cs typeface="Arial"/>
                        </a:rPr>
                        <a:t> (</a:t>
                      </a:r>
                      <a:r>
                        <a:rPr lang="en-US" altLang="ko-KR">
                          <a:latin typeface="한컴 윤고딕 240"/>
                          <a:ea typeface="한컴 윤고딕 240"/>
                          <a:cs typeface="Arial"/>
                        </a:rPr>
                        <a:t>month), 10's, 20's, 30's, 40's, 50's 60's~</a:t>
                      </a:r>
                      <a:endParaRPr lang="en-US" altLang="ko-KR">
                        <a:latin typeface="한컴 윤고딕 240"/>
                        <a:ea typeface="한컴 윤고딕 24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한컴 윤고딕 240"/>
                          <a:ea typeface="한컴 윤고딕 240"/>
                        </a:rPr>
                        <a:t>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한컴 윤고딕 240"/>
                          <a:ea typeface="한컴 윤고딕 240"/>
                        </a:rPr>
                        <a:t>수치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ko-KR" altLang="en-US">
                          <a:latin typeface="한컴 윤고딕 240"/>
                          <a:ea typeface="한컴 윤고딕 240"/>
                        </a:rPr>
                        <a:t>유동인구</a:t>
                      </a:r>
                      <a:r>
                        <a:rPr lang="ko-KR" altLang="en-US">
                          <a:latin typeface="한컴 윤고딕 240"/>
                          <a:ea typeface="한컴 윤고딕 240"/>
                          <a:cs typeface="Arial"/>
                        </a:rPr>
                        <a:t> (moving_people)</a:t>
                      </a:r>
                      <a:endParaRPr lang="ko-KR" altLang="en-US" dirty="0">
                        <a:latin typeface="한컴 윤고딕 240"/>
                        <a:ea typeface="한컴 윤고딕 240"/>
                      </a:endParaRPr>
                    </a:p>
                    <a:p>
                      <a:pPr lvl="0">
                        <a:defRPr lang="ko-KR" altLang="en-US"/>
                      </a:pPr>
                      <a:r>
                        <a:rPr lang="ko-KR" altLang="en-US" dirty="0">
                          <a:latin typeface="한컴 윤고딕 240"/>
                          <a:ea typeface="한컴 윤고딕 240"/>
                        </a:rPr>
                        <a:t>종류</a:t>
                      </a:r>
                      <a:r>
                        <a:rPr lang="ko-KR" altLang="en-US" dirty="0">
                          <a:latin typeface="한컴 윤고딕 240"/>
                          <a:ea typeface="한컴 윤고딕 240"/>
                          <a:cs typeface="Arial"/>
                        </a:rPr>
                        <a:t> : </a:t>
                      </a:r>
                      <a:r>
                        <a:rPr lang="ko-KR" altLang="en-US" dirty="0">
                          <a:latin typeface="한컴 윤고딕 240"/>
                          <a:ea typeface="한컴 윤고딕 240"/>
                        </a:rPr>
                        <a:t>총</a:t>
                      </a:r>
                      <a:r>
                        <a:rPr lang="ko-KR" altLang="en-US" dirty="0">
                          <a:latin typeface="한컴 윤고딕 240"/>
                          <a:ea typeface="한컴 윤고딕 240"/>
                          <a:cs typeface="Arial"/>
                        </a:rPr>
                        <a:t> (</a:t>
                      </a:r>
                      <a:r>
                        <a:rPr lang="en-US" altLang="ko-KR" dirty="0">
                          <a:latin typeface="한컴 윤고딕 240"/>
                          <a:ea typeface="한컴 윤고딕 240"/>
                          <a:cs typeface="Arial"/>
                        </a:rPr>
                        <a:t>total), 10's, 20's, 30's, 40's, 50's 60's~</a:t>
                      </a:r>
                      <a:endParaRPr lang="en-US" altLang="ko-KR" dirty="0">
                        <a:latin typeface="한컴 윤고딕 240"/>
                        <a:ea typeface="한컴 윤고딕 24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한컴 윤고딕 240"/>
                          <a:ea typeface="한컴 윤고딕 240"/>
                        </a:rPr>
                        <a:t>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한컴 윤고딕 240"/>
                          <a:ea typeface="한컴 윤고딕 240"/>
                        </a:rPr>
                        <a:t>수치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>
                          <a:latin typeface="한컴 윤고딕 240"/>
                          <a:ea typeface="한컴 윤고딕 240"/>
                        </a:rPr>
                        <a:t>상주인구</a:t>
                      </a:r>
                      <a:r>
                        <a:rPr lang="ko-KR" altLang="en-US">
                          <a:latin typeface="한컴 윤고딕 240"/>
                          <a:ea typeface="한컴 윤고딕 240"/>
                          <a:cs typeface="Arial"/>
                        </a:rPr>
                        <a:t> (</a:t>
                      </a:r>
                      <a:r>
                        <a:rPr lang="en-US" altLang="ko-KR">
                          <a:latin typeface="한컴 윤고딕 240"/>
                          <a:ea typeface="한컴 윤고딕 240"/>
                          <a:cs typeface="Arial"/>
                        </a:rPr>
                        <a:t>living_people</a:t>
                      </a:r>
                      <a:r>
                        <a:rPr lang="ko-KR" altLang="en-US">
                          <a:latin typeface="한컴 윤고딕 240"/>
                          <a:ea typeface="한컴 윤고딕 240"/>
                          <a:cs typeface="Arial"/>
                        </a:rPr>
                        <a:t>)</a:t>
                      </a:r>
                      <a:endParaRPr lang="ko-KR" altLang="en-US">
                        <a:latin typeface="한컴 윤고딕 240"/>
                        <a:ea typeface="한컴 윤고딕 240"/>
                      </a:endParaRPr>
                    </a:p>
                    <a:p>
                      <a:pPr lvl="0">
                        <a:defRPr lang="ko-KR"/>
                      </a:pPr>
                      <a:r>
                        <a:rPr lang="ko-KR" altLang="en-US">
                          <a:latin typeface="한컴 윤고딕 240"/>
                          <a:ea typeface="한컴 윤고딕 240"/>
                        </a:rPr>
                        <a:t>종류</a:t>
                      </a:r>
                      <a:r>
                        <a:rPr lang="ko-KR" altLang="en-US">
                          <a:latin typeface="한컴 윤고딕 240"/>
                          <a:ea typeface="한컴 윤고딕 240"/>
                          <a:cs typeface="Arial"/>
                        </a:rPr>
                        <a:t> : </a:t>
                      </a:r>
                      <a:r>
                        <a:rPr lang="ko-KR" altLang="en-US">
                          <a:latin typeface="한컴 윤고딕 240"/>
                          <a:ea typeface="한컴 윤고딕 240"/>
                        </a:rPr>
                        <a:t>총</a:t>
                      </a:r>
                      <a:r>
                        <a:rPr lang="ko-KR" altLang="en-US">
                          <a:latin typeface="한컴 윤고딕 240"/>
                          <a:ea typeface="한컴 윤고딕 240"/>
                          <a:cs typeface="Arial"/>
                        </a:rPr>
                        <a:t> (</a:t>
                      </a:r>
                      <a:r>
                        <a:rPr lang="en-US" altLang="ko-KR">
                          <a:latin typeface="한컴 윤고딕 240"/>
                          <a:ea typeface="한컴 윤고딕 240"/>
                          <a:cs typeface="Arial"/>
                        </a:rPr>
                        <a:t>total), 10's, 20's, 30's, 40's, 50's 60's~</a:t>
                      </a:r>
                      <a:endParaRPr lang="en-US" altLang="ko-KR">
                        <a:latin typeface="한컴 윤고딕 240"/>
                        <a:ea typeface="한컴 윤고딕 24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한컴 윤고딕 240"/>
                          <a:ea typeface="한컴 윤고딕 240"/>
                        </a:rPr>
                        <a:t>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한컴 윤고딕 240"/>
                          <a:ea typeface="한컴 윤고딕 240"/>
                        </a:rPr>
                        <a:t>수치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203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한컴 윤고딕 240"/>
                          <a:ea typeface="한컴 윤고딕 240"/>
                        </a:rPr>
                        <a:t>활성도</a:t>
                      </a:r>
                      <a:r>
                        <a:rPr lang="ko-KR" altLang="en-US">
                          <a:latin typeface="한컴 윤고딕 240"/>
                          <a:ea typeface="한컴 윤고딕 240"/>
                          <a:cs typeface="Arial"/>
                        </a:rPr>
                        <a:t> </a:t>
                      </a:r>
                      <a:r>
                        <a:rPr lang="en-US" altLang="ko-KR">
                          <a:latin typeface="한컴 윤고딕 240"/>
                          <a:ea typeface="한컴 윤고딕 240"/>
                          <a:cs typeface="Arial"/>
                        </a:rPr>
                        <a:t>(act_jipyo_value)</a:t>
                      </a:r>
                      <a:endParaRPr lang="en-US" altLang="ko-KR">
                        <a:latin typeface="한컴 윤고딕 240"/>
                        <a:ea typeface="한컴 윤고딕 24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한컴 윤고딕 240"/>
                          <a:ea typeface="한컴 윤고딕 240"/>
                          <a:cs typeface="Arial"/>
                        </a:rPr>
                        <a:t>%</a:t>
                      </a:r>
                      <a:endParaRPr lang="ko-KR" altLang="en-US">
                        <a:latin typeface="한컴 윤고딕 240"/>
                        <a:ea typeface="한컴 윤고딕 24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한컴 윤고딕 240"/>
                          <a:ea typeface="한컴 윤고딕 240"/>
                        </a:rPr>
                        <a:t>수치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203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한컴 윤고딕 240"/>
                          <a:ea typeface="한컴 윤고딕 240"/>
                        </a:rPr>
                        <a:t>안정성</a:t>
                      </a:r>
                      <a:r>
                        <a:rPr lang="ko-KR" altLang="en-US">
                          <a:latin typeface="한컴 윤고딕 240"/>
                          <a:ea typeface="한컴 윤고딕 240"/>
                          <a:cs typeface="Arial"/>
                        </a:rPr>
                        <a:t> </a:t>
                      </a:r>
                      <a:r>
                        <a:rPr lang="en-US" altLang="ko-KR">
                          <a:latin typeface="한컴 윤고딕 240"/>
                          <a:ea typeface="한컴 윤고딕 240"/>
                          <a:cs typeface="Arial"/>
                        </a:rPr>
                        <a:t>(safety_jipyo_value)</a:t>
                      </a:r>
                      <a:endParaRPr lang="en-US" altLang="ko-KR">
                        <a:latin typeface="한컴 윤고딕 240"/>
                        <a:ea typeface="한컴 윤고딕 24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한컴 윤고딕 240"/>
                          <a:ea typeface="한컴 윤고딕 240"/>
                          <a:cs typeface="Arial"/>
                        </a:rPr>
                        <a:t>%</a:t>
                      </a:r>
                      <a:endParaRPr lang="ko-KR" altLang="en-US">
                        <a:latin typeface="한컴 윤고딕 240"/>
                        <a:ea typeface="한컴 윤고딕 24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한컴 윤고딕 240"/>
                          <a:ea typeface="한컴 윤고딕 240"/>
                        </a:rPr>
                        <a:t>수치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203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한컴 윤고딕 240"/>
                          <a:ea typeface="한컴 윤고딕 240"/>
                        </a:rPr>
                        <a:t>성장성</a:t>
                      </a:r>
                      <a:r>
                        <a:rPr lang="ko-KR" altLang="en-US">
                          <a:latin typeface="한컴 윤고딕 240"/>
                          <a:ea typeface="한컴 윤고딕 240"/>
                          <a:cs typeface="Arial"/>
                        </a:rPr>
                        <a:t> </a:t>
                      </a:r>
                      <a:r>
                        <a:rPr lang="en-US" altLang="ko-KR">
                          <a:latin typeface="한컴 윤고딕 240"/>
                          <a:ea typeface="한컴 윤고딕 240"/>
                          <a:cs typeface="Arial"/>
                        </a:rPr>
                        <a:t>(growth_jipyo_value)</a:t>
                      </a:r>
                      <a:endParaRPr lang="en-US" altLang="ko-KR">
                        <a:latin typeface="한컴 윤고딕 240"/>
                        <a:ea typeface="한컴 윤고딕 24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한컴 윤고딕 240"/>
                          <a:ea typeface="한컴 윤고딕 240"/>
                          <a:cs typeface="Arial"/>
                        </a:rPr>
                        <a:t>%</a:t>
                      </a:r>
                      <a:endParaRPr lang="ko-KR" altLang="en-US">
                        <a:latin typeface="한컴 윤고딕 240"/>
                        <a:ea typeface="한컴 윤고딕 24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한컴 윤고딕 240"/>
                          <a:ea typeface="한컴 윤고딕 240"/>
                        </a:rPr>
                        <a:t>수치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203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한컴 윤고딕 240"/>
                          <a:ea typeface="한컴 윤고딕 240"/>
                        </a:rPr>
                        <a:t>평균</a:t>
                      </a:r>
                      <a:r>
                        <a:rPr lang="ko-KR" altLang="en-US">
                          <a:latin typeface="한컴 윤고딕 240"/>
                          <a:ea typeface="한컴 윤고딕 240"/>
                          <a:cs typeface="Arial"/>
                        </a:rPr>
                        <a:t> </a:t>
                      </a:r>
                      <a:r>
                        <a:rPr lang="ko-KR" altLang="en-US">
                          <a:latin typeface="한컴 윤고딕 240"/>
                          <a:ea typeface="한컴 윤고딕 240"/>
                        </a:rPr>
                        <a:t>영업</a:t>
                      </a:r>
                      <a:r>
                        <a:rPr lang="ko-KR" altLang="en-US">
                          <a:latin typeface="한컴 윤고딕 240"/>
                          <a:ea typeface="한컴 윤고딕 240"/>
                          <a:cs typeface="Arial"/>
                        </a:rPr>
                        <a:t> </a:t>
                      </a:r>
                      <a:r>
                        <a:rPr lang="ko-KR" altLang="en-US">
                          <a:latin typeface="한컴 윤고딕 240"/>
                          <a:ea typeface="한컴 윤고딕 240"/>
                        </a:rPr>
                        <a:t>개월</a:t>
                      </a:r>
                      <a:r>
                        <a:rPr lang="ko-KR" altLang="en-US">
                          <a:latin typeface="한컴 윤고딕 240"/>
                          <a:ea typeface="한컴 윤고딕 240"/>
                          <a:cs typeface="Arial"/>
                        </a:rPr>
                        <a:t> </a:t>
                      </a:r>
                      <a:r>
                        <a:rPr lang="ko-KR" altLang="en-US">
                          <a:latin typeface="한컴 윤고딕 240"/>
                          <a:ea typeface="한컴 윤고딕 240"/>
                        </a:rPr>
                        <a:t>수</a:t>
                      </a:r>
                      <a:r>
                        <a:rPr lang="en-US" altLang="ko-KR">
                          <a:latin typeface="한컴 윤고딕 240"/>
                          <a:ea typeface="한컴 윤고딕 240"/>
                          <a:cs typeface="Arial"/>
                        </a:rPr>
                        <a:t>(business_month_avg)</a:t>
                      </a:r>
                      <a:endParaRPr lang="en-US" altLang="ko-KR">
                        <a:latin typeface="한컴 윤고딕 240"/>
                        <a:ea typeface="한컴 윤고딕 24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한컴 윤고딕 240"/>
                          <a:ea typeface="한컴 윤고딕 240"/>
                        </a:rPr>
                        <a:t>개월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한컴 윤고딕 240"/>
                          <a:ea typeface="한컴 윤고딕 240"/>
                        </a:rPr>
                        <a:t>수치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203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한컴 윤고딕 240"/>
                          <a:ea typeface="한컴 윤고딕 240"/>
                        </a:rPr>
                        <a:t>유사업종수</a:t>
                      </a:r>
                      <a:r>
                        <a:rPr lang="ko-KR" altLang="en-US">
                          <a:latin typeface="한컴 윤고딕 240"/>
                          <a:ea typeface="한컴 윤고딕 240"/>
                          <a:cs typeface="Arial"/>
                        </a:rPr>
                        <a:t> </a:t>
                      </a:r>
                      <a:r>
                        <a:rPr lang="en-US" altLang="ko-KR">
                          <a:latin typeface="한컴 윤고딕 240"/>
                          <a:ea typeface="한컴 윤고딕 240"/>
                          <a:cs typeface="Arial"/>
                        </a:rPr>
                        <a:t>(similar_store_number)</a:t>
                      </a:r>
                      <a:endParaRPr lang="en-US" altLang="ko-KR">
                        <a:latin typeface="한컴 윤고딕 240"/>
                        <a:ea typeface="한컴 윤고딕 24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한컴 윤고딕 240"/>
                          <a:ea typeface="한컴 윤고딕 240"/>
                        </a:rPr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한컴 윤고딕 240"/>
                          <a:ea typeface="한컴 윤고딕 240"/>
                        </a:rPr>
                        <a:t>수치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6203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>
                          <a:latin typeface="한컴 윤고딕 240"/>
                          <a:ea typeface="한컴 윤고딕 240"/>
                        </a:rPr>
                        <a:t>매출</a:t>
                      </a:r>
                      <a:r>
                        <a:rPr lang="ko-KR" altLang="en-US">
                          <a:latin typeface="한컴 윤고딕 240"/>
                          <a:ea typeface="한컴 윤고딕 240"/>
                          <a:cs typeface="Arial"/>
                        </a:rPr>
                        <a:t> </a:t>
                      </a:r>
                      <a:r>
                        <a:rPr lang="ko-KR" altLang="en-US">
                          <a:latin typeface="한컴 윤고딕 240"/>
                          <a:ea typeface="한컴 윤고딕 240"/>
                        </a:rPr>
                        <a:t>비율</a:t>
                      </a:r>
                      <a:r>
                        <a:rPr lang="en-US" altLang="ko-KR">
                          <a:latin typeface="한컴 윤고딕 240"/>
                          <a:ea typeface="한컴 윤고딕 240"/>
                          <a:cs typeface="Arial"/>
                        </a:rPr>
                        <a:t> (sales_rate)</a:t>
                      </a:r>
                      <a:endParaRPr lang="en-US" altLang="ko-KR">
                        <a:latin typeface="한컴 윤고딕 240"/>
                        <a:ea typeface="한컴 윤고딕 24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한컴 윤고딕 240"/>
                          <a:ea typeface="한컴 윤고딕 240"/>
                          <a:cs typeface="Arial"/>
                        </a:rPr>
                        <a:t>%</a:t>
                      </a:r>
                      <a:endParaRPr lang="ko-KR" altLang="en-US">
                        <a:latin typeface="한컴 윤고딕 240"/>
                        <a:ea typeface="한컴 윤고딕 24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한컴 윤고딕 240"/>
                          <a:ea typeface="한컴 윤고딕 240"/>
                        </a:rPr>
                        <a:t>수치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6203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>
                          <a:latin typeface="한컴 윤고딕 240"/>
                          <a:ea typeface="한컴 윤고딕 240"/>
                        </a:rPr>
                        <a:t>상권</a:t>
                      </a:r>
                      <a:r>
                        <a:rPr lang="ko-KR" altLang="en-US">
                          <a:latin typeface="한컴 윤고딕 240"/>
                          <a:ea typeface="한컴 윤고딕 240"/>
                          <a:cs typeface="Arial"/>
                        </a:rPr>
                        <a:t> </a:t>
                      </a:r>
                      <a:r>
                        <a:rPr lang="ko-KR" altLang="en-US">
                          <a:latin typeface="한컴 윤고딕 240"/>
                          <a:ea typeface="한컴 윤고딕 240"/>
                        </a:rPr>
                        <a:t>코드</a:t>
                      </a:r>
                      <a:r>
                        <a:rPr lang="ko-KR" altLang="en-US">
                          <a:latin typeface="한컴 윤고딕 240"/>
                          <a:ea typeface="한컴 윤고딕 240"/>
                          <a:cs typeface="Arial"/>
                        </a:rPr>
                        <a:t> (</a:t>
                      </a:r>
                      <a:r>
                        <a:rPr lang="en-US" altLang="ko-KR">
                          <a:latin typeface="한컴 윤고딕 240"/>
                          <a:ea typeface="한컴 윤고딕 240"/>
                          <a:cs typeface="Arial"/>
                        </a:rPr>
                        <a:t>cm_code</a:t>
                      </a:r>
                      <a:r>
                        <a:rPr lang="ko-KR" altLang="en-US">
                          <a:latin typeface="한컴 윤고딕 240"/>
                          <a:ea typeface="한컴 윤고딕 240"/>
                          <a:cs typeface="Arial"/>
                        </a:rPr>
                        <a:t>)</a:t>
                      </a:r>
                      <a:endParaRPr lang="ko-KR" altLang="en-US">
                        <a:latin typeface="한컴 윤고딕 240"/>
                        <a:ea typeface="한컴 윤고딕 24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한컴 윤고딕 240"/>
                          <a:ea typeface="한컴 윤고딕 240"/>
                          <a:cs typeface="Arial"/>
                        </a:rPr>
                        <a:t>-</a:t>
                      </a:r>
                      <a:endParaRPr lang="ko-KR" altLang="en-US">
                        <a:latin typeface="한컴 윤고딕 240"/>
                        <a:ea typeface="한컴 윤고딕 24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한컴 윤고딕 240"/>
                          <a:ea typeface="한컴 윤고딕 240"/>
                        </a:rPr>
                        <a:t>코드</a:t>
                      </a:r>
                      <a:r>
                        <a:rPr lang="ko-KR" altLang="en-US">
                          <a:latin typeface="한컴 윤고딕 240"/>
                          <a:ea typeface="한컴 윤고딕 240"/>
                          <a:cs typeface="Arial"/>
                        </a:rPr>
                        <a:t>(</a:t>
                      </a:r>
                      <a:r>
                        <a:rPr lang="en-US" altLang="ko-KR">
                          <a:latin typeface="한컴 윤고딕 240"/>
                          <a:ea typeface="한컴 윤고딕 240"/>
                          <a:cs typeface="Arial"/>
                        </a:rPr>
                        <a:t>string)</a:t>
                      </a:r>
                      <a:endParaRPr lang="en-US" altLang="ko-KR">
                        <a:latin typeface="한컴 윤고딕 240"/>
                        <a:ea typeface="한컴 윤고딕 24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6203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>
                          <a:latin typeface="한컴 윤고딕 240"/>
                          <a:ea typeface="한컴 윤고딕 240"/>
                        </a:rPr>
                        <a:t>업종</a:t>
                      </a:r>
                      <a:r>
                        <a:rPr lang="ko-KR" altLang="en-US">
                          <a:latin typeface="한컴 윤고딕 240"/>
                          <a:ea typeface="한컴 윤고딕 240"/>
                          <a:cs typeface="Arial"/>
                        </a:rPr>
                        <a:t> </a:t>
                      </a:r>
                      <a:r>
                        <a:rPr lang="ko-KR" altLang="en-US">
                          <a:latin typeface="한컴 윤고딕 240"/>
                          <a:ea typeface="한컴 윤고딕 240"/>
                        </a:rPr>
                        <a:t>코드</a:t>
                      </a:r>
                      <a:r>
                        <a:rPr lang="ko-KR" altLang="en-US">
                          <a:latin typeface="한컴 윤고딕 240"/>
                          <a:ea typeface="한컴 윤고딕 240"/>
                          <a:cs typeface="Arial"/>
                        </a:rPr>
                        <a:t> (service_code</a:t>
                      </a:r>
                      <a:r>
                        <a:rPr lang="en-US" altLang="ko-KR">
                          <a:latin typeface="한컴 윤고딕 240"/>
                          <a:ea typeface="한컴 윤고딕 240"/>
                          <a:cs typeface="Arial"/>
                        </a:rPr>
                        <a:t>)</a:t>
                      </a:r>
                      <a:endParaRPr lang="en-US" altLang="ko-KR">
                        <a:latin typeface="한컴 윤고딕 240"/>
                        <a:ea typeface="한컴 윤고딕 24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한컴 윤고딕 240"/>
                          <a:ea typeface="한컴 윤고딕 240"/>
                          <a:cs typeface="Arial"/>
                        </a:rPr>
                        <a:t>-</a:t>
                      </a:r>
                      <a:endParaRPr lang="ko-KR" altLang="en-US">
                        <a:latin typeface="한컴 윤고딕 240"/>
                        <a:ea typeface="한컴 윤고딕 24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한컴 윤고딕 240"/>
                          <a:ea typeface="한컴 윤고딕 240"/>
                        </a:rPr>
                        <a:t>코드</a:t>
                      </a:r>
                      <a:r>
                        <a:rPr lang="ko-KR" altLang="en-US">
                          <a:latin typeface="한컴 윤고딕 240"/>
                          <a:ea typeface="한컴 윤고딕 240"/>
                          <a:cs typeface="Arial"/>
                        </a:rPr>
                        <a:t>(</a:t>
                      </a:r>
                      <a:r>
                        <a:rPr lang="en-US" altLang="ko-KR">
                          <a:latin typeface="한컴 윤고딕 240"/>
                          <a:ea typeface="한컴 윤고딕 240"/>
                          <a:cs typeface="Arial"/>
                        </a:rPr>
                        <a:t>string)</a:t>
                      </a:r>
                      <a:endParaRPr lang="en-US" altLang="ko-KR">
                        <a:latin typeface="한컴 윤고딕 240"/>
                        <a:ea typeface="한컴 윤고딕 24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데이터 범위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상권내의 업종 별로 구분되는 데이터 </a:t>
            </a:r>
            <a:r>
              <a:rPr lang="en-US" altLang="ko-KR" dirty="0"/>
              <a:t>(0 ~ 1744*43)</a:t>
            </a:r>
            <a:endParaRPr lang="ko-KR" altLang="en-US" dirty="0"/>
          </a:p>
          <a:p>
            <a:pPr lvl="1">
              <a:defRPr lang="ko-KR" altLang="en-US"/>
            </a:pPr>
            <a:r>
              <a:rPr lang="ko-KR" altLang="en-US" dirty="0">
                <a:latin typeface="한컴 윤고딕 240"/>
                <a:ea typeface="한컴 윤고딕 240"/>
              </a:rPr>
              <a:t>매출액</a:t>
            </a:r>
            <a:r>
              <a:rPr lang="ko-KR" altLang="en-US" dirty="0">
                <a:latin typeface="한컴 윤고딕 240"/>
                <a:ea typeface="한컴 윤고딕 240"/>
                <a:cs typeface="Arial"/>
              </a:rPr>
              <a:t>  (</a:t>
            </a:r>
            <a:r>
              <a:rPr lang="ko-KR" altLang="en-US" dirty="0" err="1">
                <a:latin typeface="한컴 윤고딕 240"/>
                <a:ea typeface="한컴 윤고딕 240"/>
                <a:cs typeface="Arial"/>
              </a:rPr>
              <a:t>sales_amount</a:t>
            </a:r>
            <a:r>
              <a:rPr lang="ko-KR" altLang="en-US" dirty="0">
                <a:latin typeface="한컴 윤고딕 240"/>
                <a:ea typeface="한컴 윤고딕 240"/>
                <a:cs typeface="Arial"/>
              </a:rPr>
              <a:t>)</a:t>
            </a:r>
            <a:endParaRPr lang="ko-KR" altLang="en-US" dirty="0"/>
          </a:p>
          <a:p>
            <a:pPr lvl="1" latinLnBrk="1">
              <a:defRPr lang="ko-KR" altLang="en-US"/>
            </a:pPr>
            <a:r>
              <a:rPr lang="ko-KR" altLang="en-US" dirty="0">
                <a:latin typeface="한컴 윤고딕 240"/>
                <a:ea typeface="한컴 윤고딕 240"/>
              </a:rPr>
              <a:t>활성도</a:t>
            </a:r>
            <a:r>
              <a:rPr lang="ko-KR" altLang="en-US" dirty="0">
                <a:latin typeface="한컴 윤고딕 240"/>
                <a:ea typeface="한컴 윤고딕 240"/>
                <a:cs typeface="Arial"/>
              </a:rPr>
              <a:t> </a:t>
            </a:r>
            <a:r>
              <a:rPr lang="en-US" altLang="ko-KR" dirty="0">
                <a:latin typeface="한컴 윤고딕 240"/>
                <a:ea typeface="한컴 윤고딕 240"/>
                <a:cs typeface="Arial"/>
              </a:rPr>
              <a:t>(</a:t>
            </a:r>
            <a:r>
              <a:rPr lang="en-US" altLang="ko-KR" dirty="0" err="1">
                <a:latin typeface="한컴 윤고딕 240"/>
                <a:ea typeface="한컴 윤고딕 240"/>
                <a:cs typeface="Arial"/>
              </a:rPr>
              <a:t>act_jipyo_value</a:t>
            </a:r>
            <a:r>
              <a:rPr lang="en-US" altLang="ko-KR" dirty="0">
                <a:latin typeface="한컴 윤고딕 240"/>
                <a:ea typeface="한컴 윤고딕 240"/>
                <a:cs typeface="Arial"/>
              </a:rPr>
              <a:t>)</a:t>
            </a:r>
          </a:p>
          <a:p>
            <a:pPr lvl="1" latinLnBrk="1">
              <a:defRPr lang="ko-KR" altLang="en-US"/>
            </a:pPr>
            <a:r>
              <a:rPr lang="ko-KR" altLang="en-US" dirty="0">
                <a:latin typeface="한컴 윤고딕 240"/>
                <a:ea typeface="한컴 윤고딕 240"/>
              </a:rPr>
              <a:t>안정성</a:t>
            </a:r>
            <a:r>
              <a:rPr lang="ko-KR" altLang="en-US" dirty="0">
                <a:latin typeface="한컴 윤고딕 240"/>
                <a:ea typeface="한컴 윤고딕 240"/>
                <a:cs typeface="Arial"/>
              </a:rPr>
              <a:t> </a:t>
            </a:r>
            <a:r>
              <a:rPr lang="en-US" altLang="ko-KR" dirty="0">
                <a:latin typeface="한컴 윤고딕 240"/>
                <a:ea typeface="한컴 윤고딕 240"/>
                <a:cs typeface="Arial"/>
              </a:rPr>
              <a:t>(</a:t>
            </a:r>
            <a:r>
              <a:rPr lang="en-US" altLang="ko-KR" dirty="0" err="1">
                <a:latin typeface="한컴 윤고딕 240"/>
                <a:ea typeface="한컴 윤고딕 240"/>
                <a:cs typeface="Arial"/>
              </a:rPr>
              <a:t>safety_jipyo_value</a:t>
            </a:r>
            <a:r>
              <a:rPr lang="en-US" altLang="ko-KR" dirty="0">
                <a:latin typeface="한컴 윤고딕 240"/>
                <a:ea typeface="한컴 윤고딕 240"/>
                <a:cs typeface="Arial"/>
              </a:rPr>
              <a:t>)</a:t>
            </a:r>
          </a:p>
          <a:p>
            <a:pPr lvl="1" latinLnBrk="1">
              <a:defRPr lang="ko-KR" altLang="en-US"/>
            </a:pPr>
            <a:r>
              <a:rPr lang="ko-KR" altLang="en-US" dirty="0">
                <a:latin typeface="한컴 윤고딕 240"/>
                <a:ea typeface="한컴 윤고딕 240"/>
              </a:rPr>
              <a:t>성장성</a:t>
            </a:r>
            <a:r>
              <a:rPr lang="ko-KR" altLang="en-US" dirty="0">
                <a:latin typeface="한컴 윤고딕 240"/>
                <a:ea typeface="한컴 윤고딕 240"/>
                <a:cs typeface="Arial"/>
              </a:rPr>
              <a:t> </a:t>
            </a:r>
            <a:r>
              <a:rPr lang="en-US" altLang="ko-KR" dirty="0">
                <a:latin typeface="한컴 윤고딕 240"/>
                <a:ea typeface="한컴 윤고딕 240"/>
                <a:cs typeface="Arial"/>
              </a:rPr>
              <a:t>(</a:t>
            </a:r>
            <a:r>
              <a:rPr lang="en-US" altLang="ko-KR" dirty="0" err="1">
                <a:latin typeface="한컴 윤고딕 240"/>
                <a:ea typeface="한컴 윤고딕 240"/>
                <a:cs typeface="Arial"/>
              </a:rPr>
              <a:t>growth_jipyo_value</a:t>
            </a:r>
            <a:r>
              <a:rPr lang="en-US" altLang="ko-KR" dirty="0">
                <a:latin typeface="한컴 윤고딕 240"/>
                <a:ea typeface="한컴 윤고딕 240"/>
                <a:cs typeface="Arial"/>
              </a:rPr>
              <a:t>)</a:t>
            </a:r>
          </a:p>
          <a:p>
            <a:pPr lvl="1" latinLnBrk="1">
              <a:defRPr lang="ko-KR" altLang="en-US"/>
            </a:pPr>
            <a:r>
              <a:rPr lang="ko-KR" altLang="en-US" dirty="0">
                <a:latin typeface="한컴 윤고딕 240"/>
                <a:ea typeface="한컴 윤고딕 240"/>
              </a:rPr>
              <a:t>평균</a:t>
            </a:r>
            <a:r>
              <a:rPr lang="ko-KR" altLang="en-US" dirty="0">
                <a:latin typeface="한컴 윤고딕 240"/>
                <a:ea typeface="한컴 윤고딕 240"/>
                <a:cs typeface="Arial"/>
              </a:rPr>
              <a:t> </a:t>
            </a:r>
            <a:r>
              <a:rPr lang="ko-KR" altLang="en-US" dirty="0">
                <a:latin typeface="한컴 윤고딕 240"/>
                <a:ea typeface="한컴 윤고딕 240"/>
              </a:rPr>
              <a:t>영업</a:t>
            </a:r>
            <a:r>
              <a:rPr lang="ko-KR" altLang="en-US" dirty="0">
                <a:latin typeface="한컴 윤고딕 240"/>
                <a:ea typeface="한컴 윤고딕 240"/>
                <a:cs typeface="Arial"/>
              </a:rPr>
              <a:t> </a:t>
            </a:r>
            <a:r>
              <a:rPr lang="ko-KR" altLang="en-US" dirty="0">
                <a:latin typeface="한컴 윤고딕 240"/>
                <a:ea typeface="한컴 윤고딕 240"/>
              </a:rPr>
              <a:t>개월</a:t>
            </a:r>
            <a:r>
              <a:rPr lang="ko-KR" altLang="en-US" dirty="0">
                <a:latin typeface="한컴 윤고딕 240"/>
                <a:ea typeface="한컴 윤고딕 240"/>
                <a:cs typeface="Arial"/>
              </a:rPr>
              <a:t> </a:t>
            </a:r>
            <a:r>
              <a:rPr lang="ko-KR" altLang="en-US" dirty="0">
                <a:latin typeface="한컴 윤고딕 240"/>
                <a:ea typeface="한컴 윤고딕 240"/>
              </a:rPr>
              <a:t>수</a:t>
            </a:r>
            <a:r>
              <a:rPr lang="en-US" altLang="ko-KR" dirty="0">
                <a:latin typeface="한컴 윤고딕 240"/>
                <a:ea typeface="한컴 윤고딕 240"/>
                <a:cs typeface="Arial"/>
              </a:rPr>
              <a:t>(</a:t>
            </a:r>
            <a:r>
              <a:rPr lang="en-US" altLang="ko-KR" dirty="0" err="1">
                <a:latin typeface="한컴 윤고딕 240"/>
                <a:ea typeface="한컴 윤고딕 240"/>
                <a:cs typeface="Arial"/>
              </a:rPr>
              <a:t>business_month_avg</a:t>
            </a:r>
            <a:r>
              <a:rPr lang="en-US" altLang="ko-KR" dirty="0">
                <a:latin typeface="한컴 윤고딕 240"/>
                <a:ea typeface="한컴 윤고딕 240"/>
                <a:cs typeface="Arial"/>
              </a:rPr>
              <a:t>)</a:t>
            </a:r>
          </a:p>
          <a:p>
            <a:pPr lvl="1" latinLnBrk="1">
              <a:defRPr lang="ko-KR" altLang="en-US"/>
            </a:pPr>
            <a:r>
              <a:rPr lang="ko-KR" altLang="en-US" dirty="0" err="1">
                <a:latin typeface="한컴 윤고딕 240"/>
                <a:ea typeface="한컴 윤고딕 240"/>
              </a:rPr>
              <a:t>유사업종수</a:t>
            </a:r>
            <a:r>
              <a:rPr lang="ko-KR" altLang="en-US" dirty="0">
                <a:latin typeface="한컴 윤고딕 240"/>
                <a:ea typeface="한컴 윤고딕 240"/>
                <a:cs typeface="Arial"/>
              </a:rPr>
              <a:t> </a:t>
            </a:r>
            <a:r>
              <a:rPr lang="en-US" altLang="ko-KR" dirty="0">
                <a:latin typeface="한컴 윤고딕 240"/>
                <a:ea typeface="한컴 윤고딕 240"/>
                <a:cs typeface="Arial"/>
              </a:rPr>
              <a:t>(</a:t>
            </a:r>
            <a:r>
              <a:rPr lang="en-US" altLang="ko-KR" dirty="0" err="1">
                <a:latin typeface="한컴 윤고딕 240"/>
                <a:ea typeface="한컴 윤고딕 240"/>
                <a:cs typeface="Arial"/>
              </a:rPr>
              <a:t>similar_store_number</a:t>
            </a:r>
            <a:r>
              <a:rPr lang="en-US" altLang="ko-KR" dirty="0">
                <a:latin typeface="한컴 윤고딕 240"/>
                <a:ea typeface="한컴 윤고딕 240"/>
                <a:cs typeface="Arial"/>
              </a:rPr>
              <a:t>)</a:t>
            </a:r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상권 별로 구분되는 데이터 </a:t>
            </a:r>
            <a:r>
              <a:rPr lang="en-US" altLang="ko-KR" dirty="0"/>
              <a:t>(0~1744)</a:t>
            </a:r>
            <a:endParaRPr lang="ko-KR" altLang="en-US" dirty="0"/>
          </a:p>
          <a:p>
            <a:pPr lvl="1">
              <a:defRPr lang="ko-KR" altLang="en-US"/>
            </a:pPr>
            <a:r>
              <a:rPr lang="ko-KR" altLang="en-US" dirty="0">
                <a:latin typeface="한컴 윤고딕 240"/>
                <a:ea typeface="한컴 윤고딕 240"/>
              </a:rPr>
              <a:t>유동인구</a:t>
            </a:r>
            <a:r>
              <a:rPr lang="ko-KR" altLang="en-US" dirty="0">
                <a:latin typeface="한컴 윤고딕 240"/>
                <a:ea typeface="한컴 윤고딕 240"/>
                <a:cs typeface="Arial"/>
              </a:rPr>
              <a:t> (</a:t>
            </a:r>
            <a:r>
              <a:rPr lang="ko-KR" altLang="en-US" dirty="0" err="1">
                <a:latin typeface="한컴 윤고딕 240"/>
                <a:ea typeface="한컴 윤고딕 240"/>
                <a:cs typeface="Arial"/>
              </a:rPr>
              <a:t>moving_people</a:t>
            </a:r>
            <a:r>
              <a:rPr lang="ko-KR" altLang="en-US" dirty="0">
                <a:latin typeface="한컴 윤고딕 240"/>
                <a:ea typeface="한컴 윤고딕 240"/>
                <a:cs typeface="Arial"/>
              </a:rPr>
              <a:t>)</a:t>
            </a:r>
            <a:endParaRPr lang="ko-KR" altLang="en-US" dirty="0">
              <a:latin typeface="한컴 윤고딕 240"/>
              <a:ea typeface="한컴 윤고딕 240"/>
            </a:endParaRPr>
          </a:p>
          <a:p>
            <a:pPr lvl="1">
              <a:defRPr lang="ko-KR" altLang="en-US"/>
            </a:pPr>
            <a:r>
              <a:rPr lang="ko-KR" altLang="en-US" dirty="0">
                <a:latin typeface="한컴 윤고딕 240"/>
                <a:ea typeface="한컴 윤고딕 240"/>
              </a:rPr>
              <a:t>상주인구</a:t>
            </a:r>
            <a:r>
              <a:rPr lang="ko-KR" altLang="en-US" dirty="0">
                <a:latin typeface="한컴 윤고딕 240"/>
                <a:ea typeface="한컴 윤고딕 240"/>
                <a:cs typeface="Arial"/>
              </a:rPr>
              <a:t> (</a:t>
            </a:r>
            <a:r>
              <a:rPr lang="en-US" altLang="ko-KR" dirty="0" err="1">
                <a:latin typeface="한컴 윤고딕 240"/>
                <a:ea typeface="한컴 윤고딕 240"/>
                <a:cs typeface="Arial"/>
              </a:rPr>
              <a:t>living_people</a:t>
            </a:r>
            <a:r>
              <a:rPr lang="ko-KR" altLang="en-US" dirty="0">
                <a:latin typeface="한컴 윤고딕 240"/>
                <a:ea typeface="한컴 윤고딕 240"/>
                <a:cs typeface="Arial"/>
              </a:rPr>
              <a:t>)</a:t>
            </a:r>
          </a:p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dirty="0">
              <a:latin typeface="한컴 윤고딕 240"/>
              <a:ea typeface="한컴 윤고딕 240"/>
            </a:endParaRPr>
          </a:p>
          <a:p>
            <a:pPr lvl="1">
              <a:defRPr lang="ko-KR" altLang="en-US"/>
            </a:pPr>
            <a:endParaRPr lang="en-US" altLang="ko-KR" dirty="0"/>
          </a:p>
          <a:p>
            <a:pPr lvl="1">
              <a:defRPr lang="ko-KR" altLang="en-US"/>
            </a:pPr>
            <a:endParaRPr lang="en-US" altLang="ko-KR" dirty="0"/>
          </a:p>
          <a:p>
            <a:pPr lvl="1">
              <a:buNone/>
              <a:defRPr lang="ko-KR" altLang="en-US"/>
            </a:pPr>
            <a:endParaRPr lang="en-US" altLang="ko-KR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스케일링 및 설명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609600" y="1200149"/>
          <a:ext cx="10972800" cy="226902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93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9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6271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88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/>
                        <a:t>StandardScaler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/>
                        <a:t>기본 스케일, 평균과 표준편차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181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/>
                        <a:t>MinMaxScaler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/>
                        <a:t>최대/최소값이 각각 1, 0이 되도록 스케일링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476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/>
                        <a:t>MaxAbsScaler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/>
                        <a:t>최대절대값과 0이 각각 1,0이 되도록 스케일링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097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/>
                        <a:t>RobustScaler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/>
                        <a:t>중앙값과 </a:t>
                      </a:r>
                      <a:r>
                        <a:rPr lang="en-US" altLang="ko-KR"/>
                        <a:t>IQR</a:t>
                      </a:r>
                      <a:r>
                        <a:rPr lang="ko-KR" altLang="en-US"/>
                        <a:t> 사용. 아웃라이어의 영향을 최소화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8102" y="3718790"/>
            <a:ext cx="11126932" cy="2708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1938" indent="-261938" algn="l" defTabSz="91440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/>
              <a:buChar char="£"/>
              <a:defRPr lang="ko-KR" altLang="en-US"/>
            </a:pPr>
            <a:r>
              <a:rPr lang="ko-KR" altLang="en-US" sz="2600" b="0" i="0" kern="1200" spc="5">
                <a:solidFill>
                  <a:srgbClr val="333333"/>
                </a:solidFill>
                <a:latin typeface="Arial"/>
                <a:ea typeface="한컴 윤고딕 230"/>
                <a:cs typeface="Arial"/>
              </a:rPr>
              <a:t>기본 데이터의 값 범위가 다양하기 때문에 일부 기계 학습 분류 알고리즘에서는 목표 함수가</a:t>
            </a:r>
            <a:r>
              <a:rPr lang="en-US" altLang="ko-KR" sz="2600" b="0" i="0" kern="1200" spc="5">
                <a:solidFill>
                  <a:srgbClr val="333333"/>
                </a:solidFill>
                <a:latin typeface="Arial"/>
                <a:ea typeface="한컴 윤고딕 230"/>
                <a:cs typeface="Arial"/>
              </a:rPr>
              <a:t> </a:t>
            </a:r>
            <a:r>
              <a:rPr lang="ko-KR" altLang="en-US" sz="2600" b="0" i="0" kern="1200" spc="5">
                <a:solidFill>
                  <a:srgbClr val="333333"/>
                </a:solidFill>
                <a:latin typeface="Arial"/>
                <a:ea typeface="한컴 윤고딕 230"/>
                <a:cs typeface="Arial"/>
              </a:rPr>
              <a:t>정규화없이 제대로 작동하지 않는다. </a:t>
            </a:r>
          </a:p>
          <a:p>
            <a:pPr marL="261938" indent="-261938" algn="l" defTabSz="91440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/>
              <a:buChar char="£"/>
              <a:defRPr lang="ko-KR" altLang="en-US"/>
            </a:pPr>
            <a:endParaRPr lang="ko-KR" altLang="en-US" sz="2600" b="0" i="0" kern="1200" spc="5">
              <a:solidFill>
                <a:srgbClr val="333333"/>
              </a:solidFill>
              <a:latin typeface="Arial"/>
              <a:ea typeface="한컴 윤고딕 230"/>
              <a:cs typeface="Arial"/>
            </a:endParaRPr>
          </a:p>
          <a:p>
            <a:pPr marL="261938" indent="-261938" algn="l" defTabSz="91440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/>
              <a:buChar char="£"/>
              <a:defRPr lang="ko-KR" altLang="en-US"/>
            </a:pPr>
            <a:r>
              <a:rPr lang="ko-KR" altLang="en-US" sz="2600" b="0" i="0" kern="1200" spc="5">
                <a:solidFill>
                  <a:srgbClr val="333333"/>
                </a:solidFill>
                <a:latin typeface="Arial"/>
                <a:ea typeface="한컴 윤고딕 230"/>
                <a:cs typeface="Arial"/>
              </a:rPr>
              <a:t>알고리즘에서 두 노드 사이의 거리가 유클리드 거리로 계산하는데, 광 범위한 경우에 정확도 및 오차율이 커지기 때문에 범위를 표준화 해주는 작업이 필요하다.</a:t>
            </a:r>
          </a:p>
          <a:p>
            <a:pPr marL="261938" indent="-261938" defTabSz="914400">
              <a:spcBef>
                <a:spcPct val="20000"/>
              </a:spcBef>
              <a:buClr>
                <a:schemeClr val="accent1"/>
              </a:buClr>
              <a:buSzPct val="80000"/>
              <a:buFont typeface="Wingdings"/>
              <a:buChar char="l"/>
              <a:defRPr lang="ko-KR" altLang="en-US"/>
            </a:pPr>
            <a:endParaRPr lang="ko-KR" altLang="en-US" sz="2600" b="0" i="0" kern="1200" spc="5">
              <a:solidFill>
                <a:srgbClr val="333333"/>
              </a:solidFill>
              <a:latin typeface="Arial"/>
              <a:ea typeface="한컴 윤고딕 230"/>
              <a:cs typeface="Arial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물방울">
  <a:themeElements>
    <a:clrScheme name="물방울">
      <a:dk1>
        <a:srgbClr val="333333"/>
      </a:dk1>
      <a:lt1>
        <a:srgbClr val="FFFFFF"/>
      </a:lt1>
      <a:dk2>
        <a:srgbClr val="24AA7E"/>
      </a:dk2>
      <a:lt2>
        <a:srgbClr val="B9D6DB"/>
      </a:lt2>
      <a:accent1>
        <a:srgbClr val="2E6774"/>
      </a:accent1>
      <a:accent2>
        <a:srgbClr val="00825A"/>
      </a:accent2>
      <a:accent3>
        <a:srgbClr val="31255D"/>
      </a:accent3>
      <a:accent4>
        <a:srgbClr val="49711E"/>
      </a:accent4>
      <a:accent5>
        <a:srgbClr val="92D050"/>
      </a:accent5>
      <a:accent6>
        <a:srgbClr val="F79646"/>
      </a:accent6>
      <a:hlink>
        <a:srgbClr val="0000FF"/>
      </a:hlink>
      <a:folHlink>
        <a:srgbClr val="800080"/>
      </a:folHlink>
    </a:clrScheme>
    <a:fontScheme name="물방울">
      <a:majorFont>
        <a:latin typeface="Tahoma"/>
        <a:ea typeface="한컴 윤고딕 240"/>
        <a:cs typeface=""/>
      </a:majorFont>
      <a:minorFont>
        <a:latin typeface="Arial"/>
        <a:ea typeface="한컴 윤고딕 230"/>
        <a:cs typeface=""/>
      </a:minorFont>
    </a:fontScheme>
    <a:fmtScheme name="물방울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100000"/>
                <a:alpha val="100000"/>
                <a:hueMod val="600000"/>
                <a:satMod val="100000"/>
                <a:lumMod val="100000"/>
              </a:schemeClr>
            </a:gs>
            <a:gs pos="50000">
              <a:schemeClr val="phClr">
                <a:tint val="30000"/>
                <a:shade val="80000"/>
                <a:alpha val="100000"/>
                <a:hueMod val="100000"/>
                <a:satMod val="100000"/>
                <a:lumMod val="100000"/>
              </a:schemeClr>
            </a:gs>
            <a:gs pos="100000">
              <a:schemeClr val="phClr">
                <a:tint val="20000"/>
                <a:shade val="100000"/>
                <a:alpha val="100000"/>
                <a:satMod val="200000"/>
                <a:lum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6982</TotalTime>
  <Words>1554</Words>
  <Application>Microsoft Office PowerPoint</Application>
  <PresentationFormat>와이드스크린</PresentationFormat>
  <Paragraphs>309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Arial (본문)</vt:lpstr>
      <vt:lpstr>한컴 윤고딕 240</vt:lpstr>
      <vt:lpstr>Arial</vt:lpstr>
      <vt:lpstr>Calibri</vt:lpstr>
      <vt:lpstr>Tahoma</vt:lpstr>
      <vt:lpstr>Wingdings</vt:lpstr>
      <vt:lpstr>물방울</vt:lpstr>
      <vt:lpstr>상권분석 머신러닝  </vt:lpstr>
      <vt:lpstr>9월달 과제 </vt:lpstr>
      <vt:lpstr>분석 순서 </vt:lpstr>
      <vt:lpstr>분석 목적</vt:lpstr>
      <vt:lpstr>가설</vt:lpstr>
      <vt:lpstr>분석 단계</vt:lpstr>
      <vt:lpstr>변수 설정</vt:lpstr>
      <vt:lpstr>데이터 범위</vt:lpstr>
      <vt:lpstr>스케일링 및 설명</vt:lpstr>
      <vt:lpstr> EDA 정의서 (실제 사용 데이터)</vt:lpstr>
      <vt:lpstr>군집 분석</vt:lpstr>
      <vt:lpstr>군집 분석</vt:lpstr>
      <vt:lpstr>Group 별 특징</vt:lpstr>
      <vt:lpstr>각각의 그룹 labeling</vt:lpstr>
      <vt:lpstr>가설 2에 대해 K값의 변화에 따른 군집 유형 분석 예시</vt:lpstr>
      <vt:lpstr>결과 (어떻게 써야할지 모르겠다)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상권분석 머신러닝</dc:title>
  <dc:creator>박성춘</dc:creator>
  <cp:lastModifiedBy>Park JUNHYUNG</cp:lastModifiedBy>
  <cp:revision>78</cp:revision>
  <dcterms:created xsi:type="dcterms:W3CDTF">2019-09-19T09:18:44Z</dcterms:created>
  <dcterms:modified xsi:type="dcterms:W3CDTF">2019-11-17T11:37:34Z</dcterms:modified>
</cp:coreProperties>
</file>