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70" r:id="rId9"/>
    <p:sldId id="273" r:id="rId10"/>
    <p:sldId id="271" r:id="rId11"/>
    <p:sldId id="272" r:id="rId12"/>
    <p:sldId id="274" r:id="rId13"/>
    <p:sldId id="275" r:id="rId14"/>
    <p:sldId id="280" r:id="rId15"/>
    <p:sldId id="286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65" r:id="rId24"/>
    <p:sldId id="332" r:id="rId25"/>
    <p:sldId id="334" r:id="rId26"/>
    <p:sldId id="335" r:id="rId27"/>
    <p:sldId id="361" r:id="rId28"/>
    <p:sldId id="363" r:id="rId29"/>
    <p:sldId id="365" r:id="rId30"/>
    <p:sldId id="368" r:id="rId31"/>
    <p:sldId id="36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568E-A5E6-426C-8C96-40FA495451F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376D-0541-41D2-90B6-1A197C64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5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8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8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4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0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7B44-A4E7-4798-883D-93A9F7E1A07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9594-6DDB-4EC1-8D53-BBAC04B1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2DE6-F4E4-4AE2-9179-5676E3AE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12897-84A7-4D52-A839-929A407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9D9F-653A-48A6-98EE-A6E67C4B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F31F3-F82A-4951-A298-7D38408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FA52-28DD-42F7-8B36-2154E9F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3FEBA-7BD3-4698-A3B4-C83EAB19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764D6-A130-47DE-ADBA-5481A9C4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1AA0-99ED-4309-977B-62E025E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E91AD-6101-479A-BC34-81590E9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49922-BFBD-4E5E-AD77-6318E964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5AFA1-25B5-4199-A176-DDE01C3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E3BA-ADC7-4F92-A932-EF5F10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3D18-79A1-4609-87C0-BB968FE6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5DF5-9726-42FB-87B5-37C12CF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5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786B6C-A64E-4D16-9C21-CA48ADB446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8" cy="6858000"/>
          </a:xfrm>
          <a:prstGeom prst="rect">
            <a:avLst/>
          </a:prstGeom>
        </p:spPr>
      </p:pic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11548872" y="6505753"/>
            <a:ext cx="637033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D8D81-9E63-40EC-849D-40FAF768BBCD}" type="slidenum">
              <a:rPr lang="ko-KR" alt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CD516-D687-4EF0-B86B-3DA9AD4A8D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92" y="215054"/>
            <a:ext cx="1736008" cy="4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02E8-78DA-462A-B284-48F0809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8002-F558-42FB-843B-0D75DA4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2DA9-D944-402F-B815-9B8F3815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245E-3C80-4EE8-9512-1179C4FC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2F114-3A55-4F20-A315-ECD3D29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F5CB-9F6D-49A1-9F9A-A021DC85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8E702-BA2D-4B57-AEF8-5505710B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4DB61-AF8F-4573-AE55-AE1F36A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568E6-53DF-4D9C-AC92-A5EBF87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7757B-BFC3-4785-A8C7-B926189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9BBE5-1C8D-4360-90D2-A31F916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80F0F-E79A-4E54-B9B8-9F5A140C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FEB9-68A9-45F7-859D-FACC9944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1F1A9-9E87-401C-A9C8-175AD57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7CA5C-5FFF-4948-AEDA-C3CCC4F9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29E2F-1467-486E-BF23-615245A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1958-D6DF-41AF-8B6B-5277A81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B2E64-06DF-432F-B011-71F0783B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6D99A-AA7B-4520-843A-0420BD2F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37A4E-9064-4DC1-8581-959A883CE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73184-9D22-4449-A3E2-979B752A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894C1-D885-448C-B937-4AA9619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4113A-51BD-4CDD-A8BB-E9BFF0E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ED8FB0-5B51-4C33-B42F-A0A0B4A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7F9E8-6AAC-4159-8D48-7467581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1C0BC-6D5F-4045-BA2B-1A3307E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EA49E-52DB-44CE-8D53-31EC165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519FA-6838-47C5-BA01-BBAF303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67027-8C49-4DCB-9D7E-47575A22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C732E-DA07-46D5-B480-E5BCFE1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EB421-7DE9-4170-B495-79280A0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6245-9BF8-430F-903A-9C555D27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6971D-1529-4C59-AD28-356E917F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2AD2D-1A64-4C98-97F1-98368C1E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6147-5BEA-44C7-AAD1-7667FA6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EE701-951B-42AC-8C65-2AEC9AC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E167F-3770-4709-9A3E-D378E5E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1630-F002-48B7-8E53-518E168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6ACA6-AD07-4674-87E2-045577B0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5376A-B851-4613-9C03-C19BD208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52340-9587-48B0-985C-AD9215FC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E9D42-216D-4334-9DE1-3E26BC0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A33CC-4F8B-49CC-ADAF-BCD7719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48F1C-B073-49B6-9618-E89372C4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E26D8-A8A5-4C74-AB86-FEF3F210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BF2-4F1E-454A-9B3E-B6BC1FB5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74A4-9FB9-4419-8C4A-090DF204130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A20F-08DF-422B-B96E-3F8C8DF9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DB77-C482-438B-B206-C924257F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0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L31ZN9K3j_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EEF2-F822-47A3-B669-81E90F0A2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DBA-965B-4834-87CD-34EBCCCE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강화 학습을 이용한 승차 서비스 동적 가격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박준형</a:t>
            </a:r>
          </a:p>
        </p:txBody>
      </p:sp>
    </p:spTree>
    <p:extLst>
      <p:ext uri="{BB962C8B-B14F-4D97-AF65-F5344CB8AC3E}">
        <p14:creationId xmlns:p14="http://schemas.microsoft.com/office/powerpoint/2010/main" val="37173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(Uber)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기존 택시업계에 일반적인 이동거리 기반 가격정책이 아닌 </a:t>
            </a:r>
            <a:r>
              <a:rPr lang="ko-KR" altLang="en-US" sz="1600" dirty="0">
                <a:solidFill>
                  <a:schemeClr val="accent1"/>
                </a:solidFill>
              </a:rPr>
              <a:t>수요와 공급을 실시간으로 분석</a:t>
            </a:r>
            <a:r>
              <a:rPr lang="ko-KR" altLang="en-US" sz="1600" dirty="0"/>
              <a:t>하여 가격을 책정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가격 조정을 통해 각 시간과 장소 별 택시 운송의 수요와 공급의 불일치를 완화시켜 </a:t>
            </a:r>
            <a:r>
              <a:rPr lang="ko-KR" altLang="en-US" sz="1600" dirty="0">
                <a:solidFill>
                  <a:schemeClr val="accent1"/>
                </a:solidFill>
              </a:rPr>
              <a:t>교통 체증 해소에 기여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‒ </a:t>
            </a:r>
            <a:r>
              <a:rPr lang="ko-KR" altLang="en-US" sz="1400" dirty="0"/>
              <a:t>운전자들을 높은 수요지역으로 유도하여 소득 및 운영 효율성 증대를 제공하고 승객에게는 신속한 수요충족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그러나 높은 수요 지역으로만 쏠리는 현상 등 </a:t>
            </a:r>
            <a:r>
              <a:rPr lang="ko-KR" altLang="en-US" sz="1600" dirty="0">
                <a:solidFill>
                  <a:schemeClr val="accent1"/>
                </a:solidFill>
              </a:rPr>
              <a:t>형평성 및 가격 인플레이션</a:t>
            </a:r>
            <a:r>
              <a:rPr lang="ko-KR" altLang="en-US" sz="1600" dirty="0"/>
              <a:t>으로 논의가 이루어지고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35B95-F0B9-42FB-BE56-07141310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811"/>
            <a:ext cx="10312912" cy="23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타다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국내 기존 택시 디지털 승차거부</a:t>
            </a:r>
            <a:r>
              <a:rPr lang="en-US" altLang="ko-KR" sz="1600" dirty="0"/>
              <a:t>, </a:t>
            </a:r>
            <a:r>
              <a:rPr lang="ko-KR" altLang="en-US" sz="1600" dirty="0"/>
              <a:t>불친절함 등의 불만으로 </a:t>
            </a:r>
            <a:r>
              <a:rPr lang="en-US" altLang="ko-KR" sz="1600" dirty="0"/>
              <a:t>VCNC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모빌리티</a:t>
            </a:r>
            <a:r>
              <a:rPr lang="ko-KR" altLang="en-US" sz="1600" dirty="0"/>
              <a:t> 플랫폼 “타다” 서비스 출시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“</a:t>
            </a:r>
            <a:r>
              <a:rPr lang="ko-KR" altLang="en-US" sz="1600" dirty="0" err="1"/>
              <a:t>타다”는</a:t>
            </a:r>
            <a:r>
              <a:rPr lang="ko-KR" altLang="en-US" sz="1600" dirty="0"/>
              <a:t> 베이직</a:t>
            </a:r>
            <a:r>
              <a:rPr lang="en-US" altLang="ko-KR" sz="1600" dirty="0"/>
              <a:t>, </a:t>
            </a:r>
            <a:r>
              <a:rPr lang="ko-KR" altLang="en-US" sz="1600" dirty="0"/>
              <a:t>어시스트</a:t>
            </a:r>
            <a:r>
              <a:rPr lang="en-US" altLang="ko-KR" sz="1600" dirty="0"/>
              <a:t>, </a:t>
            </a:r>
            <a:r>
              <a:rPr lang="ko-KR" altLang="en-US" sz="1600" dirty="0"/>
              <a:t>프리미엄 </a:t>
            </a:r>
            <a:r>
              <a:rPr lang="en-US" altLang="ko-KR" sz="1600" dirty="0"/>
              <a:t>3</a:t>
            </a:r>
            <a:r>
              <a:rPr lang="ko-KR" altLang="en-US" sz="1600" dirty="0"/>
              <a:t>단계로 구별되어 있으며 </a:t>
            </a:r>
            <a:r>
              <a:rPr lang="ko-KR" altLang="en-US" sz="1600" dirty="0">
                <a:solidFill>
                  <a:schemeClr val="accent1"/>
                </a:solidFill>
              </a:rPr>
              <a:t>요금은 일반택시보다 </a:t>
            </a:r>
            <a:r>
              <a:rPr lang="en-US" altLang="ko-KR" sz="1600" dirty="0">
                <a:solidFill>
                  <a:schemeClr val="accent1"/>
                </a:solidFill>
              </a:rPr>
              <a:t>10~30% </a:t>
            </a:r>
            <a:r>
              <a:rPr lang="ko-KR" altLang="en-US" sz="1600" dirty="0">
                <a:solidFill>
                  <a:schemeClr val="accent1"/>
                </a:solidFill>
              </a:rPr>
              <a:t>높게 책정</a:t>
            </a:r>
            <a:r>
              <a:rPr lang="ko-KR" altLang="en-US" sz="1600" dirty="0"/>
              <a:t>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추가적으로 </a:t>
            </a:r>
            <a:r>
              <a:rPr lang="ko-KR" altLang="en-US" sz="1600" dirty="0">
                <a:solidFill>
                  <a:schemeClr val="accent1"/>
                </a:solidFill>
              </a:rPr>
              <a:t>실시간 수요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ko-KR" altLang="en-US" sz="1600" dirty="0">
                <a:solidFill>
                  <a:schemeClr val="accent1"/>
                </a:solidFill>
              </a:rPr>
              <a:t>공급에 따른 </a:t>
            </a:r>
            <a:r>
              <a:rPr lang="en-US" altLang="ko-KR" sz="1600" dirty="0">
                <a:solidFill>
                  <a:schemeClr val="accent1"/>
                </a:solidFill>
              </a:rPr>
              <a:t>Dynamic Pricing</a:t>
            </a:r>
            <a:r>
              <a:rPr lang="ko-KR" altLang="en-US" sz="1600" dirty="0">
                <a:solidFill>
                  <a:schemeClr val="accent1"/>
                </a:solidFill>
              </a:rPr>
              <a:t>을 적용</a:t>
            </a:r>
            <a:r>
              <a:rPr lang="ko-KR" altLang="en-US" sz="1600" dirty="0"/>
              <a:t>하여 최대 </a:t>
            </a:r>
            <a:r>
              <a:rPr lang="en-US" altLang="ko-KR" sz="1600" dirty="0"/>
              <a:t>1.5</a:t>
            </a:r>
            <a:r>
              <a:rPr lang="ko-KR" altLang="en-US" sz="1600" dirty="0"/>
              <a:t>배 가격까지 적용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향후 타다 데이터를 활용하여 기존 운송업자들에게 </a:t>
            </a:r>
            <a:r>
              <a:rPr lang="ko-KR" altLang="en-US" sz="1600" dirty="0">
                <a:solidFill>
                  <a:schemeClr val="accent1"/>
                </a:solidFill>
              </a:rPr>
              <a:t>수요 매출 극대화를 제공하여 공존</a:t>
            </a:r>
            <a:r>
              <a:rPr lang="ko-KR" altLang="en-US" sz="1600" dirty="0"/>
              <a:t>할 수 있도록 하고자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968F4-A507-435F-A292-940AF656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2" y="3508983"/>
            <a:ext cx="10109292" cy="22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5D4B-58D4-4472-8AD6-40D62FF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3AF73-E218-4DFC-A490-36781CB0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선행연구 고찰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활용 분야별로 정의가 다양하며 </a:t>
            </a:r>
            <a:r>
              <a:rPr lang="ko-KR" altLang="en-US" sz="1800" dirty="0">
                <a:solidFill>
                  <a:schemeClr val="accent1"/>
                </a:solidFill>
              </a:rPr>
              <a:t>수익의 최적화</a:t>
            </a:r>
            <a:r>
              <a:rPr lang="ko-KR" altLang="en-US" sz="1800" dirty="0"/>
              <a:t>와 관련한 연구가 주를 이루고 있음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특히 전자상거래</a:t>
            </a:r>
            <a:r>
              <a:rPr lang="en-US" altLang="ko-KR" sz="1600" dirty="0"/>
              <a:t>, </a:t>
            </a:r>
            <a:r>
              <a:rPr lang="ko-KR" altLang="en-US" sz="1600" dirty="0"/>
              <a:t>항공</a:t>
            </a:r>
            <a:r>
              <a:rPr lang="en-US" altLang="ko-KR" sz="1600" dirty="0"/>
              <a:t>, </a:t>
            </a:r>
            <a:r>
              <a:rPr lang="ko-KR" altLang="en-US" sz="1600" dirty="0"/>
              <a:t>교통</a:t>
            </a:r>
            <a:r>
              <a:rPr lang="en-US" altLang="ko-KR" sz="1600" dirty="0"/>
              <a:t>, </a:t>
            </a:r>
            <a:r>
              <a:rPr lang="ko-KR" altLang="en-US" sz="1600" dirty="0"/>
              <a:t>에너지 등의 분야에서 주로 연구되고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대부분의 연구가 민간 영역에서 수행되고 있으며 수익의 극대화에 초점이 맞춰져 있음 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해당 수단을 </a:t>
            </a:r>
            <a:r>
              <a:rPr lang="en-US" altLang="ko-KR" sz="1600" dirty="0" err="1"/>
              <a:t>MaaS</a:t>
            </a:r>
            <a:r>
              <a:rPr lang="ko-KR" altLang="en-US" sz="1600" dirty="0"/>
              <a:t>에 포함하여 실제로 적용하고자 할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공공적 측면에 대한 연구 필요</a:t>
            </a:r>
            <a:r>
              <a:rPr lang="ko-KR" altLang="en-US" sz="1600" dirty="0"/>
              <a:t>할 것으로 사료됨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6D2E7-527A-44F8-ABCC-5B72A0D4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19442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2993-27F1-461A-B676-F05CBD1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4206-2B5A-4822-9D4E-7278DDA1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95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인공지능 등 </a:t>
            </a:r>
            <a:r>
              <a:rPr lang="en-US" altLang="ko-KR" sz="1600" dirty="0"/>
              <a:t>ICT </a:t>
            </a:r>
            <a:r>
              <a:rPr lang="ko-KR" altLang="en-US" sz="1600" dirty="0"/>
              <a:t>기술 발전에 따라 실시간 데이터를 활용하여 상황에 따른 맞춤가격을 제시하고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400" dirty="0"/>
              <a:t>- Dynamic Pricing</a:t>
            </a:r>
            <a:r>
              <a:rPr lang="ko-KR" altLang="en-US" sz="1400" dirty="0"/>
              <a:t>에서 </a:t>
            </a:r>
            <a:r>
              <a:rPr lang="ko-KR" altLang="en-US" sz="1400" dirty="0">
                <a:solidFill>
                  <a:srgbClr val="FF0000"/>
                </a:solidFill>
              </a:rPr>
              <a:t>강화학습을 활용한 모델이 가장 높은 수익성을 창출하며 데이터 부재를 보완</a:t>
            </a:r>
            <a:r>
              <a:rPr lang="ko-KR" altLang="en-US" sz="1400" dirty="0"/>
              <a:t>하는 것으로 나타남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52F1F-B3F7-402F-B136-48742F18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9100"/>
            <a:ext cx="9869681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241"/>
            <a:ext cx="10515600" cy="2230017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Reinforcement Learning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580573" y="1924926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강화학습</a:t>
            </a:r>
          </a:p>
        </p:txBody>
      </p:sp>
      <p:pic>
        <p:nvPicPr>
          <p:cNvPr id="1028" name="Picture 4" descr="강화학습 게임에 대한 이미지 검색결과">
            <a:hlinkClick r:id="rId2"/>
            <a:extLst>
              <a:ext uri="{FF2B5EF4-FFF2-40B4-BE49-F238E27FC236}">
                <a16:creationId xmlns:a16="http://schemas.microsoft.com/office/drawing/2014/main" id="{A6F771A4-01CB-4C69-962B-59DFC808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" y="2673124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화학습 게임에 대한 이미지 검색결과">
            <a:extLst>
              <a:ext uri="{FF2B5EF4-FFF2-40B4-BE49-F238E27FC236}">
                <a16:creationId xmlns:a16="http://schemas.microsoft.com/office/drawing/2014/main" id="{303B3866-7423-41C6-885E-B5321839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41" y="2866255"/>
            <a:ext cx="4839269" cy="3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3B96851-B5EF-44B6-BEDE-E0DFA9C275A7}"/>
              </a:ext>
            </a:extLst>
          </p:cNvPr>
          <p:cNvSpPr txBox="1">
            <a:spLocks/>
          </p:cNvSpPr>
          <p:nvPr/>
        </p:nvSpPr>
        <p:spPr>
          <a:xfrm>
            <a:off x="2486272" y="2236230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/>
              <a:t>벽돌깨기</a:t>
            </a:r>
            <a:endParaRPr lang="ko-KR" altLang="en-US" sz="16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B36AD-6A58-462B-9CE6-AD4044F8EC29}"/>
              </a:ext>
            </a:extLst>
          </p:cNvPr>
          <p:cNvSpPr txBox="1">
            <a:spLocks/>
          </p:cNvSpPr>
          <p:nvPr/>
        </p:nvSpPr>
        <p:spPr>
          <a:xfrm>
            <a:off x="7967082" y="2387244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알파고</a:t>
            </a:r>
          </a:p>
        </p:txBody>
      </p:sp>
    </p:spTree>
    <p:extLst>
      <p:ext uri="{BB962C8B-B14F-4D97-AF65-F5344CB8AC3E}">
        <p14:creationId xmlns:p14="http://schemas.microsoft.com/office/powerpoint/2010/main" val="40639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A92A0B-20D3-433E-B48A-2CDCED05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3429000"/>
            <a:ext cx="6139265" cy="2357342"/>
          </a:xfrm>
          <a:prstGeom prst="rect">
            <a:avLst/>
          </a:prstGeom>
        </p:spPr>
      </p:pic>
      <p:pic>
        <p:nvPicPr>
          <p:cNvPr id="5" name="Picture 2" descr="조작적 조건형성에 대한 이미지 검색결과">
            <a:extLst>
              <a:ext uri="{FF2B5EF4-FFF2-40B4-BE49-F238E27FC236}">
                <a16:creationId xmlns:a16="http://schemas.microsoft.com/office/drawing/2014/main" id="{EE62B3FF-5BC1-4C5C-945B-27693CD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19" y="348085"/>
            <a:ext cx="4928460" cy="32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70930-F62D-4D8D-A6C8-4BA1FC7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925B66-A72A-4FFE-8285-8C8BB9EB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12" y="1528318"/>
            <a:ext cx="8510898" cy="4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0CA-F83C-4CAE-84F9-E26DD43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99EA12-D501-4AE2-8EAD-E8B4FE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59" y="1690688"/>
            <a:ext cx="8780625" cy="46685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7A9C5D-1FDC-4C55-A63F-17E1E33CE6CC}"/>
              </a:ext>
            </a:extLst>
          </p:cNvPr>
          <p:cNvSpPr/>
          <p:nvPr/>
        </p:nvSpPr>
        <p:spPr>
          <a:xfrm>
            <a:off x="1149292" y="2206305"/>
            <a:ext cx="5066950" cy="436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74D3-599D-41AE-8B93-8D431B4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Simulation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A076D-5134-49E2-A8C6-62C3E96F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1" y="1458155"/>
            <a:ext cx="9073246" cy="483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4FE65-213B-49CA-8698-ACCC57DE003E}"/>
              </a:ext>
            </a:extLst>
          </p:cNvPr>
          <p:cNvSpPr txBox="1"/>
          <p:nvPr/>
        </p:nvSpPr>
        <p:spPr>
          <a:xfrm>
            <a:off x="8126347" y="1458155"/>
            <a:ext cx="21456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초기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Epsilon = 1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Epsilon_decay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0.9999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Epsilon_min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/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≈0.05</m:t>
                      </m:r>
                    </m:oMath>
                  </m:oMathPara>
                </a14:m>
                <a:endParaRPr lang="en-US" altLang="ko-KR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≈0.01</m:t>
                      </m:r>
                    </m:oMath>
                  </m:oMathPara>
                </a14:m>
                <a:endParaRPr lang="ko-KR" altLang="en-US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3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5BF1-6649-42C0-A3A8-B664A5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1600" dirty="0"/>
              <a:t>Simulation 1 </a:t>
            </a:r>
            <a:r>
              <a:rPr lang="ko-KR" altLang="en-US" sz="1600" dirty="0"/>
              <a:t>환경 용어 및 </a:t>
            </a:r>
            <a:r>
              <a:rPr lang="en-US" altLang="ko-KR" sz="1600" dirty="0"/>
              <a:t>Hyperparameters </a:t>
            </a:r>
            <a:r>
              <a:rPr lang="ko-KR" altLang="en-US" sz="1600" dirty="0"/>
              <a:t>정의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/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blipFill>
                <a:blip r:embed="rId2"/>
                <a:stretch>
                  <a:fillRect l="-358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FBA9A8F-5A65-4185-91A2-61F91B3889D6}"/>
              </a:ext>
            </a:extLst>
          </p:cNvPr>
          <p:cNvSpPr/>
          <p:nvPr/>
        </p:nvSpPr>
        <p:spPr>
          <a:xfrm>
            <a:off x="3187581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0ED5-2C89-41EA-A56A-8471F2FADF99}"/>
              </a:ext>
            </a:extLst>
          </p:cNvPr>
          <p:cNvSpPr/>
          <p:nvPr/>
        </p:nvSpPr>
        <p:spPr>
          <a:xfrm>
            <a:off x="4990743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B12117-C437-4D4D-910E-CE9CABB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277"/>
            <a:ext cx="7374308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/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               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//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보상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=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다음 스텝에서 시장가격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*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매칭된 수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 1000</a:t>
                </a:r>
                <a:endParaRPr lang="ko-KR" alt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B0E067-4B5C-4F6B-A9CD-D00E05292408}"/>
              </a:ext>
            </a:extLst>
          </p:cNvPr>
          <p:cNvSpPr txBox="1"/>
          <p:nvPr/>
        </p:nvSpPr>
        <p:spPr>
          <a:xfrm>
            <a:off x="5435123" y="3338931"/>
            <a:ext cx="5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Action</a:t>
            </a:r>
            <a:r>
              <a:rPr lang="ko-KR" altLang="en-US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</a:rPr>
              <a:t>5</a:t>
            </a:r>
            <a:r>
              <a:rPr lang="ko-KR" altLang="en-US" sz="1100" dirty="0">
                <a:latin typeface="Arial" panose="020B0604020202020204" pitchFamily="34" charset="0"/>
              </a:rPr>
              <a:t>가지 </a:t>
            </a:r>
            <a:r>
              <a:rPr lang="en-US" altLang="ko-KR" sz="1100" dirty="0">
                <a:latin typeface="Arial" panose="020B0604020202020204" pitchFamily="34" charset="0"/>
              </a:rPr>
              <a:t>-80, -20, +0, +20, +80</a:t>
            </a:r>
            <a:endParaRPr lang="ko-KR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57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DynamicPricing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711200" y="4911725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동일한 제품 및 서비스에 대한 가격을 시장 상황에 따라 탄력적으로 변화시키는 전략</a:t>
            </a:r>
          </a:p>
        </p:txBody>
      </p:sp>
    </p:spTree>
    <p:extLst>
      <p:ext uri="{BB962C8B-B14F-4D97-AF65-F5344CB8AC3E}">
        <p14:creationId xmlns:p14="http://schemas.microsoft.com/office/powerpoint/2010/main" val="306516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BC35-08BE-498E-B69D-4294D2D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ABAE7-2D8F-4073-BF91-D12A4DF1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429"/>
            <a:ext cx="9387337" cy="36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3A590-347C-4C55-B6E1-A9D968E8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09" y="1595259"/>
            <a:ext cx="9002355" cy="48788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B692D0-6251-472C-9EBE-05011B0D1E24}"/>
              </a:ext>
            </a:extLst>
          </p:cNvPr>
          <p:cNvSpPr txBox="1">
            <a:spLocks/>
          </p:cNvSpPr>
          <p:nvPr/>
        </p:nvSpPr>
        <p:spPr>
          <a:xfrm>
            <a:off x="845320" y="26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0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ACBF-5443-40E5-AEC7-15E26E5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000" dirty="0"/>
              <a:t>The Diagram of Flow between Agent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FD613F-01AE-480E-BDFD-5755F0CA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6" y="2124075"/>
            <a:ext cx="8668419" cy="4044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AC4C8-80B4-479B-985B-65289C6A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94" y="1257300"/>
            <a:ext cx="217659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021961F-FD45-4A9D-B188-C790FBA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6ED2B-1965-49AE-9479-A0925EBA8CFB}"/>
              </a:ext>
            </a:extLst>
          </p:cNvPr>
          <p:cNvSpPr/>
          <p:nvPr/>
        </p:nvSpPr>
        <p:spPr>
          <a:xfrm>
            <a:off x="6096000" y="2120253"/>
            <a:ext cx="45528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시장가격은 현재 택시 기본요금인 </a:t>
            </a:r>
            <a:r>
              <a:rPr lang="en-US" altLang="ko-KR" sz="1600" dirty="0"/>
              <a:t>3800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거리 및 시간당 추가되는 비용 고려 </a:t>
            </a:r>
            <a:r>
              <a:rPr lang="en-US" altLang="ko-KR" sz="1600" dirty="0"/>
              <a:t>X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운전자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승객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2816F-D920-4E20-96B4-AE9D88861F71}"/>
              </a:ext>
            </a:extLst>
          </p:cNvPr>
          <p:cNvSpPr/>
          <p:nvPr/>
        </p:nvSpPr>
        <p:spPr>
          <a:xfrm>
            <a:off x="6096000" y="3818546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동일한 인원이기 때문에 기본 시장가격인</a:t>
            </a:r>
            <a:endParaRPr lang="en-US" altLang="ko-KR" sz="1600" dirty="0"/>
          </a:p>
          <a:p>
            <a:pPr lvl="1"/>
            <a:r>
              <a:rPr lang="en-US" altLang="ko-KR" sz="1600" dirty="0"/>
              <a:t>3800</a:t>
            </a:r>
            <a:r>
              <a:rPr lang="ko-KR" altLang="en-US" sz="1600" dirty="0"/>
              <a:t>원에 수렴하는 특징을 보임</a:t>
            </a:r>
            <a:endParaRPr lang="en-US" altLang="ko-KR" sz="16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97ED9A4-4E48-41C1-B6BC-0330CDEEC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9" y="1817514"/>
            <a:ext cx="5221160" cy="34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05F321-75C7-4B17-B919-9C02033E3A1D}"/>
                  </a:ext>
                </a:extLst>
              </p:cNvPr>
              <p:cNvSpPr txBox="1"/>
              <p:nvPr/>
            </p:nvSpPr>
            <p:spPr>
              <a:xfrm>
                <a:off x="1028073" y="1999469"/>
                <a:ext cx="10278682" cy="218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spc="-130" dirty="0"/>
                  <a:t> </a:t>
                </a:r>
                <a:r>
                  <a:rPr lang="ko-KR" altLang="en-US" sz="1400" spc="-130" dirty="0"/>
                  <a:t>시장가격은 현재 서울시 택시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기본요금</a:t>
                </a:r>
                <a:r>
                  <a:rPr lang="ko-KR" altLang="en-US" sz="1400" spc="-130" dirty="0"/>
                  <a:t>인 </a:t>
                </a:r>
                <a:r>
                  <a:rPr lang="en-US" altLang="ko-KR" sz="1400" b="1" spc="-130" dirty="0">
                    <a:solidFill>
                      <a:schemeClr val="accent5"/>
                    </a:solidFill>
                  </a:rPr>
                  <a:t>3,800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원</a:t>
                </a:r>
                <a:r>
                  <a:rPr lang="ko-KR" altLang="en-US" sz="1400" spc="-130" dirty="0"/>
                  <a:t>으로 설정</a:t>
                </a:r>
              </a:p>
              <a:p>
                <a:pPr marL="180000" indent="-18000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spc="-130" dirty="0"/>
                  <a:t>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거리</a:t>
                </a:r>
                <a:r>
                  <a:rPr lang="ko-KR" altLang="en-US" sz="1400" spc="-130" dirty="0"/>
                  <a:t> 및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시간당 추가 비용</a:t>
                </a:r>
                <a:r>
                  <a:rPr lang="ko-KR" altLang="en-US" sz="1400" spc="-130" dirty="0"/>
                  <a:t>은 고려하지 않음</a:t>
                </a:r>
                <a:br>
                  <a:rPr lang="en-US" altLang="ko-KR" sz="1400" spc="-130" dirty="0"/>
                </a:br>
                <a:r>
                  <a:rPr lang="ko-KR" altLang="en-US" sz="1200" spc="-130" dirty="0"/>
                  <a:t> </a:t>
                </a:r>
                <a:r>
                  <a:rPr lang="en-US" altLang="ko-KR" sz="1200" spc="-130" dirty="0"/>
                  <a:t>( </a:t>
                </a:r>
                <a:r>
                  <a:rPr lang="ko-KR" altLang="en-US" sz="1200" spc="-130" dirty="0"/>
                  <a:t>추후 거리에 따른 </a:t>
                </a:r>
                <a:r>
                  <a:rPr lang="en-US" altLang="ko-KR" sz="1200" spc="-130" dirty="0"/>
                  <a:t>+</a:t>
                </a:r>
                <a14:m>
                  <m:oMath xmlns:m="http://schemas.openxmlformats.org/officeDocument/2006/math">
                    <m:r>
                      <a:rPr lang="ko-KR" altLang="en-US" sz="1200" i="1" spc="-13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200" spc="-130" dirty="0"/>
                  <a:t> </a:t>
                </a:r>
                <a:r>
                  <a:rPr lang="ko-KR" altLang="en-US" sz="1200" spc="-130" dirty="0"/>
                  <a:t>정책 고려 </a:t>
                </a:r>
                <a:r>
                  <a:rPr lang="en-US" altLang="ko-KR" sz="1200" spc="-130" dirty="0"/>
                  <a:t>)</a:t>
                </a:r>
              </a:p>
              <a:p>
                <a:pPr marL="180000" indent="-18000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spc="-130" dirty="0"/>
                  <a:t>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운전자 및 승객 수</a:t>
                </a:r>
                <a:r>
                  <a:rPr lang="ko-KR" altLang="en-US" sz="1400" spc="-130" dirty="0"/>
                  <a:t>를 </a:t>
                </a:r>
                <a:r>
                  <a:rPr lang="en-US" altLang="ko-KR" sz="1400" b="1" spc="-130" dirty="0">
                    <a:solidFill>
                      <a:schemeClr val="accent5"/>
                    </a:solidFill>
                  </a:rPr>
                  <a:t>500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명</a:t>
                </a:r>
                <a:r>
                  <a:rPr lang="ko-KR" altLang="en-US" sz="1400" spc="-130" dirty="0"/>
                  <a:t>으로 설정</a:t>
                </a:r>
              </a:p>
              <a:p>
                <a:pPr marL="180000" indent="-18000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spc="-130" dirty="0"/>
                  <a:t> 1 Round </a:t>
                </a:r>
                <a:r>
                  <a:rPr lang="ko-KR" altLang="en-US" sz="1400" spc="-130" dirty="0"/>
                  <a:t>진행했을 때</a:t>
                </a:r>
                <a:r>
                  <a:rPr lang="en-US" altLang="ko-KR" sz="1400" spc="-130" dirty="0"/>
                  <a:t>, </a:t>
                </a:r>
                <a:r>
                  <a:rPr lang="ko-KR" altLang="en-US" sz="1400" spc="-130" dirty="0"/>
                  <a:t>수요와 공급을 같은 비율로 진행함으로써</a:t>
                </a:r>
                <a:br>
                  <a:rPr lang="en-US" altLang="ko-KR" sz="1400" spc="-130" dirty="0"/>
                </a:br>
                <a:r>
                  <a:rPr lang="ko-KR" altLang="en-US" sz="1400" spc="-130" dirty="0"/>
                  <a:t> 기본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시장가격인 </a:t>
                </a:r>
                <a:r>
                  <a:rPr lang="en-US" altLang="ko-KR" sz="1400" b="1" spc="-130" dirty="0">
                    <a:solidFill>
                      <a:schemeClr val="accent5"/>
                    </a:solidFill>
                  </a:rPr>
                  <a:t>3,800 </a:t>
                </a:r>
                <a:r>
                  <a:rPr lang="en-US" altLang="ko-KR" sz="1200" b="1" spc="-130" dirty="0">
                    <a:solidFill>
                      <a:schemeClr val="accent5"/>
                    </a:solidFill>
                  </a:rPr>
                  <a:t>( ± 100 ) </a:t>
                </a:r>
                <a:r>
                  <a:rPr lang="ko-KR" altLang="en-US" sz="1400" b="1" spc="-130" dirty="0">
                    <a:solidFill>
                      <a:schemeClr val="accent5"/>
                    </a:solidFill>
                  </a:rPr>
                  <a:t>원에 수렴</a:t>
                </a:r>
                <a:r>
                  <a:rPr lang="ko-KR" altLang="en-US" sz="1400" spc="-130" dirty="0"/>
                  <a:t>하는 특징이 나타남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05F321-75C7-4B17-B919-9C02033E3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999469"/>
                <a:ext cx="10278682" cy="2182072"/>
              </a:xfrm>
              <a:prstGeom prst="rect">
                <a:avLst/>
              </a:prstGeom>
              <a:blipFill>
                <a:blip r:embed="rId3"/>
                <a:stretch>
                  <a:fillRect l="-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3" name="그림 302" descr="스크린샷이(가) 표시된 사진&#10;&#10;자동 생성된 설명">
            <a:extLst>
              <a:ext uri="{FF2B5EF4-FFF2-40B4-BE49-F238E27FC236}">
                <a16:creationId xmlns:a16="http://schemas.microsoft.com/office/drawing/2014/main" id="{E9DE7A10-D17B-456B-AA98-F77D9DD0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7" y="1712929"/>
            <a:ext cx="4965765" cy="331050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4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FC9049D7-6B33-4636-9EC7-C3D6B2EBDCC7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Dynamic Pricing </a:t>
            </a: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강화학습 </a:t>
            </a: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Q-Learning </a:t>
            </a: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학습결과</a:t>
            </a:r>
            <a:r>
              <a:rPr lang="ko-KR" altLang="en-US" sz="14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 </a:t>
            </a:r>
            <a:r>
              <a:rPr lang="ko-KR" altLang="en-US" sz="14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일부 </a:t>
            </a:r>
            <a:r>
              <a:rPr lang="en-US" altLang="ko-KR" sz="14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b="1" spc="-150" dirty="0">
              <a:solidFill>
                <a:srgbClr val="524F4F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11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연구 계획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5F321-75C7-4B17-B919-9C02033E3A1D}"/>
              </a:ext>
            </a:extLst>
          </p:cNvPr>
          <p:cNvSpPr txBox="1"/>
          <p:nvPr/>
        </p:nvSpPr>
        <p:spPr>
          <a:xfrm>
            <a:off x="1028073" y="1999469"/>
            <a:ext cx="10278682" cy="267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 </a:t>
            </a:r>
            <a:r>
              <a:rPr lang="ko-KR" altLang="en-US" sz="1400" spc="-130" dirty="0"/>
              <a:t>한계점</a:t>
            </a:r>
            <a:endParaRPr lang="en-US" altLang="ko-KR" sz="1400" spc="-130" baseline="3000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</a:t>
            </a:r>
            <a:r>
              <a:rPr lang="ko-KR" altLang="en-US" sz="1200" b="1" spc="-130" dirty="0">
                <a:solidFill>
                  <a:schemeClr val="accent5"/>
                </a:solidFill>
              </a:rPr>
              <a:t>공간적인 요소</a:t>
            </a:r>
            <a:r>
              <a:rPr lang="ko-KR" altLang="en-US" sz="1200" spc="-130" dirty="0"/>
              <a:t>를 고려하지 않음</a:t>
            </a:r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각 지역마다 가격의 변화를 줄 때 가격 변동의 </a:t>
            </a:r>
            <a:r>
              <a:rPr lang="ko-KR" altLang="en-US" sz="1000" b="1" spc="-130" dirty="0">
                <a:solidFill>
                  <a:schemeClr val="accent5"/>
                </a:solidFill>
              </a:rPr>
              <a:t>공간적 범위</a:t>
            </a:r>
            <a:r>
              <a:rPr lang="ko-KR" altLang="en-US" sz="1000" spc="-130" dirty="0"/>
              <a:t>를 고려해야 함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</a:t>
            </a:r>
            <a:r>
              <a:rPr lang="ko-KR" altLang="en-US" sz="1200" b="1" spc="-130" dirty="0">
                <a:solidFill>
                  <a:schemeClr val="accent5"/>
                </a:solidFill>
              </a:rPr>
              <a:t>시간적인 요소</a:t>
            </a:r>
            <a:r>
              <a:rPr lang="ko-KR" altLang="en-US" sz="1200" spc="-130" dirty="0"/>
              <a:t>를 고려하지 않음</a:t>
            </a:r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어떠한 시간 주기로 가격이 변동되어야 할 지에 대한 </a:t>
            </a:r>
            <a:r>
              <a:rPr lang="ko-KR" altLang="en-US" sz="1000" b="1" spc="-130" dirty="0">
                <a:solidFill>
                  <a:schemeClr val="accent5"/>
                </a:solidFill>
              </a:rPr>
              <a:t>시간적 범위</a:t>
            </a:r>
            <a:r>
              <a:rPr lang="ko-KR" altLang="en-US" sz="1000" spc="-130" dirty="0"/>
              <a:t>를 고려해야 함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거리 및 시간에 따른 </a:t>
            </a:r>
            <a:r>
              <a:rPr lang="ko-KR" altLang="en-US" sz="1200" b="1" spc="-130" dirty="0">
                <a:solidFill>
                  <a:schemeClr val="accent5"/>
                </a:solidFill>
              </a:rPr>
              <a:t>추가요금</a:t>
            </a:r>
            <a:r>
              <a:rPr lang="ko-KR" altLang="en-US" sz="1200" spc="-130" dirty="0"/>
              <a:t>에 대한 정책 필요</a:t>
            </a:r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어느 시간 주기로 가격이 변동되어야 할 지를 고려해야 함</a:t>
            </a:r>
            <a:endParaRPr lang="en-US" altLang="ko-KR" sz="1000" spc="-130" dirty="0"/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</a:t>
            </a:r>
            <a:r>
              <a:rPr lang="ko-KR" altLang="en-US" sz="1000" b="1" spc="-130" dirty="0">
                <a:solidFill>
                  <a:schemeClr val="accent5"/>
                </a:solidFill>
              </a:rPr>
              <a:t>기본요금</a:t>
            </a:r>
            <a:r>
              <a:rPr lang="ko-KR" altLang="en-US" sz="1000" spc="-130" dirty="0"/>
              <a:t> </a:t>
            </a:r>
            <a:r>
              <a:rPr lang="en-US" altLang="ko-KR" sz="1000" spc="-130" dirty="0"/>
              <a:t>3,800</a:t>
            </a:r>
            <a:r>
              <a:rPr lang="ko-KR" altLang="en-US" sz="1000" spc="-130" dirty="0"/>
              <a:t>원  </a:t>
            </a:r>
            <a:r>
              <a:rPr lang="en-US" altLang="ko-KR" sz="1000" spc="-130" dirty="0"/>
              <a:t>+ </a:t>
            </a:r>
            <a:r>
              <a:rPr lang="ko-KR" altLang="en-US" sz="1000" b="1" spc="-130" dirty="0">
                <a:solidFill>
                  <a:schemeClr val="accent5"/>
                </a:solidFill>
              </a:rPr>
              <a:t>주행요금</a:t>
            </a:r>
            <a:r>
              <a:rPr lang="ko-KR" altLang="en-US" sz="1000" spc="-130" dirty="0"/>
              <a:t> </a:t>
            </a:r>
            <a:r>
              <a:rPr lang="en-US" altLang="ko-KR" sz="800" spc="-130" dirty="0"/>
              <a:t>( 132m </a:t>
            </a:r>
            <a:r>
              <a:rPr lang="ko-KR" altLang="en-US" sz="800" spc="-130" dirty="0"/>
              <a:t>당 </a:t>
            </a:r>
            <a:r>
              <a:rPr lang="en-US" altLang="ko-KR" sz="800" spc="-130" dirty="0"/>
              <a:t>)</a:t>
            </a:r>
            <a:r>
              <a:rPr lang="en-US" altLang="ko-KR" sz="1000" spc="-130" dirty="0"/>
              <a:t> 100</a:t>
            </a:r>
            <a:r>
              <a:rPr lang="ko-KR" altLang="en-US" sz="1000" spc="-130" dirty="0"/>
              <a:t>원 </a:t>
            </a:r>
            <a:r>
              <a:rPr lang="en-US" altLang="ko-KR" sz="1000" spc="-130" dirty="0"/>
              <a:t>+ </a:t>
            </a:r>
            <a:r>
              <a:rPr lang="ko-KR" altLang="en-US" sz="1000" b="1" spc="-130" dirty="0">
                <a:solidFill>
                  <a:schemeClr val="accent5"/>
                </a:solidFill>
              </a:rPr>
              <a:t>시간요금</a:t>
            </a:r>
            <a:r>
              <a:rPr lang="ko-KR" altLang="en-US" sz="1000" spc="-130" dirty="0"/>
              <a:t> </a:t>
            </a:r>
            <a:r>
              <a:rPr lang="en-US" altLang="ko-KR" sz="800" spc="-130" dirty="0"/>
              <a:t>( 31</a:t>
            </a:r>
            <a:r>
              <a:rPr lang="ko-KR" altLang="en-US" sz="800" spc="-130" dirty="0"/>
              <a:t>초 당 </a:t>
            </a:r>
            <a:r>
              <a:rPr lang="en-US" altLang="ko-KR" sz="800" spc="-130" dirty="0"/>
              <a:t>)</a:t>
            </a:r>
            <a:r>
              <a:rPr lang="en-US" altLang="ko-KR" sz="1000" spc="-130" dirty="0"/>
              <a:t> 100</a:t>
            </a:r>
            <a:r>
              <a:rPr lang="ko-KR" altLang="en-US" sz="1000" spc="-130" dirty="0"/>
              <a:t>원 </a:t>
            </a:r>
            <a:r>
              <a:rPr lang="en-US" altLang="ko-KR" sz="800" spc="-130" dirty="0"/>
              <a:t>( + </a:t>
            </a:r>
            <a:r>
              <a:rPr lang="ko-KR" altLang="en-US" sz="800" spc="-130" dirty="0"/>
              <a:t>할증요금 </a:t>
            </a:r>
            <a:r>
              <a:rPr lang="en-US" altLang="ko-KR" sz="800" spc="-130" dirty="0"/>
              <a:t>20% )</a:t>
            </a:r>
            <a:endParaRPr lang="ko-KR" altLang="en-US" sz="800" spc="-13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859981-94F2-4648-9A9F-74F27AC64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" t="4773" r="4961" b="3695"/>
          <a:stretch/>
        </p:blipFill>
        <p:spPr>
          <a:xfrm>
            <a:off x="7674428" y="2172623"/>
            <a:ext cx="2514601" cy="1911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E1A9AA-B602-4FD3-B4B7-2B4D3FFBC489}"/>
              </a:ext>
            </a:extLst>
          </p:cNvPr>
          <p:cNvSpPr txBox="1"/>
          <p:nvPr/>
        </p:nvSpPr>
        <p:spPr>
          <a:xfrm>
            <a:off x="1028075" y="4749962"/>
            <a:ext cx="6549518" cy="174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spc="-130" dirty="0"/>
              <a:t>▶ 매 </a:t>
            </a:r>
            <a:r>
              <a:rPr lang="en-US" altLang="ko-KR" sz="1400" spc="-130" dirty="0"/>
              <a:t>Round</a:t>
            </a:r>
            <a:r>
              <a:rPr lang="en-US" altLang="ko-KR" sz="1200" spc="-130" dirty="0"/>
              <a:t> ( </a:t>
            </a:r>
            <a:r>
              <a:rPr lang="ko-KR" altLang="en-US" sz="1200" spc="-130" dirty="0"/>
              <a:t>시간 </a:t>
            </a:r>
            <a:r>
              <a:rPr lang="en-US" altLang="ko-KR" sz="1200" spc="-130" dirty="0"/>
              <a:t>) </a:t>
            </a:r>
            <a:r>
              <a:rPr lang="ko-KR" altLang="en-US" sz="1400" spc="-130" dirty="0"/>
              <a:t>마다 </a:t>
            </a:r>
            <a:r>
              <a:rPr lang="en-US" altLang="ko-KR" sz="1400" b="1" spc="-130" dirty="0">
                <a:solidFill>
                  <a:schemeClr val="accent5"/>
                </a:solidFill>
              </a:rPr>
              <a:t>Uber</a:t>
            </a:r>
            <a:r>
              <a:rPr lang="ko-KR" altLang="en-US" sz="1400" b="1" spc="-130" dirty="0">
                <a:solidFill>
                  <a:schemeClr val="accent5"/>
                </a:solidFill>
              </a:rPr>
              <a:t>의 </a:t>
            </a:r>
            <a:r>
              <a:rPr lang="en-US" altLang="ko-KR" sz="1400" b="1" spc="-130" dirty="0">
                <a:solidFill>
                  <a:schemeClr val="accent5"/>
                </a:solidFill>
              </a:rPr>
              <a:t>Pickup Data</a:t>
            </a:r>
            <a:r>
              <a:rPr lang="ko-KR" altLang="en-US" sz="1400" spc="-130" dirty="0"/>
              <a:t>를 활용해 수요와 공급량을 변화</a:t>
            </a:r>
            <a:endParaRPr lang="en-US" altLang="ko-KR" sz="14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-130" dirty="0"/>
              <a:t>    - </a:t>
            </a:r>
            <a:r>
              <a:rPr lang="ko-KR" altLang="en-US" sz="1200" spc="-130" dirty="0"/>
              <a:t>현실의 실제 상황과 비슷하도록 </a:t>
            </a:r>
            <a:r>
              <a:rPr lang="en-US" altLang="ko-KR" sz="1200" b="1" spc="-130" dirty="0">
                <a:solidFill>
                  <a:schemeClr val="accent5"/>
                </a:solidFill>
              </a:rPr>
              <a:t>Simulation</a:t>
            </a:r>
            <a:r>
              <a:rPr lang="ko-KR" altLang="en-US" sz="1200" spc="-130" dirty="0"/>
              <a:t>을 하고자 함</a:t>
            </a:r>
            <a:endParaRPr lang="en-US" altLang="ko-KR" sz="12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-130" dirty="0"/>
              <a:t>    - </a:t>
            </a:r>
            <a:r>
              <a:rPr lang="ko-KR" altLang="en-US" sz="1200" spc="-130" dirty="0"/>
              <a:t>실제 </a:t>
            </a:r>
            <a:r>
              <a:rPr lang="en-US" altLang="ko-KR" sz="1200" b="1" spc="-130" dirty="0">
                <a:solidFill>
                  <a:schemeClr val="accent5"/>
                </a:solidFill>
              </a:rPr>
              <a:t>Pickup </a:t>
            </a:r>
            <a:r>
              <a:rPr lang="ko-KR" altLang="en-US" sz="1200" b="1" spc="-130" dirty="0">
                <a:solidFill>
                  <a:schemeClr val="accent5"/>
                </a:solidFill>
              </a:rPr>
              <a:t>좌표 정보</a:t>
            </a:r>
            <a:r>
              <a:rPr lang="ko-KR" altLang="en-US" sz="1000" spc="-130" dirty="0"/>
              <a:t> </a:t>
            </a:r>
            <a:r>
              <a:rPr lang="en-US" altLang="ko-KR" sz="1000" spc="-130" dirty="0"/>
              <a:t>( </a:t>
            </a:r>
            <a:r>
              <a:rPr lang="ko-KR" altLang="en-US" sz="1000" spc="-130" dirty="0"/>
              <a:t>위경도 좌표 </a:t>
            </a:r>
            <a:r>
              <a:rPr lang="en-US" altLang="ko-KR" sz="1000" spc="-130" dirty="0"/>
              <a:t>) </a:t>
            </a:r>
            <a:r>
              <a:rPr lang="ko-KR" altLang="en-US" sz="1200" spc="-130" dirty="0"/>
              <a:t>를 통해 수요에 대한 </a:t>
            </a:r>
            <a:r>
              <a:rPr lang="ko-KR" altLang="en-US" sz="1200" b="1" spc="-130" dirty="0">
                <a:solidFill>
                  <a:schemeClr val="accent5"/>
                </a:solidFill>
              </a:rPr>
              <a:t>밀도</a:t>
            </a:r>
            <a:r>
              <a:rPr lang="ko-KR" altLang="en-US" sz="1200" spc="-130" dirty="0"/>
              <a:t>를 파악할 수 있음</a:t>
            </a:r>
            <a:r>
              <a:rPr lang="ko-KR" altLang="en-US" sz="1000" spc="-130" dirty="0"/>
              <a:t> </a:t>
            </a:r>
            <a:r>
              <a:rPr lang="en-US" altLang="ko-KR" sz="1000" spc="-130" dirty="0"/>
              <a:t>( </a:t>
            </a:r>
            <a:r>
              <a:rPr lang="ko-KR" altLang="en-US" sz="1000" spc="-130" dirty="0"/>
              <a:t>가격 변동의 범위 설정 가능 </a:t>
            </a:r>
            <a:r>
              <a:rPr lang="en-US" altLang="ko-KR" sz="1000" spc="-13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-130" dirty="0"/>
              <a:t>    - 4 ~ 9</a:t>
            </a:r>
            <a:r>
              <a:rPr lang="ko-KR" altLang="en-US" sz="1200" spc="-130" dirty="0"/>
              <a:t>월</a:t>
            </a:r>
            <a:r>
              <a:rPr lang="ko-KR" altLang="en-US" sz="1000" spc="-130" dirty="0"/>
              <a:t> </a:t>
            </a:r>
            <a:r>
              <a:rPr lang="en-US" altLang="ko-KR" sz="1000" spc="-130" dirty="0"/>
              <a:t>( </a:t>
            </a:r>
            <a:r>
              <a:rPr lang="ko-KR" altLang="en-US" sz="1000" spc="-130" dirty="0"/>
              <a:t>약 </a:t>
            </a:r>
            <a:r>
              <a:rPr lang="en-US" altLang="ko-KR" sz="1000" spc="-130" dirty="0"/>
              <a:t>500</a:t>
            </a:r>
            <a:r>
              <a:rPr lang="ko-KR" altLang="en-US" sz="1000" spc="-130" dirty="0"/>
              <a:t>만개 이상 </a:t>
            </a:r>
            <a:r>
              <a:rPr lang="en-US" altLang="ko-KR" sz="1000" spc="-130" dirty="0"/>
              <a:t>) </a:t>
            </a:r>
            <a:r>
              <a:rPr lang="ko-KR" altLang="en-US" sz="1200" spc="-130" dirty="0"/>
              <a:t>의 </a:t>
            </a:r>
            <a:r>
              <a:rPr lang="en-US" altLang="ko-KR" sz="1200" spc="-130" dirty="0"/>
              <a:t>Dataset</a:t>
            </a:r>
            <a:r>
              <a:rPr lang="ko-KR" altLang="en-US" sz="1200" spc="-130" dirty="0"/>
              <a:t>이 존재하므로 여러가지 상황이나 환경을 적용시킬 수 있음</a:t>
            </a:r>
            <a:endParaRPr lang="en-US" altLang="ko-KR" sz="12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-130" dirty="0"/>
              <a:t>    - </a:t>
            </a:r>
            <a:r>
              <a:rPr lang="ko-KR" altLang="en-US" sz="1200" spc="-130" dirty="0"/>
              <a:t>정확한 </a:t>
            </a:r>
            <a:r>
              <a:rPr lang="en-US" altLang="ko-KR" sz="1200" spc="-130" dirty="0"/>
              <a:t>Simulation</a:t>
            </a:r>
            <a:r>
              <a:rPr lang="ko-KR" altLang="en-US" sz="1200" spc="-130" dirty="0"/>
              <a:t>을 위한 해외 </a:t>
            </a:r>
            <a:r>
              <a:rPr lang="en-US" altLang="ko-KR" sz="1200" spc="-130" dirty="0"/>
              <a:t>Data</a:t>
            </a:r>
            <a:r>
              <a:rPr lang="ko-KR" altLang="en-US" sz="1200" spc="-130" dirty="0"/>
              <a:t> 활용</a:t>
            </a:r>
            <a:endParaRPr lang="en-US" altLang="ko-KR" sz="1200" spc="-130" dirty="0"/>
          </a:p>
        </p:txBody>
      </p:sp>
      <p:pic>
        <p:nvPicPr>
          <p:cNvPr id="15" name="그림 14" descr="앉아있는, 사람들, 그룹, 하얀색이(가) 표시된 사진&#10;&#10;자동 생성된 설명">
            <a:extLst>
              <a:ext uri="{FF2B5EF4-FFF2-40B4-BE49-F238E27FC236}">
                <a16:creationId xmlns:a16="http://schemas.microsoft.com/office/drawing/2014/main" id="{8E5AA959-1BF6-4CF6-A981-56CB33095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" b="1828"/>
          <a:stretch/>
        </p:blipFill>
        <p:spPr>
          <a:xfrm>
            <a:off x="7674429" y="4412975"/>
            <a:ext cx="2455534" cy="208124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7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94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연구 계획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B6176AC-13BA-4A46-BBC3-B46CD2D3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07" y="1975616"/>
            <a:ext cx="3179102" cy="22775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4702D7-619A-4ADA-86CA-715EB062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814" y="4332692"/>
            <a:ext cx="2859372" cy="21158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80236FC-B956-4CA9-9E68-CDC23DE7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906" y="4332693"/>
            <a:ext cx="926490" cy="211581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AF83A3-D702-47A1-8448-A52233EA868C}"/>
              </a:ext>
            </a:extLst>
          </p:cNvPr>
          <p:cNvSpPr/>
          <p:nvPr/>
        </p:nvSpPr>
        <p:spPr>
          <a:xfrm>
            <a:off x="10792151" y="3930018"/>
            <a:ext cx="1089329" cy="402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spc="-130" dirty="0"/>
              <a:t>* Labels : </a:t>
            </a:r>
            <a:r>
              <a:rPr lang="ko-KR" altLang="en-US" sz="800" spc="-130" dirty="0"/>
              <a:t>클러스터 </a:t>
            </a:r>
            <a:r>
              <a:rPr lang="en-US" altLang="ko-KR" sz="800" spc="-130" dirty="0"/>
              <a:t>ID</a:t>
            </a:r>
          </a:p>
          <a:p>
            <a:pPr>
              <a:spcBef>
                <a:spcPts val="500"/>
              </a:spcBef>
            </a:pPr>
            <a:r>
              <a:rPr lang="en-US" altLang="ko-KR" sz="800" spc="-130" dirty="0"/>
              <a:t>* Probabilities : </a:t>
            </a:r>
            <a:r>
              <a:rPr lang="ko-KR" altLang="en-US" sz="800" spc="-130" dirty="0" err="1"/>
              <a:t>멤버쉽</a:t>
            </a:r>
            <a:r>
              <a:rPr lang="ko-KR" altLang="en-US" sz="800" spc="-130" dirty="0"/>
              <a:t> 정도</a:t>
            </a:r>
            <a:endParaRPr lang="en-US" altLang="ko-KR" sz="800" spc="-13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79B0450-C88B-49B0-8986-AF4B3BCCCB1F}"/>
              </a:ext>
            </a:extLst>
          </p:cNvPr>
          <p:cNvSpPr txBox="1"/>
          <p:nvPr/>
        </p:nvSpPr>
        <p:spPr>
          <a:xfrm>
            <a:off x="1028073" y="1999469"/>
            <a:ext cx="6813220" cy="304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 </a:t>
            </a:r>
            <a:r>
              <a:rPr lang="en-US" altLang="ko-KR" sz="1400" b="1" spc="-130" dirty="0">
                <a:solidFill>
                  <a:schemeClr val="accent5"/>
                </a:solidFill>
              </a:rPr>
              <a:t>(H)DB-SCAN</a:t>
            </a:r>
            <a:r>
              <a:rPr lang="ko-KR" altLang="en-US" sz="1400" spc="-130" dirty="0"/>
              <a:t>을 활용한 밀도 기반 수요에 따른 </a:t>
            </a:r>
            <a:r>
              <a:rPr lang="en-US" altLang="ko-KR" sz="1400" b="1" spc="-130" dirty="0">
                <a:solidFill>
                  <a:schemeClr val="accent5"/>
                </a:solidFill>
              </a:rPr>
              <a:t>Reward Function</a:t>
            </a:r>
            <a:r>
              <a:rPr lang="ko-KR" altLang="en-US" sz="1400" spc="-130" dirty="0"/>
              <a:t>을 설정</a:t>
            </a:r>
            <a:endParaRPr lang="en-US" altLang="ko-KR" sz="1400" spc="-130" baseline="3000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</a:t>
            </a:r>
            <a:r>
              <a:rPr lang="en-US" altLang="ko-KR" sz="1200" spc="-130" dirty="0"/>
              <a:t>(H)DBSCAN </a:t>
            </a:r>
            <a:r>
              <a:rPr lang="ko-KR" altLang="en-US" sz="1200" spc="-130" dirty="0"/>
              <a:t>밀도 기반 클러스터링 기법 활용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공간적인 요소를 고려해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가격 변동의 범위</a:t>
            </a:r>
            <a:r>
              <a:rPr lang="ko-KR" altLang="en-US" sz="1200" spc="-130" dirty="0"/>
              <a:t>를 정육각형이 아닌 </a:t>
            </a:r>
            <a:r>
              <a:rPr lang="en-US" altLang="ko-KR" sz="1200" b="1" spc="-130" dirty="0">
                <a:solidFill>
                  <a:srgbClr val="0070C0"/>
                </a:solidFill>
              </a:rPr>
              <a:t>Cluster ID</a:t>
            </a:r>
            <a:r>
              <a:rPr lang="ko-KR" altLang="en-US" sz="1200" spc="-130" dirty="0"/>
              <a:t>로 설정 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심야시간</a:t>
            </a:r>
            <a:r>
              <a:rPr lang="en-US" altLang="ko-KR" sz="1200" spc="-130" dirty="0"/>
              <a:t>, </a:t>
            </a:r>
            <a:r>
              <a:rPr lang="ko-KR" altLang="en-US" sz="1200" spc="-130" dirty="0"/>
              <a:t>출</a:t>
            </a:r>
            <a:r>
              <a:rPr lang="en-US" altLang="ko-KR" sz="1200" spc="-130" dirty="0"/>
              <a:t>/</a:t>
            </a:r>
            <a:r>
              <a:rPr lang="ko-KR" altLang="en-US" sz="1200" spc="-130" dirty="0"/>
              <a:t>퇴근시간 등 배차 </a:t>
            </a:r>
            <a:r>
              <a:rPr lang="en-US" altLang="ko-KR" sz="1000" spc="-130" dirty="0"/>
              <a:t>( </a:t>
            </a:r>
            <a:r>
              <a:rPr lang="ko-KR" altLang="en-US" sz="1000" spc="-130" dirty="0"/>
              <a:t>공급 </a:t>
            </a:r>
            <a:r>
              <a:rPr lang="en-US" altLang="ko-KR" sz="1000" spc="-130" dirty="0"/>
              <a:t>)</a:t>
            </a:r>
            <a:r>
              <a:rPr lang="en-US" altLang="ko-KR" sz="1200" spc="-130" dirty="0"/>
              <a:t> </a:t>
            </a:r>
            <a:r>
              <a:rPr lang="ko-KR" altLang="en-US" sz="1200" spc="-130" dirty="0" err="1"/>
              <a:t>량에</a:t>
            </a:r>
            <a:r>
              <a:rPr lang="ko-KR" altLang="en-US" sz="1200" spc="-130" dirty="0"/>
              <a:t> 비해 수요가 월등히 높은 경우를 반영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수요량에 따라 가격 변동이 비례하도록 설정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가격이 올라감에 따라 </a:t>
            </a:r>
            <a:r>
              <a:rPr lang="ko-KR" altLang="en-US" sz="1200" spc="-130" dirty="0" err="1"/>
              <a:t>배차량</a:t>
            </a:r>
            <a:r>
              <a:rPr lang="ko-KR" altLang="en-US" sz="1200" spc="-130" dirty="0"/>
              <a:t> 증가를 기대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(H)DB-SCAN</a:t>
            </a:r>
            <a:r>
              <a:rPr lang="ko-KR" altLang="en-US" sz="1200" spc="-130" dirty="0"/>
              <a:t>을 활용함으로써 </a:t>
            </a:r>
            <a:r>
              <a:rPr lang="en-US" altLang="ko-KR" sz="1200" spc="-130" dirty="0"/>
              <a:t>Cluster</a:t>
            </a:r>
            <a:r>
              <a:rPr lang="ko-KR" altLang="en-US" sz="1200" spc="-130" dirty="0"/>
              <a:t>와의 속해져 있는 </a:t>
            </a:r>
            <a:r>
              <a:rPr lang="ko-KR" altLang="en-US" sz="1200" b="1" spc="-130" dirty="0" err="1">
                <a:solidFill>
                  <a:srgbClr val="0070C0"/>
                </a:solidFill>
              </a:rPr>
              <a:t>멤버쉽</a:t>
            </a:r>
            <a:r>
              <a:rPr lang="ko-KR" altLang="en-US" sz="1200" b="1" spc="-130" dirty="0">
                <a:solidFill>
                  <a:srgbClr val="0070C0"/>
                </a:solidFill>
              </a:rPr>
              <a:t> </a:t>
            </a:r>
            <a:r>
              <a:rPr lang="en-US" altLang="ko-KR" sz="1000" b="1" spc="-130" dirty="0">
                <a:solidFill>
                  <a:srgbClr val="0070C0"/>
                </a:solidFill>
              </a:rPr>
              <a:t>(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거리 </a:t>
            </a:r>
            <a:r>
              <a:rPr lang="en-US" altLang="ko-KR" sz="1000" b="1" spc="-130" dirty="0">
                <a:solidFill>
                  <a:srgbClr val="0070C0"/>
                </a:solidFill>
              </a:rPr>
              <a:t>)</a:t>
            </a:r>
            <a:r>
              <a:rPr lang="en-US" altLang="ko-KR" sz="1200" b="1" spc="-130" dirty="0">
                <a:solidFill>
                  <a:srgbClr val="0070C0"/>
                </a:solidFill>
              </a:rPr>
              <a:t>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정도</a:t>
            </a:r>
            <a:r>
              <a:rPr lang="ko-KR" altLang="en-US" sz="1200" spc="-130" dirty="0"/>
              <a:t>를 </a:t>
            </a:r>
            <a:r>
              <a:rPr lang="en-US" altLang="ko-KR" sz="1200" b="1" spc="-130" dirty="0">
                <a:solidFill>
                  <a:srgbClr val="0070C0"/>
                </a:solidFill>
              </a:rPr>
              <a:t>0 ~ 1</a:t>
            </a:r>
            <a:r>
              <a:rPr lang="ko-KR" altLang="en-US" sz="1200" spc="-130" dirty="0"/>
              <a:t>로 나타냄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</a:t>
            </a:r>
            <a:r>
              <a:rPr lang="ko-KR" altLang="en-US" sz="1200" b="1" spc="-130" dirty="0" err="1">
                <a:solidFill>
                  <a:srgbClr val="0070C0"/>
                </a:solidFill>
              </a:rPr>
              <a:t>멤버쉽</a:t>
            </a:r>
            <a:r>
              <a:rPr lang="ko-KR" altLang="en-US" sz="1200" b="1" spc="-130" dirty="0">
                <a:solidFill>
                  <a:srgbClr val="0070C0"/>
                </a:solidFill>
              </a:rPr>
              <a:t> </a:t>
            </a:r>
            <a:r>
              <a:rPr lang="en-US" altLang="ko-KR" sz="1000" b="1" spc="-130" dirty="0">
                <a:solidFill>
                  <a:srgbClr val="0070C0"/>
                </a:solidFill>
              </a:rPr>
              <a:t>(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거리 </a:t>
            </a:r>
            <a:r>
              <a:rPr lang="en-US" altLang="ko-KR" sz="1000" b="1" spc="-130" dirty="0">
                <a:solidFill>
                  <a:srgbClr val="0070C0"/>
                </a:solidFill>
              </a:rPr>
              <a:t>)</a:t>
            </a:r>
            <a:r>
              <a:rPr lang="en-US" altLang="ko-KR" sz="1200" b="1" spc="-130" dirty="0">
                <a:solidFill>
                  <a:srgbClr val="0070C0"/>
                </a:solidFill>
              </a:rPr>
              <a:t>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정도</a:t>
            </a:r>
            <a:r>
              <a:rPr lang="ko-KR" altLang="en-US" sz="1200" spc="-130" dirty="0"/>
              <a:t>를 이용하여 공차와의 거리가 멀수록</a:t>
            </a:r>
            <a:r>
              <a:rPr lang="en-US" altLang="ko-KR" sz="1200" spc="-130" dirty="0"/>
              <a:t>,</a:t>
            </a:r>
            <a:br>
              <a:rPr lang="en-US" altLang="ko-KR" sz="1200" spc="-130" dirty="0"/>
            </a:br>
            <a:r>
              <a:rPr lang="ko-KR" altLang="en-US" sz="1200" spc="-130" dirty="0"/>
              <a:t> 보상이 작아지도록 </a:t>
            </a:r>
            <a:r>
              <a:rPr lang="en-US" altLang="ko-KR" sz="1200" b="1" spc="-130" dirty="0">
                <a:solidFill>
                  <a:srgbClr val="0070C0"/>
                </a:solidFill>
              </a:rPr>
              <a:t>Reward Function</a:t>
            </a:r>
            <a:r>
              <a:rPr lang="ko-KR" altLang="en-US" sz="1200" spc="-130" dirty="0"/>
              <a:t>을 설정</a:t>
            </a:r>
          </a:p>
        </p:txBody>
      </p:sp>
    </p:spTree>
    <p:extLst>
      <p:ext uri="{BB962C8B-B14F-4D97-AF65-F5344CB8AC3E}">
        <p14:creationId xmlns:p14="http://schemas.microsoft.com/office/powerpoint/2010/main" val="1834740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데이터 적용 시 문제점과 해결방안 </a:t>
            </a: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sz="1600" b="1" spc="-150" dirty="0">
              <a:solidFill>
                <a:srgbClr val="524F4F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8FE6C1-31D0-4C1D-AFEC-BACA528C91D2}"/>
              </a:ext>
            </a:extLst>
          </p:cNvPr>
          <p:cNvSpPr txBox="1"/>
          <p:nvPr/>
        </p:nvSpPr>
        <p:spPr>
          <a:xfrm>
            <a:off x="1028073" y="1999469"/>
            <a:ext cx="6813220" cy="40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 </a:t>
            </a:r>
            <a:r>
              <a:rPr lang="ko-KR" altLang="en-US" sz="1400" spc="-130" dirty="0"/>
              <a:t>기존 시뮬레이션의 경우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구체적인</a:t>
            </a:r>
            <a:r>
              <a:rPr lang="ko-KR" altLang="en-US" sz="1400" b="1" spc="-130" dirty="0"/>
              <a:t>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매칭 정책</a:t>
            </a:r>
            <a:r>
              <a:rPr lang="ko-KR" altLang="en-US" sz="1400" spc="-130" dirty="0"/>
              <a:t>이 없음</a:t>
            </a:r>
            <a:endParaRPr lang="en-US" altLang="ko-KR" sz="1400" spc="-130" baseline="3000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단순한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정규분포</a:t>
            </a:r>
            <a:r>
              <a:rPr lang="ko-KR" altLang="en-US" sz="1200" spc="-130" dirty="0"/>
              <a:t>에 따른 승객과 공차의 선호 가격 선정</a:t>
            </a:r>
            <a:endParaRPr lang="ko-KR" altLang="en-US" sz="10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시장 가격에 대한 선호 가격을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누적 분포</a:t>
            </a:r>
            <a:r>
              <a:rPr lang="ko-KR" altLang="en-US" sz="1200" spc="-130" dirty="0"/>
              <a:t>를 통해 승낙 여부</a:t>
            </a:r>
            <a:r>
              <a:rPr lang="en-US" altLang="ko-KR" sz="1000" spc="-130" dirty="0"/>
              <a:t>(</a:t>
            </a:r>
            <a:r>
              <a:rPr lang="ko-KR" altLang="en-US" sz="1000" spc="-130" dirty="0"/>
              <a:t>확률</a:t>
            </a:r>
            <a:r>
              <a:rPr lang="en-US" altLang="ko-KR" sz="1000" spc="-130" dirty="0"/>
              <a:t>)</a:t>
            </a:r>
            <a:r>
              <a:rPr lang="ko-KR" altLang="en-US" sz="1200" spc="-130" dirty="0"/>
              <a:t> 결정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각 승객과 공차의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독립적인 매칭 여부만 결정</a:t>
            </a:r>
            <a:endParaRPr lang="en-US" altLang="ko-KR" sz="1200" b="1" spc="-130" dirty="0">
              <a:solidFill>
                <a:srgbClr val="0070C0"/>
              </a:solidFill>
            </a:endParaRP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</a:t>
            </a:r>
            <a:r>
              <a:rPr lang="ko-KR" altLang="en-US" sz="1200" spc="-130" dirty="0"/>
              <a:t>실제 데이터의 특성을 시뮬레이션에 반영하기 어려움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endParaRPr lang="en-US" altLang="ko-KR" sz="12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pc="-130" dirty="0"/>
              <a:t> </a:t>
            </a:r>
            <a:r>
              <a:rPr lang="ko-KR" altLang="en-US" sz="1400" spc="-130" dirty="0"/>
              <a:t>▶ 구체적인 매칭 정책 구축</a:t>
            </a:r>
            <a:endParaRPr lang="en-US" altLang="ko-KR" sz="1400" b="1" spc="-130" dirty="0">
              <a:solidFill>
                <a:srgbClr val="0070C0"/>
              </a:solidFill>
            </a:endParaRP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</a:t>
            </a:r>
            <a:r>
              <a:rPr lang="ko-KR" altLang="en-US" sz="1200" spc="-130" dirty="0"/>
              <a:t>가격 분포를 이용한 단순한 매칭 정책이 아닌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다양한 요소</a:t>
            </a:r>
            <a:r>
              <a:rPr lang="ko-KR" altLang="en-US" sz="1200" spc="-130" dirty="0"/>
              <a:t>를 추가적으로 고려하는 매칭 정책 구축</a:t>
            </a:r>
            <a:endParaRPr lang="ko-KR" altLang="en-US" spc="-130" dirty="0"/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각 승객과 공차 간의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배차거리</a:t>
            </a:r>
            <a:r>
              <a:rPr lang="ko-KR" altLang="en-US" sz="1000" spc="-130" dirty="0"/>
              <a:t> </a:t>
            </a:r>
            <a:r>
              <a:rPr lang="en-US" altLang="ko-KR" sz="800" spc="-130" dirty="0"/>
              <a:t>(3</a:t>
            </a:r>
            <a:r>
              <a:rPr lang="ko-KR" altLang="en-US" sz="800" spc="-130" dirty="0"/>
              <a:t>가지 방법 실험</a:t>
            </a:r>
            <a:r>
              <a:rPr lang="en-US" altLang="ko-KR" sz="800" spc="-130" dirty="0"/>
              <a:t>)</a:t>
            </a:r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000" spc="-130" dirty="0"/>
              <a:t>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운행거리</a:t>
            </a:r>
            <a:r>
              <a:rPr lang="ko-KR" altLang="en-US" sz="1000" spc="-130" dirty="0"/>
              <a:t> </a:t>
            </a:r>
            <a:r>
              <a:rPr lang="en-US" altLang="ko-KR" sz="800" spc="-130" dirty="0"/>
              <a:t>(</a:t>
            </a:r>
            <a:r>
              <a:rPr lang="ko-KR" altLang="en-US" sz="800" spc="-130" dirty="0"/>
              <a:t>하차 정보 이용</a:t>
            </a:r>
            <a:r>
              <a:rPr lang="en-US" altLang="ko-KR" sz="800" spc="-130" dirty="0"/>
              <a:t>)</a:t>
            </a:r>
          </a:p>
          <a:p>
            <a:pPr marL="900000" lvl="1" indent="-18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000" spc="-130" dirty="0"/>
              <a:t>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수요밀도</a:t>
            </a:r>
            <a:r>
              <a:rPr lang="ko-KR" altLang="en-US" sz="1000" spc="-130" dirty="0"/>
              <a:t> 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승객과 공차의 </a:t>
            </a:r>
            <a:r>
              <a:rPr lang="en-US" altLang="ko-KR" sz="1200" spc="-130" dirty="0"/>
              <a:t>Matrix</a:t>
            </a:r>
            <a:r>
              <a:rPr lang="ko-KR" altLang="en-US" sz="1200" spc="-130" dirty="0"/>
              <a:t>를 생성하여 매칭 확률을 계산</a:t>
            </a:r>
          </a:p>
        </p:txBody>
      </p:sp>
      <p:pic>
        <p:nvPicPr>
          <p:cNvPr id="64" name="그래픽 63">
            <a:extLst>
              <a:ext uri="{FF2B5EF4-FFF2-40B4-BE49-F238E27FC236}">
                <a16:creationId xmlns:a16="http://schemas.microsoft.com/office/drawing/2014/main" id="{32A47E70-B2EE-4E1B-8916-B685E14B2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5046" y="3282118"/>
            <a:ext cx="540000" cy="540000"/>
          </a:xfrm>
          <a:prstGeom prst="rect">
            <a:avLst/>
          </a:prstGeom>
        </p:spPr>
      </p:pic>
      <p:pic>
        <p:nvPicPr>
          <p:cNvPr id="66" name="그래픽 65">
            <a:extLst>
              <a:ext uri="{FF2B5EF4-FFF2-40B4-BE49-F238E27FC236}">
                <a16:creationId xmlns:a16="http://schemas.microsoft.com/office/drawing/2014/main" id="{93474CB2-CBAB-44EB-9D3D-B942462F57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5046" y="2556955"/>
            <a:ext cx="540000" cy="540000"/>
          </a:xfrm>
          <a:prstGeom prst="rect">
            <a:avLst/>
          </a:prstGeom>
        </p:spPr>
      </p:pic>
      <p:pic>
        <p:nvPicPr>
          <p:cNvPr id="67" name="그래픽 66">
            <a:extLst>
              <a:ext uri="{FF2B5EF4-FFF2-40B4-BE49-F238E27FC236}">
                <a16:creationId xmlns:a16="http://schemas.microsoft.com/office/drawing/2014/main" id="{4999F71F-6AAD-4518-A24A-F0F8F48D8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5046" y="4732445"/>
            <a:ext cx="540000" cy="540000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:a16="http://schemas.microsoft.com/office/drawing/2014/main" id="{B429851E-B02F-4D0B-A029-B84E900086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5046" y="4007281"/>
            <a:ext cx="540000" cy="540000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E843A29-1C21-45F2-A538-EE6D841C41BE}"/>
              </a:ext>
            </a:extLst>
          </p:cNvPr>
          <p:cNvGrpSpPr/>
          <p:nvPr/>
        </p:nvGrpSpPr>
        <p:grpSpPr>
          <a:xfrm>
            <a:off x="9075046" y="2826955"/>
            <a:ext cx="1515710" cy="2175490"/>
            <a:chOff x="9075046" y="2826955"/>
            <a:chExt cx="1236989" cy="2175490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DED8DD0E-AE34-45E5-8043-BE21A0F1C20E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075046" y="2826955"/>
              <a:ext cx="1236989" cy="193388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CF44661-58E7-488A-BAD8-2F0D7A562FF0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9075046" y="3552118"/>
              <a:ext cx="1236989" cy="264329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9BE4258-05AE-441D-83D6-9427AA23C524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9075046" y="4612551"/>
              <a:ext cx="1236989" cy="389894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9D779E03-B8EB-41A6-BB4F-41A592C065BF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075046" y="2826955"/>
              <a:ext cx="1236989" cy="989492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1DA4B07E-9DFC-4E61-BE44-EBEB5A41C9F0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075046" y="2826955"/>
              <a:ext cx="1236989" cy="178559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66D0251-306C-44A9-A7ED-D7D3ED918545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9075046" y="3020343"/>
              <a:ext cx="1236989" cy="531775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1A16E20-563C-4FAA-A8AD-AB46CB9BE13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9075046" y="3552118"/>
              <a:ext cx="1236989" cy="106043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7847B59-1E5B-410B-B4BC-2E98316C70E0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9075046" y="3020343"/>
              <a:ext cx="1236989" cy="1256938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79AA4700-9D5F-4FC2-859A-C362D9C2EAE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9075046" y="3816447"/>
              <a:ext cx="1236989" cy="460834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83A9D4A-E4A9-4D96-8C54-37F9F7194976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9075046" y="4277281"/>
              <a:ext cx="1236989" cy="33527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BCF053AF-3676-4DC4-A06A-BB3C4625FA0F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9075046" y="3816447"/>
              <a:ext cx="1236989" cy="1185998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3FA87B4-F7FC-4EA0-84B0-155FDF48975E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9075046" y="3020343"/>
              <a:ext cx="1236989" cy="1982102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3824E13A-57E7-469D-90A5-04B9ED9A55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2867" y="2717943"/>
            <a:ext cx="604800" cy="604800"/>
          </a:xfrm>
          <a:prstGeom prst="rect">
            <a:avLst/>
          </a:prstGeom>
        </p:spPr>
      </p:pic>
      <p:pic>
        <p:nvPicPr>
          <p:cNvPr id="128" name="그래픽 127">
            <a:extLst>
              <a:ext uri="{FF2B5EF4-FFF2-40B4-BE49-F238E27FC236}">
                <a16:creationId xmlns:a16="http://schemas.microsoft.com/office/drawing/2014/main" id="{AF3B6C9E-0E18-4788-BB05-9C357642EC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2867" y="3514047"/>
            <a:ext cx="604800" cy="604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BDA559EF-5440-493A-8D14-57004704B3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2867" y="4310151"/>
            <a:ext cx="604800" cy="604800"/>
          </a:xfrm>
          <a:prstGeom prst="rect">
            <a:avLst/>
          </a:prstGeom>
        </p:spPr>
      </p:pic>
      <p:sp>
        <p:nvSpPr>
          <p:cNvPr id="139" name="타원 138">
            <a:extLst>
              <a:ext uri="{FF2B5EF4-FFF2-40B4-BE49-F238E27FC236}">
                <a16:creationId xmlns:a16="http://schemas.microsoft.com/office/drawing/2014/main" id="{552EE625-8E69-4725-AF4B-10543F920DDD}"/>
              </a:ext>
            </a:extLst>
          </p:cNvPr>
          <p:cNvSpPr/>
          <p:nvPr/>
        </p:nvSpPr>
        <p:spPr>
          <a:xfrm>
            <a:off x="9453799" y="3453394"/>
            <a:ext cx="846000" cy="846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래픽 142">
            <a:extLst>
              <a:ext uri="{FF2B5EF4-FFF2-40B4-BE49-F238E27FC236}">
                <a16:creationId xmlns:a16="http://schemas.microsoft.com/office/drawing/2014/main" id="{26D70601-D924-4D04-B6BF-28BA29E37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5182" y="3523462"/>
            <a:ext cx="643234" cy="6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데이터 적용 시 문제점과 해결방안 </a:t>
            </a: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sz="1600" b="1" spc="-150" dirty="0">
              <a:solidFill>
                <a:srgbClr val="524F4F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8FE6C1-31D0-4C1D-AFEC-BACA528C91D2}"/>
              </a:ext>
            </a:extLst>
          </p:cNvPr>
          <p:cNvSpPr txBox="1"/>
          <p:nvPr/>
        </p:nvSpPr>
        <p:spPr>
          <a:xfrm>
            <a:off x="1028073" y="1999469"/>
            <a:ext cx="6748766" cy="43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 </a:t>
            </a:r>
            <a:r>
              <a:rPr lang="ko-KR" altLang="en-US" sz="1400" spc="-130" dirty="0"/>
              <a:t>시뮬레이션에 적용 할 데이터의 한계점</a:t>
            </a:r>
            <a:endParaRPr lang="en-US" altLang="ko-KR" sz="14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약 </a:t>
            </a:r>
            <a:r>
              <a:rPr lang="en-US" altLang="ko-KR" sz="1200" spc="-130" dirty="0"/>
              <a:t>1,300</a:t>
            </a:r>
            <a:r>
              <a:rPr lang="ko-KR" altLang="en-US" sz="1200" spc="-130" dirty="0"/>
              <a:t>만개 이상의 방대한 데이터로 강화학습 진행 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학습에 오랜 시간</a:t>
            </a:r>
            <a:r>
              <a:rPr lang="ko-KR" altLang="en-US" sz="1200" spc="-130" dirty="0"/>
              <a:t>이 소요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매칭된 데이터만 존재 </a:t>
            </a:r>
            <a:r>
              <a:rPr lang="en-US" altLang="ko-KR" sz="1000" spc="-130" dirty="0"/>
              <a:t>(</a:t>
            </a:r>
            <a:r>
              <a:rPr lang="ko-KR" altLang="en-US" sz="1000" b="1" spc="-130" dirty="0">
                <a:solidFill>
                  <a:srgbClr val="0070C0"/>
                </a:solidFill>
              </a:rPr>
              <a:t>매칭 실패</a:t>
            </a:r>
            <a:r>
              <a:rPr lang="ko-KR" altLang="en-US" sz="1000" spc="-130" dirty="0"/>
              <a:t> 데이터 및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공차</a:t>
            </a:r>
            <a:r>
              <a:rPr lang="ko-KR" altLang="en-US" sz="1000" spc="-130" dirty="0"/>
              <a:t> 데이터의 부재</a:t>
            </a:r>
            <a:r>
              <a:rPr lang="en-US" altLang="ko-KR" sz="1000" spc="-130" dirty="0"/>
              <a:t>)</a:t>
            </a:r>
            <a:r>
              <a:rPr lang="en-US" altLang="ko-KR" sz="1200" spc="-130" dirty="0"/>
              <a:t> </a:t>
            </a:r>
            <a:r>
              <a:rPr lang="ko-KR" altLang="en-US" sz="1200" spc="-130" dirty="0"/>
              <a:t>하고</a:t>
            </a:r>
            <a:r>
              <a:rPr lang="en-US" altLang="ko-KR" sz="1200" spc="-130" dirty="0"/>
              <a:t>,</a:t>
            </a:r>
            <a:br>
              <a:rPr lang="en-US" altLang="ko-KR" sz="1200" spc="-130" dirty="0"/>
            </a:br>
            <a:r>
              <a:rPr lang="en-US" altLang="ko-KR" sz="1200" spc="-130" dirty="0"/>
              <a:t> </a:t>
            </a:r>
            <a:r>
              <a:rPr lang="ko-KR" altLang="en-US" sz="1200" spc="-130" dirty="0"/>
              <a:t>정확한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공차의 위치</a:t>
            </a:r>
            <a:r>
              <a:rPr lang="ko-KR" altLang="en-US" sz="1200" spc="-130" dirty="0"/>
              <a:t>를 파악 할 수 없어 </a:t>
            </a:r>
            <a:r>
              <a:rPr lang="ko-KR" altLang="en-US" sz="1200" spc="-130" dirty="0" err="1"/>
              <a:t>모수</a:t>
            </a:r>
            <a:r>
              <a:rPr lang="ko-KR" altLang="en-US" sz="1200" spc="-130" dirty="0"/>
              <a:t> 추정이 어려움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endParaRPr lang="en-US" altLang="ko-KR" sz="12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pc="-130" dirty="0"/>
              <a:t> </a:t>
            </a:r>
            <a:r>
              <a:rPr lang="ko-KR" altLang="en-US" sz="1400" spc="-130" dirty="0"/>
              <a:t>▶ 다양한 실험을 통한 데이터의 한계점 해결</a:t>
            </a:r>
            <a:endParaRPr lang="en-US" altLang="ko-KR" sz="1400" b="1" spc="-130" dirty="0">
              <a:solidFill>
                <a:srgbClr val="0070C0"/>
              </a:solidFill>
            </a:endParaRP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 수요와 공급에 대한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비율 및 특성</a:t>
            </a:r>
            <a:r>
              <a:rPr lang="ko-KR" altLang="en-US" sz="1200" spc="-130" dirty="0"/>
              <a:t>을 유지한</a:t>
            </a:r>
            <a:r>
              <a:rPr lang="en-US" altLang="ko-KR" sz="1200" spc="-130" dirty="0"/>
              <a:t>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샘플링</a:t>
            </a:r>
            <a:r>
              <a:rPr lang="ko-KR" altLang="en-US" sz="1200" spc="-130" dirty="0"/>
              <a:t> 데이터를 사용하여 학습 시간 단축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</a:t>
            </a:r>
            <a:r>
              <a:rPr lang="ko-KR" altLang="en-US" sz="1200" spc="-130" dirty="0"/>
              <a:t>그래픽카드 연산을 이용하여 학습 시간 단축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 </a:t>
            </a:r>
            <a:r>
              <a:rPr lang="ko-KR" altLang="en-US" sz="1200" spc="-130" dirty="0"/>
              <a:t>임의의</a:t>
            </a:r>
            <a:r>
              <a:rPr lang="en-US" altLang="ko-KR" sz="1200" spc="-130" dirty="0"/>
              <a:t> </a:t>
            </a:r>
            <a:r>
              <a:rPr lang="ko-KR" altLang="en-US" sz="1200" spc="-130" dirty="0"/>
              <a:t>공차 데이터 생성 방법 제안</a:t>
            </a:r>
          </a:p>
          <a:p>
            <a:pPr marL="948600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000" spc="-130" dirty="0"/>
              <a:t> 단순 랜덤 샘플링</a:t>
            </a:r>
            <a:endParaRPr lang="en-US" altLang="ko-KR" sz="1000" spc="-130" dirty="0"/>
          </a:p>
          <a:p>
            <a:pPr marL="948600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000" spc="-130" dirty="0"/>
              <a:t>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수요밀도</a:t>
            </a:r>
            <a:r>
              <a:rPr lang="ko-KR" altLang="en-US" sz="1000" spc="-130" dirty="0"/>
              <a:t>에 따른 랜덤 샘플링</a:t>
            </a:r>
            <a:endParaRPr lang="en-US" altLang="ko-KR" sz="1000" spc="-130" dirty="0"/>
          </a:p>
          <a:p>
            <a:pPr marL="948600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000" spc="-130" dirty="0"/>
              <a:t> </a:t>
            </a:r>
            <a:r>
              <a:rPr lang="ko-KR" altLang="en-US" sz="1000" b="1" spc="-130" dirty="0">
                <a:solidFill>
                  <a:srgbClr val="0070C0"/>
                </a:solidFill>
              </a:rPr>
              <a:t>하차 데이터</a:t>
            </a:r>
            <a:r>
              <a:rPr lang="ko-KR" altLang="en-US" sz="1000" spc="-130" dirty="0"/>
              <a:t>를 활용한 샘플링</a:t>
            </a:r>
            <a:endParaRPr lang="en-US" altLang="ko-KR" sz="10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>
                <a:solidFill>
                  <a:srgbClr val="FF0000"/>
                </a:solidFill>
              </a:rPr>
              <a:t>1, 2, 3</a:t>
            </a:r>
            <a:r>
              <a:rPr lang="ko-KR" altLang="en-US" sz="1200" spc="-130" dirty="0">
                <a:solidFill>
                  <a:srgbClr val="FF0000"/>
                </a:solidFill>
              </a:rPr>
              <a:t>번 샘플링 방법을 적절히 조합하여 사용 </a:t>
            </a:r>
            <a:r>
              <a:rPr lang="en-US" altLang="ko-KR" sz="1200" spc="-130" dirty="0">
                <a:solidFill>
                  <a:srgbClr val="FF0000"/>
                </a:solidFill>
              </a:rPr>
              <a:t>(ex, </a:t>
            </a:r>
            <a:r>
              <a:rPr lang="ko-KR" altLang="en-US" sz="1200" spc="-130" dirty="0">
                <a:solidFill>
                  <a:srgbClr val="FF0000"/>
                </a:solidFill>
              </a:rPr>
              <a:t>단순 랜덤 </a:t>
            </a:r>
            <a:r>
              <a:rPr lang="en-US" altLang="ko-KR" sz="1200" spc="-130" dirty="0">
                <a:solidFill>
                  <a:srgbClr val="FF0000"/>
                </a:solidFill>
              </a:rPr>
              <a:t>10%, </a:t>
            </a:r>
            <a:r>
              <a:rPr lang="ko-KR" altLang="en-US" sz="1200" spc="-130" dirty="0">
                <a:solidFill>
                  <a:srgbClr val="FF0000"/>
                </a:solidFill>
              </a:rPr>
              <a:t>수요밀도 </a:t>
            </a:r>
            <a:r>
              <a:rPr lang="en-US" altLang="ko-KR" sz="1200" spc="-130" dirty="0">
                <a:solidFill>
                  <a:srgbClr val="FF0000"/>
                </a:solidFill>
              </a:rPr>
              <a:t>40%, </a:t>
            </a:r>
            <a:r>
              <a:rPr lang="ko-KR" altLang="en-US" sz="1200" spc="-130" dirty="0">
                <a:solidFill>
                  <a:srgbClr val="FF0000"/>
                </a:solidFill>
              </a:rPr>
              <a:t>하차 데이터 </a:t>
            </a:r>
            <a:r>
              <a:rPr lang="en-US" altLang="ko-KR" sz="1200" spc="-130" dirty="0">
                <a:solidFill>
                  <a:srgbClr val="FF0000"/>
                </a:solidFill>
              </a:rPr>
              <a:t>50%)</a:t>
            </a:r>
            <a:endParaRPr lang="ko-KR" altLang="en-US" sz="1200" spc="-13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4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 Data</a:t>
            </a: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Simulation</a:t>
            </a:r>
            <a:r>
              <a:rPr lang="ko-KR" altLang="en-US" sz="1600" b="1" spc="-150" dirty="0">
                <a:solidFill>
                  <a:schemeClr val="bg1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하겠음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8FE6C1-31D0-4C1D-AFEC-BACA528C91D2}"/>
              </a:ext>
            </a:extLst>
          </p:cNvPr>
          <p:cNvSpPr txBox="1"/>
          <p:nvPr/>
        </p:nvSpPr>
        <p:spPr>
          <a:xfrm>
            <a:off x="1028072" y="1999469"/>
            <a:ext cx="7721357" cy="362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Input : Uber NYC O-D</a:t>
            </a:r>
            <a:r>
              <a:rPr lang="ko-KR" altLang="en-US" sz="1400" spc="-130" dirty="0"/>
              <a:t> </a:t>
            </a:r>
            <a:r>
              <a:rPr lang="en-US" altLang="ko-KR" sz="1400" spc="-130" dirty="0"/>
              <a:t>Data </a:t>
            </a:r>
            <a:r>
              <a:rPr lang="en-US" altLang="ko-KR" sz="1200" spc="-130" dirty="0"/>
              <a:t>( Pick Up, Drop Off )</a:t>
            </a:r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Output : Reward</a:t>
            </a:r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130" dirty="0"/>
              <a:t> </a:t>
            </a:r>
            <a:r>
              <a:rPr lang="en-US" altLang="ko-KR" sz="1400" spc="-130" dirty="0"/>
              <a:t>Matching</a:t>
            </a:r>
            <a:r>
              <a:rPr lang="ko-KR" altLang="en-US" sz="1400" spc="-130" dirty="0"/>
              <a:t> </a:t>
            </a:r>
            <a:r>
              <a:rPr lang="en-US" altLang="ko-KR" sz="1400" spc="-130" dirty="0"/>
              <a:t>Policy Matrix</a:t>
            </a:r>
            <a:r>
              <a:rPr lang="ko-KR" altLang="en-US" sz="1400" spc="-130" dirty="0"/>
              <a:t> 생성</a:t>
            </a:r>
            <a:endParaRPr lang="en-US" altLang="ko-KR" sz="14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DB-SCAN Clustering </a:t>
            </a:r>
            <a:r>
              <a:rPr lang="ko-KR" altLang="en-US" sz="1200" spc="-130" dirty="0"/>
              <a:t>함수를 통한 수요밀도 생성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분포를 이용한 선호가격 생성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공차 샘플링과 수요 간의 거리</a:t>
            </a:r>
            <a:r>
              <a:rPr lang="en-US" altLang="ko-KR" sz="1050" spc="-130" dirty="0"/>
              <a:t>(</a:t>
            </a:r>
            <a:r>
              <a:rPr lang="ko-KR" altLang="en-US" sz="1050" spc="-130" dirty="0"/>
              <a:t>좌표</a:t>
            </a:r>
            <a:r>
              <a:rPr lang="en-US" altLang="ko-KR" sz="1050" spc="-130" dirty="0"/>
              <a:t>)</a:t>
            </a:r>
            <a:r>
              <a:rPr lang="ko-KR" altLang="en-US" sz="1200" spc="-130" dirty="0"/>
              <a:t>를 통한 배차거리 생성 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/>
              <a:t>O-D Data</a:t>
            </a:r>
            <a:r>
              <a:rPr lang="ko-KR" altLang="en-US" sz="1200" spc="-130" dirty="0"/>
              <a:t>를 이용한 운행거리 생성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배차거리</a:t>
            </a:r>
            <a:r>
              <a:rPr lang="en-US" altLang="ko-KR" sz="1200" spc="-130" dirty="0"/>
              <a:t>/</a:t>
            </a:r>
            <a:r>
              <a:rPr lang="ko-KR" altLang="en-US" sz="1200" spc="-130" dirty="0"/>
              <a:t>운행거리</a:t>
            </a:r>
            <a:r>
              <a:rPr lang="en-US" altLang="ko-KR" sz="1200" spc="-130" dirty="0"/>
              <a:t>/</a:t>
            </a:r>
            <a:r>
              <a:rPr lang="ko-KR" altLang="en-US" sz="1200" spc="-130" dirty="0"/>
              <a:t>수요밀도</a:t>
            </a:r>
            <a:r>
              <a:rPr lang="en-US" altLang="ko-KR" sz="1200" spc="-130" dirty="0"/>
              <a:t>/</a:t>
            </a:r>
            <a:r>
              <a:rPr lang="ko-KR" altLang="en-US" sz="1200" spc="-130" dirty="0"/>
              <a:t>선호가격을 조합하여 </a:t>
            </a:r>
            <a:r>
              <a:rPr lang="en-US" altLang="ko-KR" sz="1200" spc="-130" dirty="0"/>
              <a:t>Matching Matrix </a:t>
            </a:r>
            <a:r>
              <a:rPr lang="ko-KR" altLang="en-US" sz="1200" spc="-130" dirty="0"/>
              <a:t>생성</a:t>
            </a:r>
            <a:endParaRPr lang="en-US" altLang="ko-KR" sz="1200" spc="-130" dirty="0"/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4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spc="-130" dirty="0"/>
              <a:t>▶ 선행연구와는 다른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수요밀도</a:t>
            </a:r>
            <a:r>
              <a:rPr lang="ko-KR" altLang="en-US" sz="1400" spc="-130" dirty="0"/>
              <a:t>와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승객과 공차 간의 거리</a:t>
            </a:r>
            <a:r>
              <a:rPr lang="ko-KR" altLang="en-US" sz="1400" spc="-130" dirty="0"/>
              <a:t>를 고려한 보다 현실적인 </a:t>
            </a:r>
            <a:r>
              <a:rPr lang="en-US" altLang="ko-KR" sz="1400" spc="-130" dirty="0"/>
              <a:t>Simulation </a:t>
            </a:r>
            <a:r>
              <a:rPr lang="ko-KR" altLang="en-US" sz="1400" spc="-130" dirty="0"/>
              <a:t>제안</a:t>
            </a:r>
            <a:endParaRPr lang="en-US" altLang="ko-KR" sz="1400" spc="-130" dirty="0"/>
          </a:p>
        </p:txBody>
      </p:sp>
    </p:spTree>
    <p:extLst>
      <p:ext uri="{BB962C8B-B14F-4D97-AF65-F5344CB8AC3E}">
        <p14:creationId xmlns:p14="http://schemas.microsoft.com/office/powerpoint/2010/main" val="11758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BEF64-615E-4225-9DD6-E63448E6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2" y="1379117"/>
            <a:ext cx="6155804" cy="4099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46A13D-B0A0-4ACC-829B-A5ADFE7A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" y="522485"/>
            <a:ext cx="4543625" cy="56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수요밀도</a:t>
            </a:r>
            <a:r>
              <a:rPr lang="ko-KR" altLang="en-US" sz="1600" spc="-130" dirty="0"/>
              <a:t> </a:t>
            </a:r>
            <a:r>
              <a:rPr lang="ko-KR" altLang="en-US" sz="1600" b="1" spc="-150" dirty="0">
                <a:solidFill>
                  <a:schemeClr val="bg1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하겠음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8FE6C1-31D0-4C1D-AFEC-BACA528C91D2}"/>
              </a:ext>
            </a:extLst>
          </p:cNvPr>
          <p:cNvSpPr txBox="1"/>
          <p:nvPr/>
        </p:nvSpPr>
        <p:spPr>
          <a:xfrm>
            <a:off x="1028072" y="1999469"/>
            <a:ext cx="7721357" cy="32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HDBSCAN</a:t>
            </a:r>
            <a:r>
              <a:rPr lang="ko-KR" altLang="en-US" sz="1400" spc="-130" dirty="0"/>
              <a:t>을 통해 각 </a:t>
            </a:r>
            <a:r>
              <a:rPr lang="en-US" altLang="ko-KR" sz="1400" spc="-130" dirty="0"/>
              <a:t>Data</a:t>
            </a:r>
            <a:r>
              <a:rPr lang="ko-KR" altLang="en-US" sz="1400" spc="-130" dirty="0"/>
              <a:t>에 </a:t>
            </a:r>
            <a:r>
              <a:rPr lang="en-US" altLang="ko-KR" sz="1400" spc="-130" dirty="0"/>
              <a:t>Labeling</a:t>
            </a:r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K-</a:t>
            </a:r>
            <a:r>
              <a:rPr lang="en-US" altLang="ko-KR" sz="1400" spc="-130" dirty="0" err="1"/>
              <a:t>Nearnest</a:t>
            </a:r>
            <a:r>
              <a:rPr lang="en-US" altLang="ko-KR" sz="1400" spc="-130" dirty="0"/>
              <a:t> Neighbor Alg.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 err="1"/>
              <a:t>X_train</a:t>
            </a:r>
            <a:r>
              <a:rPr lang="en-US" altLang="ko-KR" sz="1200" spc="-130" dirty="0"/>
              <a:t> : </a:t>
            </a:r>
            <a:r>
              <a:rPr lang="ko-KR" altLang="en-US" sz="1200" spc="-130" dirty="0"/>
              <a:t>승객 위치 좌표 </a:t>
            </a:r>
            <a:r>
              <a:rPr lang="en-US" altLang="ko-KR" sz="800" spc="-130" dirty="0"/>
              <a:t>(</a:t>
            </a:r>
            <a:r>
              <a:rPr lang="ko-KR" altLang="en-US" sz="800" spc="-130" dirty="0"/>
              <a:t>위도</a:t>
            </a:r>
            <a:r>
              <a:rPr lang="en-US" altLang="ko-KR" sz="800" spc="-130" dirty="0"/>
              <a:t>, </a:t>
            </a:r>
            <a:r>
              <a:rPr lang="ko-KR" altLang="en-US" sz="800" spc="-130" dirty="0"/>
              <a:t>경도</a:t>
            </a:r>
            <a:r>
              <a:rPr lang="en-US" altLang="ko-KR" sz="800" spc="-130" dirty="0"/>
              <a:t>)</a:t>
            </a:r>
            <a:r>
              <a:rPr lang="en-US" altLang="ko-KR" sz="1200" spc="-130" dirty="0"/>
              <a:t>, </a:t>
            </a:r>
            <a:r>
              <a:rPr lang="en-US" altLang="ko-KR" sz="1200" spc="-130" dirty="0" err="1"/>
              <a:t>y_train</a:t>
            </a:r>
            <a:r>
              <a:rPr lang="en-US" altLang="ko-KR" sz="1200" spc="-130" dirty="0"/>
              <a:t> : </a:t>
            </a:r>
            <a:r>
              <a:rPr lang="ko-KR" altLang="en-US" sz="1200" spc="-130" dirty="0"/>
              <a:t>수요 </a:t>
            </a:r>
            <a:r>
              <a:rPr lang="en-US" altLang="ko-KR" sz="1200" spc="-130" dirty="0"/>
              <a:t>Label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en-US" altLang="ko-KR" sz="1200" spc="-130" dirty="0" err="1"/>
              <a:t>X_test</a:t>
            </a:r>
            <a:r>
              <a:rPr lang="en-US" altLang="ko-KR" sz="1200" spc="-130" dirty="0"/>
              <a:t> : </a:t>
            </a:r>
            <a:r>
              <a:rPr lang="ko-KR" altLang="en-US" sz="1200" spc="-130" dirty="0"/>
              <a:t>승객의 목적지 좌표</a:t>
            </a:r>
            <a:r>
              <a:rPr lang="en-US" altLang="ko-KR" sz="800" spc="-130" dirty="0"/>
              <a:t>(</a:t>
            </a:r>
            <a:r>
              <a:rPr lang="ko-KR" altLang="en-US" sz="800" spc="-130" dirty="0"/>
              <a:t>위도</a:t>
            </a:r>
            <a:r>
              <a:rPr lang="en-US" altLang="ko-KR" sz="800" spc="-130" dirty="0"/>
              <a:t>, </a:t>
            </a:r>
            <a:r>
              <a:rPr lang="ko-KR" altLang="en-US" sz="800" spc="-130" dirty="0"/>
              <a:t>경도</a:t>
            </a:r>
            <a:r>
              <a:rPr lang="en-US" altLang="ko-KR" sz="800" spc="-130" dirty="0"/>
              <a:t>)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승객의 목적지에 해당하는 </a:t>
            </a:r>
            <a:r>
              <a:rPr lang="en-US" altLang="ko-KR" sz="1200" spc="-130" dirty="0"/>
              <a:t>Cluster</a:t>
            </a:r>
            <a:r>
              <a:rPr lang="ko-KR" altLang="en-US" sz="1200" spc="-130" dirty="0"/>
              <a:t>를 결정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endParaRPr lang="en-US" altLang="ko-KR" sz="1200" spc="-130" dirty="0"/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Cluster</a:t>
            </a:r>
            <a:r>
              <a:rPr lang="ko-KR" altLang="en-US" sz="1400" spc="-130" dirty="0"/>
              <a:t>의 크기에 따라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단위 비례 수</a:t>
            </a:r>
            <a:r>
              <a:rPr lang="ko-KR" altLang="en-US" sz="1400" spc="-130" dirty="0"/>
              <a:t>를 지정 </a:t>
            </a:r>
            <a:r>
              <a:rPr lang="en-US" altLang="ko-KR" sz="1400" spc="-130" dirty="0"/>
              <a:t>1.X (1.0 ~ 2.0)</a:t>
            </a:r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4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spc="-130" dirty="0"/>
              <a:t>▶ 승객의 목적지가 </a:t>
            </a:r>
            <a:r>
              <a:rPr lang="ko-KR" altLang="en-US" sz="1400" b="1" spc="-130" dirty="0">
                <a:solidFill>
                  <a:srgbClr val="0070C0"/>
                </a:solidFill>
              </a:rPr>
              <a:t>수요가 밀집된 지역</a:t>
            </a:r>
            <a:r>
              <a:rPr lang="ko-KR" altLang="en-US" sz="1400" spc="-130" dirty="0"/>
              <a:t>일 수록 매칭이 성사될 확률 증가</a:t>
            </a:r>
            <a:endParaRPr lang="en-US" altLang="ko-KR" sz="1400" spc="-13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5716A4-FA12-4A04-9008-69C0EDD20BE1}"/>
              </a:ext>
            </a:extLst>
          </p:cNvPr>
          <p:cNvGrpSpPr/>
          <p:nvPr/>
        </p:nvGrpSpPr>
        <p:grpSpPr>
          <a:xfrm>
            <a:off x="7636328" y="1712929"/>
            <a:ext cx="2829622" cy="2159211"/>
            <a:chOff x="7863789" y="2675102"/>
            <a:chExt cx="2829622" cy="215921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1C5B178-5141-4F29-9DAC-B9BC70B8D0AB}"/>
                </a:ext>
              </a:extLst>
            </p:cNvPr>
            <p:cNvGrpSpPr/>
            <p:nvPr/>
          </p:nvGrpSpPr>
          <p:grpSpPr>
            <a:xfrm>
              <a:off x="7863789" y="2675102"/>
              <a:ext cx="2829622" cy="2145299"/>
              <a:chOff x="8334306" y="2284485"/>
              <a:chExt cx="2829622" cy="214529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C067B40-5EEA-4D22-B4B7-371FFCAE40D1}"/>
                  </a:ext>
                </a:extLst>
              </p:cNvPr>
              <p:cNvGrpSpPr/>
              <p:nvPr/>
            </p:nvGrpSpPr>
            <p:grpSpPr>
              <a:xfrm>
                <a:off x="8334306" y="2284485"/>
                <a:ext cx="2829622" cy="2145299"/>
                <a:chOff x="6961347" y="1618659"/>
                <a:chExt cx="2829622" cy="2145299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C044B373-E8AD-4D30-B9D6-693509528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1347" y="1618659"/>
                  <a:ext cx="2829622" cy="2145299"/>
                </a:xfrm>
                <a:prstGeom prst="rect">
                  <a:avLst/>
                </a:prstGeom>
              </p:spPr>
            </p:pic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7CEA7890-CFF1-4826-BCFB-7446D9656E43}"/>
                    </a:ext>
                  </a:extLst>
                </p:cNvPr>
                <p:cNvSpPr/>
                <p:nvPr/>
              </p:nvSpPr>
              <p:spPr>
                <a:xfrm rot="2224531">
                  <a:off x="7235019" y="2126478"/>
                  <a:ext cx="550254" cy="1092415"/>
                </a:xfrm>
                <a:prstGeom prst="ellipse">
                  <a:avLst/>
                </a:prstGeom>
                <a:noFill/>
                <a:ln>
                  <a:solidFill>
                    <a:srgbClr val="66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6E6B5F4-CC27-47EC-9A23-5DBD832256D5}"/>
                    </a:ext>
                  </a:extLst>
                </p:cNvPr>
                <p:cNvSpPr/>
                <p:nvPr/>
              </p:nvSpPr>
              <p:spPr>
                <a:xfrm>
                  <a:off x="7674428" y="2849732"/>
                  <a:ext cx="235576" cy="2574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D360BE69-573B-4A8D-98F9-B7CA7F0C5B4A}"/>
                    </a:ext>
                  </a:extLst>
                </p:cNvPr>
                <p:cNvSpPr/>
                <p:nvPr/>
              </p:nvSpPr>
              <p:spPr>
                <a:xfrm rot="19558019">
                  <a:off x="7395099" y="3171548"/>
                  <a:ext cx="390618" cy="257452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12EDB5C7-354E-4BD1-B0A0-85B6FEEF5BC6}"/>
                    </a:ext>
                  </a:extLst>
                </p:cNvPr>
                <p:cNvSpPr/>
                <p:nvPr/>
              </p:nvSpPr>
              <p:spPr>
                <a:xfrm rot="20345779">
                  <a:off x="7808671" y="1927598"/>
                  <a:ext cx="235576" cy="462517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2811B9B1-83D3-44B4-A8A8-83B4FC2E962D}"/>
                    </a:ext>
                  </a:extLst>
                </p:cNvPr>
                <p:cNvSpPr/>
                <p:nvPr/>
              </p:nvSpPr>
              <p:spPr>
                <a:xfrm rot="19259797">
                  <a:off x="7916518" y="2497046"/>
                  <a:ext cx="385096" cy="157087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7056A7-116E-47E6-9980-C26DD8972C51}"/>
                  </a:ext>
                </a:extLst>
              </p:cNvPr>
              <p:cNvSpPr txBox="1"/>
              <p:nvPr/>
            </p:nvSpPr>
            <p:spPr>
              <a:xfrm>
                <a:off x="8418110" y="2861966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1.8X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4C2B4-A290-46D1-AE22-2ABF9A8C7CFA}"/>
                  </a:ext>
                </a:extLst>
              </p:cNvPr>
              <p:cNvSpPr txBox="1"/>
              <p:nvPr/>
            </p:nvSpPr>
            <p:spPr>
              <a:xfrm>
                <a:off x="9180460" y="2654020"/>
                <a:ext cx="50526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1.3X</a:t>
                </a:r>
                <a:endParaRPr lang="ko-KR" altLang="en-US" sz="13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B16BD2-50A2-414E-A8DA-21BC447487DF}"/>
                  </a:ext>
                </a:extLst>
              </p:cNvPr>
              <p:cNvSpPr txBox="1"/>
              <p:nvPr/>
            </p:nvSpPr>
            <p:spPr>
              <a:xfrm>
                <a:off x="8696148" y="3966867"/>
                <a:ext cx="628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1.3X</a:t>
                </a:r>
                <a:endParaRPr lang="ko-KR" altLang="en-US" sz="13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F06DC-48CD-405D-8D42-3361D3892564}"/>
                  </a:ext>
                </a:extLst>
              </p:cNvPr>
              <p:cNvSpPr txBox="1"/>
              <p:nvPr/>
            </p:nvSpPr>
            <p:spPr>
              <a:xfrm>
                <a:off x="9084525" y="3499898"/>
                <a:ext cx="530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1.4X</a:t>
                </a:r>
                <a:endParaRPr lang="ko-KR" alt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9FD18A-8299-4071-8D1D-0682C2954100}"/>
                  </a:ext>
                </a:extLst>
              </p:cNvPr>
              <p:cNvSpPr txBox="1"/>
              <p:nvPr/>
            </p:nvSpPr>
            <p:spPr>
              <a:xfrm>
                <a:off x="9411479" y="3095842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1.2X</a:t>
                </a:r>
                <a:endParaRPr lang="ko-KR" altLang="en-US" sz="1200" dirty="0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32CDEC5-A76D-462A-99DC-3D5D93E326C8}"/>
                </a:ext>
              </a:extLst>
            </p:cNvPr>
            <p:cNvSpPr/>
            <p:nvPr/>
          </p:nvSpPr>
          <p:spPr>
            <a:xfrm>
              <a:off x="10306975" y="4536490"/>
              <a:ext cx="284085" cy="16664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D0EB04-1BD8-4CE1-9E81-56707F47464A}"/>
                </a:ext>
              </a:extLst>
            </p:cNvPr>
            <p:cNvSpPr txBox="1"/>
            <p:nvPr/>
          </p:nvSpPr>
          <p:spPr>
            <a:xfrm>
              <a:off x="10063632" y="4572703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1.1X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90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4380F25-4B7B-4F52-B109-A315911F1F3F}"/>
              </a:ext>
            </a:extLst>
          </p:cNvPr>
          <p:cNvSpPr txBox="1">
            <a:spLocks/>
          </p:cNvSpPr>
          <p:nvPr/>
        </p:nvSpPr>
        <p:spPr>
          <a:xfrm>
            <a:off x="551777" y="1528263"/>
            <a:ext cx="5716345" cy="36933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spc="-150" dirty="0">
                <a:solidFill>
                  <a:srgbClr val="524F4F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Matching Policy Matrix</a:t>
            </a:r>
            <a:endParaRPr lang="ko-KR" altLang="en-US" sz="1600" b="1" spc="-150" dirty="0">
              <a:solidFill>
                <a:schemeClr val="bg1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9F9007-CD7D-489D-AEB3-761884836E7C}"/>
              </a:ext>
            </a:extLst>
          </p:cNvPr>
          <p:cNvGrpSpPr/>
          <p:nvPr/>
        </p:nvGrpSpPr>
        <p:grpSpPr>
          <a:xfrm>
            <a:off x="171446" y="978714"/>
            <a:ext cx="7502982" cy="406566"/>
            <a:chOff x="171446" y="1042214"/>
            <a:chExt cx="7502982" cy="406566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0D29A80C-765D-44CB-A310-60B42F8AB8AC}"/>
                </a:ext>
              </a:extLst>
            </p:cNvPr>
            <p:cNvSpPr>
              <a:spLocks noChangeArrowheads="1"/>
            </p:cNvSpPr>
            <p:nvPr/>
          </p:nvSpPr>
          <p:spPr>
            <a:xfrm flipH="1">
              <a:off x="171446" y="1042214"/>
              <a:ext cx="7502982" cy="406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3EDCF7B-E2FF-43C2-BA28-3682E58965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59307" y="1079167"/>
              <a:ext cx="7077021" cy="35394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700" b="1" kern="0" dirty="0">
                  <a:solidFill>
                    <a:sysClr val="window" lastClr="FFFFFF"/>
                  </a:solidFill>
                  <a:latin typeface="+mn-ea"/>
                </a:rPr>
                <a:t>인공지능 기반의 공유교통 실시간 최적요금체계 구축을 위한 자료 구축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A8F235-BF93-40E1-9587-338A10BD451C}"/>
                </a:ext>
              </a:extLst>
            </p:cNvPr>
            <p:cNvSpPr/>
            <p:nvPr/>
          </p:nvSpPr>
          <p:spPr>
            <a:xfrm>
              <a:off x="216294" y="1078218"/>
              <a:ext cx="334558" cy="334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D4D3C8C-31FC-42F5-A509-259F518741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6008" y="1073777"/>
              <a:ext cx="220836" cy="3746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36000" tIns="0" rIns="0" bIns="0"/>
            <a:lstStyle/>
            <a:p>
              <a:pPr>
                <a:spcBef>
                  <a:spcPct val="20000"/>
                </a:spcBef>
                <a:buFont typeface="Wingdings"/>
                <a:buNone/>
                <a:defRPr/>
              </a:pP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8FE6C1-31D0-4C1D-AFEC-BACA528C91D2}"/>
              </a:ext>
            </a:extLst>
          </p:cNvPr>
          <p:cNvSpPr txBox="1"/>
          <p:nvPr/>
        </p:nvSpPr>
        <p:spPr>
          <a:xfrm>
            <a:off x="1028072" y="1999469"/>
            <a:ext cx="7721357" cy="426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130" dirty="0"/>
              <a:t>Matching</a:t>
            </a:r>
            <a:r>
              <a:rPr lang="ko-KR" altLang="en-US" sz="1400" spc="-130" dirty="0"/>
              <a:t> </a:t>
            </a:r>
            <a:r>
              <a:rPr lang="en-US" altLang="ko-KR" sz="1400" spc="-130" dirty="0"/>
              <a:t>Policy Matrix</a:t>
            </a:r>
            <a:r>
              <a:rPr lang="ko-KR" altLang="en-US" sz="1400" spc="-130" dirty="0"/>
              <a:t> 생성</a:t>
            </a:r>
            <a:endParaRPr lang="en-US" altLang="ko-KR" sz="14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>
                <a:solidFill>
                  <a:srgbClr val="0070C0"/>
                </a:solidFill>
              </a:rPr>
              <a:t>운행거리 </a:t>
            </a:r>
            <a:r>
              <a:rPr lang="en-US" altLang="ko-KR" sz="1200" spc="-130" dirty="0">
                <a:solidFill>
                  <a:srgbClr val="0070C0"/>
                </a:solidFill>
              </a:rPr>
              <a:t>D</a:t>
            </a:r>
            <a:r>
              <a:rPr lang="en-US" altLang="ko-KR" sz="1200" spc="-130" dirty="0"/>
              <a:t> : </a:t>
            </a:r>
            <a:r>
              <a:rPr lang="ko-KR" altLang="en-US" sz="1200" spc="-130" dirty="0"/>
              <a:t>승객의 위치와 목적지 간의 거리</a:t>
            </a:r>
            <a:r>
              <a:rPr lang="en-US" altLang="ko-KR" sz="1200" spc="-130" dirty="0"/>
              <a:t>	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>
                <a:solidFill>
                  <a:srgbClr val="0070C0"/>
                </a:solidFill>
              </a:rPr>
              <a:t>배차거리 </a:t>
            </a:r>
            <a:r>
              <a:rPr lang="en-US" altLang="ko-KR" sz="1200" spc="-130" dirty="0">
                <a:solidFill>
                  <a:srgbClr val="0070C0"/>
                </a:solidFill>
              </a:rPr>
              <a:t>B</a:t>
            </a:r>
            <a:r>
              <a:rPr lang="en-US" altLang="ko-KR" sz="1200" spc="-130" dirty="0"/>
              <a:t> : Sampling</a:t>
            </a:r>
            <a:r>
              <a:rPr lang="ko-KR" altLang="en-US" sz="1200" spc="-130" dirty="0"/>
              <a:t>을 통해 구한 공차와 승객 거리</a:t>
            </a:r>
            <a:r>
              <a:rPr lang="en-US" altLang="ko-KR" sz="1200" spc="-130" dirty="0"/>
              <a:t>		</a:t>
            </a:r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>
                <a:solidFill>
                  <a:srgbClr val="0070C0"/>
                </a:solidFill>
              </a:rPr>
              <a:t>선호가격 </a:t>
            </a:r>
            <a:r>
              <a:rPr lang="en-US" altLang="ko-KR" sz="1200" spc="-130" dirty="0">
                <a:solidFill>
                  <a:srgbClr val="0070C0"/>
                </a:solidFill>
              </a:rPr>
              <a:t>P</a:t>
            </a:r>
            <a:r>
              <a:rPr lang="en-US" altLang="ko-KR" sz="1200" spc="-130" dirty="0"/>
              <a:t> : </a:t>
            </a:r>
            <a:r>
              <a:rPr lang="ko-KR" altLang="en-US" sz="1200" spc="-130" dirty="0"/>
              <a:t>분포에 따라 결정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>
                <a:solidFill>
                  <a:srgbClr val="0070C0"/>
                </a:solidFill>
              </a:rPr>
              <a:t>수요밀도 </a:t>
            </a:r>
            <a:r>
              <a:rPr lang="en-US" altLang="ko-KR" sz="1200" spc="-130" dirty="0">
                <a:solidFill>
                  <a:srgbClr val="0070C0"/>
                </a:solidFill>
              </a:rPr>
              <a:t>C</a:t>
            </a:r>
            <a:r>
              <a:rPr lang="en-US" altLang="ko-KR" sz="1200" spc="-130" dirty="0"/>
              <a:t> : HDBSCAN &amp; KNN</a:t>
            </a:r>
            <a:r>
              <a:rPr lang="ko-KR" altLang="en-US" sz="1200" spc="-130" dirty="0"/>
              <a:t>을 통해 비례 단위 수 결정</a:t>
            </a:r>
            <a:endParaRPr lang="en-US" altLang="ko-KR" sz="1200" spc="-130" dirty="0"/>
          </a:p>
          <a:p>
            <a:pPr marL="360000"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-130" dirty="0"/>
              <a:t>	</a:t>
            </a:r>
          </a:p>
          <a:p>
            <a:pPr marL="180000" indent="-1800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130" dirty="0"/>
              <a:t>앞으로 여러가지 환경을 바꿔 실험</a:t>
            </a:r>
            <a:endParaRPr lang="en-US" altLang="ko-KR" sz="14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배차거리 </a:t>
            </a:r>
            <a:r>
              <a:rPr lang="en-US" altLang="ko-KR" sz="1200" spc="-130" dirty="0"/>
              <a:t>+ </a:t>
            </a:r>
            <a:r>
              <a:rPr lang="ko-KR" altLang="en-US" sz="1200" spc="-130" dirty="0"/>
              <a:t>운행거리 </a:t>
            </a:r>
            <a:r>
              <a:rPr lang="en-US" altLang="ko-KR" sz="1200" spc="-130" dirty="0"/>
              <a:t>+ </a:t>
            </a:r>
            <a:r>
              <a:rPr lang="ko-KR" altLang="en-US" sz="1200" spc="-130" dirty="0"/>
              <a:t>수요밀도</a:t>
            </a:r>
            <a:r>
              <a:rPr lang="en-US" altLang="ko-KR" sz="1200" spc="-130" dirty="0"/>
              <a:t> + </a:t>
            </a:r>
            <a:r>
              <a:rPr lang="ko-KR" altLang="en-US" sz="1200" spc="-130" dirty="0"/>
              <a:t>선호가격</a:t>
            </a:r>
            <a:r>
              <a:rPr lang="en-US" altLang="ko-KR" sz="1200" spc="-130" dirty="0"/>
              <a:t> </a:t>
            </a:r>
            <a:r>
              <a:rPr lang="ko-KR" altLang="en-US" sz="1200" spc="-130" dirty="0"/>
              <a:t>에 대한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조합</a:t>
            </a:r>
            <a:r>
              <a:rPr lang="ko-KR" altLang="en-US" sz="1200" spc="-130" dirty="0"/>
              <a:t> 설정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선호가격 생성에 </a:t>
            </a:r>
            <a:r>
              <a:rPr lang="ko-KR" altLang="en-US" sz="1200" b="1" spc="-130" dirty="0" err="1">
                <a:solidFill>
                  <a:srgbClr val="0070C0"/>
                </a:solidFill>
              </a:rPr>
              <a:t>가우시안</a:t>
            </a:r>
            <a:r>
              <a:rPr lang="en-US" altLang="ko-KR" sz="1200" b="1" spc="-130" dirty="0">
                <a:solidFill>
                  <a:srgbClr val="0070C0"/>
                </a:solidFill>
              </a:rPr>
              <a:t>, </a:t>
            </a:r>
            <a:r>
              <a:rPr lang="ko-KR" altLang="en-US" sz="1200" b="1" spc="-130" dirty="0" err="1">
                <a:solidFill>
                  <a:srgbClr val="0070C0"/>
                </a:solidFill>
              </a:rPr>
              <a:t>포아송</a:t>
            </a:r>
            <a:r>
              <a:rPr lang="en-US" altLang="ko-KR" sz="1200" spc="-130" dirty="0"/>
              <a:t> </a:t>
            </a:r>
            <a:r>
              <a:rPr lang="ko-KR" altLang="en-US" sz="1200" spc="-130" dirty="0"/>
              <a:t>등 분포 사용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r>
              <a:rPr lang="ko-KR" altLang="en-US" sz="1200" spc="-130" dirty="0"/>
              <a:t>공차 샘플링에 있어서 </a:t>
            </a:r>
            <a:r>
              <a:rPr lang="ko-KR" altLang="en-US" sz="1200" b="1" spc="-130" dirty="0">
                <a:solidFill>
                  <a:srgbClr val="0070C0"/>
                </a:solidFill>
              </a:rPr>
              <a:t>샘플링 비율</a:t>
            </a:r>
            <a:r>
              <a:rPr lang="ko-KR" altLang="en-US" sz="1200" spc="-130" dirty="0"/>
              <a:t>을 바꿔보며 실험</a:t>
            </a:r>
            <a:endParaRPr lang="en-US" altLang="ko-KR" sz="1200" spc="-130" dirty="0"/>
          </a:p>
          <a:p>
            <a:pPr marL="540000" lvl="1" indent="-180000">
              <a:lnSpc>
                <a:spcPct val="15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</a:pPr>
            <a:endParaRPr lang="en-US" altLang="ko-KR" sz="1400" spc="-13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spc="-130" dirty="0"/>
              <a:t>▶ </a:t>
            </a:r>
            <a:r>
              <a:rPr lang="en-US" altLang="ko-KR" sz="1400" spc="-130" dirty="0"/>
              <a:t>Matching Policy Matrix</a:t>
            </a:r>
            <a:r>
              <a:rPr lang="ko-KR" altLang="en-US" sz="1400" spc="-130" dirty="0"/>
              <a:t>로 구한 </a:t>
            </a:r>
            <a:r>
              <a:rPr lang="en-US" altLang="ko-KR" sz="1400" spc="-130" dirty="0"/>
              <a:t>Matching </a:t>
            </a:r>
            <a:r>
              <a:rPr lang="ko-KR" altLang="en-US" sz="1400" spc="-130" dirty="0"/>
              <a:t>수와 시장가격으로 </a:t>
            </a:r>
            <a:r>
              <a:rPr lang="en-US" altLang="ko-KR" sz="1400" b="1" spc="-130" dirty="0">
                <a:solidFill>
                  <a:srgbClr val="0070C0"/>
                </a:solidFill>
              </a:rPr>
              <a:t>Reward</a:t>
            </a:r>
            <a:r>
              <a:rPr lang="en-US" altLang="ko-KR" sz="1400" spc="-130" dirty="0"/>
              <a:t> </a:t>
            </a:r>
            <a:r>
              <a:rPr lang="ko-KR" altLang="en-US" sz="1400" spc="-130" dirty="0"/>
              <a:t>결정</a:t>
            </a:r>
            <a:endParaRPr lang="en-US" altLang="ko-KR" sz="1400" spc="-13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F18C45-4AF9-467A-BDEF-573DA159ED69}"/>
              </a:ext>
            </a:extLst>
          </p:cNvPr>
          <p:cNvGraphicFramePr>
            <a:graphicFrameLocks noGrp="1"/>
          </p:cNvGraphicFramePr>
          <p:nvPr/>
        </p:nvGraphicFramePr>
        <p:xfrm>
          <a:off x="7636328" y="4226694"/>
          <a:ext cx="2821322" cy="203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046">
                  <a:extLst>
                    <a:ext uri="{9D8B030D-6E8A-4147-A177-3AD203B41FA5}">
                      <a16:colId xmlns:a16="http://schemas.microsoft.com/office/drawing/2014/main" val="1304016195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2288720736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2861166005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3088969240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1386845143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1939067500"/>
                    </a:ext>
                  </a:extLst>
                </a:gridCol>
                <a:gridCol w="403046">
                  <a:extLst>
                    <a:ext uri="{9D8B030D-6E8A-4147-A177-3AD203B41FA5}">
                      <a16:colId xmlns:a16="http://schemas.microsoft.com/office/drawing/2014/main" val="3931163649"/>
                    </a:ext>
                  </a:extLst>
                </a:gridCol>
              </a:tblGrid>
              <a:tr h="20236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승객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승객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.</a:t>
                      </a:r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.</a:t>
                      </a:r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.</a:t>
                      </a:r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승객</a:t>
                      </a:r>
                      <a:r>
                        <a:rPr lang="en-US" altLang="ko-KR" sz="600" dirty="0"/>
                        <a:t>N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25071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운전자</a:t>
                      </a:r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21227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운전자</a:t>
                      </a:r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9041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.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48455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.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85922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운전자</a:t>
                      </a:r>
                      <a:r>
                        <a:rPr lang="en-US" altLang="ko-KR" sz="500" dirty="0"/>
                        <a:t>N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2335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E04590-E2C0-4F1A-BAC6-2EC1DB8C0486}"/>
              </a:ext>
            </a:extLst>
          </p:cNvPr>
          <p:cNvCxnSpPr>
            <a:cxnSpLocks/>
          </p:cNvCxnSpPr>
          <p:nvPr/>
        </p:nvCxnSpPr>
        <p:spPr>
          <a:xfrm flipH="1">
            <a:off x="5513034" y="4660777"/>
            <a:ext cx="261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C5FF8-C683-4ADD-9E58-DA3CAB4AF3B8}"/>
              </a:ext>
            </a:extLst>
          </p:cNvPr>
          <p:cNvGrpSpPr/>
          <p:nvPr/>
        </p:nvGrpSpPr>
        <p:grpSpPr>
          <a:xfrm>
            <a:off x="7636328" y="1712929"/>
            <a:ext cx="2829622" cy="2159211"/>
            <a:chOff x="7863789" y="2675102"/>
            <a:chExt cx="2829622" cy="215921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CAB3053-0E86-4F47-9584-A736FC2FB31A}"/>
                </a:ext>
              </a:extLst>
            </p:cNvPr>
            <p:cNvGrpSpPr/>
            <p:nvPr/>
          </p:nvGrpSpPr>
          <p:grpSpPr>
            <a:xfrm>
              <a:off x="7863789" y="2675102"/>
              <a:ext cx="2829622" cy="2145299"/>
              <a:chOff x="8334306" y="2284485"/>
              <a:chExt cx="2829622" cy="2145299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8474132-147C-4BA4-AADB-81B24C052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4306" y="2284485"/>
                <a:ext cx="2829622" cy="21452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D2867F-4609-48AC-8D94-F2B2C4A0EF00}"/>
                  </a:ext>
                </a:extLst>
              </p:cNvPr>
              <p:cNvSpPr txBox="1"/>
              <p:nvPr/>
            </p:nvSpPr>
            <p:spPr>
              <a:xfrm>
                <a:off x="8418110" y="2861966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1.8X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353A8C-A184-4B26-9BE9-87A80D6950D8}"/>
                  </a:ext>
                </a:extLst>
              </p:cNvPr>
              <p:cNvSpPr txBox="1"/>
              <p:nvPr/>
            </p:nvSpPr>
            <p:spPr>
              <a:xfrm>
                <a:off x="9180460" y="2654020"/>
                <a:ext cx="50526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1.3X</a:t>
                </a:r>
                <a:endParaRPr lang="ko-KR" altLang="en-US" sz="13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07AE78-B248-4FB2-BF97-27C63D754772}"/>
                  </a:ext>
                </a:extLst>
              </p:cNvPr>
              <p:cNvSpPr txBox="1"/>
              <p:nvPr/>
            </p:nvSpPr>
            <p:spPr>
              <a:xfrm>
                <a:off x="8696148" y="3966867"/>
                <a:ext cx="628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1.3X</a:t>
                </a:r>
                <a:endParaRPr lang="ko-KR" altLang="en-US" sz="13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3015A6-5132-4205-92D3-0265581EC5B3}"/>
                  </a:ext>
                </a:extLst>
              </p:cNvPr>
              <p:cNvSpPr txBox="1"/>
              <p:nvPr/>
            </p:nvSpPr>
            <p:spPr>
              <a:xfrm>
                <a:off x="9084525" y="3499898"/>
                <a:ext cx="530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1.4X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51C1F6D-7AFF-4193-A938-A4BB66141AA7}"/>
                  </a:ext>
                </a:extLst>
              </p:cNvPr>
              <p:cNvSpPr txBox="1"/>
              <p:nvPr/>
            </p:nvSpPr>
            <p:spPr>
              <a:xfrm>
                <a:off x="9411479" y="3095842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1.2X</a:t>
                </a:r>
                <a:endParaRPr lang="ko-KR" altLang="en-US" sz="12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9B8321-4742-472C-A1F2-5C0C8632EF72}"/>
                </a:ext>
              </a:extLst>
            </p:cNvPr>
            <p:cNvSpPr txBox="1"/>
            <p:nvPr/>
          </p:nvSpPr>
          <p:spPr>
            <a:xfrm>
              <a:off x="10063632" y="4572703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1.1X</a:t>
              </a:r>
              <a:endParaRPr lang="ko-KR" altLang="en-US" sz="1100" dirty="0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D2254A99-B5DD-4D94-974D-EADC420312A0}"/>
              </a:ext>
            </a:extLst>
          </p:cNvPr>
          <p:cNvSpPr/>
          <p:nvPr/>
        </p:nvSpPr>
        <p:spPr>
          <a:xfrm>
            <a:off x="8416950" y="2570542"/>
            <a:ext cx="45719" cy="45719"/>
          </a:xfrm>
          <a:prstGeom prst="ellipse">
            <a:avLst/>
          </a:prstGeom>
          <a:solidFill>
            <a:srgbClr val="F40000"/>
          </a:solidFill>
          <a:ln>
            <a:solidFill>
              <a:srgbClr val="F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3015876-DFD6-4E07-BA18-2995CBEFA88C}"/>
              </a:ext>
            </a:extLst>
          </p:cNvPr>
          <p:cNvSpPr/>
          <p:nvPr/>
        </p:nvSpPr>
        <p:spPr>
          <a:xfrm>
            <a:off x="8070008" y="2943228"/>
            <a:ext cx="45719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61E996-9CEC-4270-A572-D52E497A0B50}"/>
              </a:ext>
            </a:extLst>
          </p:cNvPr>
          <p:cNvSpPr/>
          <p:nvPr/>
        </p:nvSpPr>
        <p:spPr>
          <a:xfrm>
            <a:off x="8430007" y="3112217"/>
            <a:ext cx="45719" cy="45719"/>
          </a:xfrm>
          <a:prstGeom prst="ellipse">
            <a:avLst/>
          </a:prstGeom>
          <a:solidFill>
            <a:srgbClr val="F40000"/>
          </a:solidFill>
          <a:ln>
            <a:solidFill>
              <a:srgbClr val="F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93AF05C-0372-4627-BEE0-913AC702F19E}"/>
              </a:ext>
            </a:extLst>
          </p:cNvPr>
          <p:cNvCxnSpPr>
            <a:cxnSpLocks/>
          </p:cNvCxnSpPr>
          <p:nvPr/>
        </p:nvCxnSpPr>
        <p:spPr>
          <a:xfrm flipH="1">
            <a:off x="8100000" y="2598935"/>
            <a:ext cx="330778" cy="365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44B313-CF27-4746-BB06-4AEAF7E108D2}"/>
              </a:ext>
            </a:extLst>
          </p:cNvPr>
          <p:cNvSpPr txBox="1"/>
          <p:nvPr/>
        </p:nvSpPr>
        <p:spPr>
          <a:xfrm>
            <a:off x="8322856" y="2743318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5786C7-EF28-40AC-A8A7-74F019B91080}"/>
              </a:ext>
            </a:extLst>
          </p:cNvPr>
          <p:cNvCxnSpPr>
            <a:cxnSpLocks/>
            <a:stCxn id="56" idx="4"/>
            <a:endCxn id="58" idx="7"/>
          </p:cNvCxnSpPr>
          <p:nvPr/>
        </p:nvCxnSpPr>
        <p:spPr>
          <a:xfrm>
            <a:off x="8439810" y="2616261"/>
            <a:ext cx="29221" cy="502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C74F0B-4F70-486F-8997-B21BFC24CADC}"/>
              </a:ext>
            </a:extLst>
          </p:cNvPr>
          <p:cNvSpPr txBox="1"/>
          <p:nvPr/>
        </p:nvSpPr>
        <p:spPr>
          <a:xfrm>
            <a:off x="8128949" y="265721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D84ED3-BEF2-4021-A7E3-3F6E246922C8}"/>
              </a:ext>
            </a:extLst>
          </p:cNvPr>
          <p:cNvSpPr txBox="1"/>
          <p:nvPr/>
        </p:nvSpPr>
        <p:spPr>
          <a:xfrm>
            <a:off x="8732070" y="2942354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=C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13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1312A9-CA80-40CA-81CC-1D351CEF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8" y="2454234"/>
            <a:ext cx="4816709" cy="3207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7E3D42-D741-4BF2-8711-3DF901DD0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28" y="676234"/>
            <a:ext cx="6126024" cy="40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6263AD-9380-402D-A0EB-F728B958C970}"/>
              </a:ext>
            </a:extLst>
          </p:cNvPr>
          <p:cNvSpPr/>
          <p:nvPr/>
        </p:nvSpPr>
        <p:spPr>
          <a:xfrm>
            <a:off x="1803400" y="2940735"/>
            <a:ext cx="7594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고객 행동 특성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시장구조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제품수요 및 공급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제품에 대한 인식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계절성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4C6F11-FAE7-43D4-86B9-4525D2F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800100"/>
            <a:ext cx="9575800" cy="195579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가격 변동이 이루어 지는 요인</a:t>
            </a:r>
          </a:p>
        </p:txBody>
      </p:sp>
    </p:spTree>
    <p:extLst>
      <p:ext uri="{BB962C8B-B14F-4D97-AF65-F5344CB8AC3E}">
        <p14:creationId xmlns:p14="http://schemas.microsoft.com/office/powerpoint/2010/main" val="8539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01EF-F8F1-422D-9119-AAF4B998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en-US" altLang="ko-KR" dirty="0"/>
              <a:t>But,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21E45-0D06-4007-B963-30882E04B358}"/>
              </a:ext>
            </a:extLst>
          </p:cNvPr>
          <p:cNvSpPr/>
          <p:nvPr/>
        </p:nvSpPr>
        <p:spPr>
          <a:xfrm>
            <a:off x="838200" y="3543301"/>
            <a:ext cx="1090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고객의 신뢰도에 영향을 미쳐 공정성의 문제가 발생할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39428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0D25-338B-4336-9385-D1AAE103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ko-KR" altLang="en-US" dirty="0"/>
              <a:t>따라서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DAE8A-2AC6-461F-B3BC-F7B81381F4B4}"/>
              </a:ext>
            </a:extLst>
          </p:cNvPr>
          <p:cNvSpPr/>
          <p:nvPr/>
        </p:nvSpPr>
        <p:spPr>
          <a:xfrm>
            <a:off x="838200" y="3429000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최근 전 산업에서 디지털화</a:t>
            </a:r>
            <a:r>
              <a:rPr lang="en-US" altLang="ko-KR" sz="2400" dirty="0"/>
              <a:t>, </a:t>
            </a:r>
            <a:r>
              <a:rPr lang="ko-KR" altLang="en-US" sz="2400" dirty="0"/>
              <a:t>클라우드</a:t>
            </a:r>
            <a:r>
              <a:rPr lang="en-US" altLang="ko-KR" sz="2400" dirty="0"/>
              <a:t>, </a:t>
            </a:r>
            <a:r>
              <a:rPr lang="ko-KR" altLang="en-US" sz="2400" dirty="0"/>
              <a:t>빅데이터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 알고리즘 등 </a:t>
            </a:r>
            <a:r>
              <a:rPr lang="en-US" altLang="ko-KR" sz="2400" dirty="0"/>
              <a:t>ICT </a:t>
            </a:r>
            <a:r>
              <a:rPr lang="ko-KR" altLang="en-US" sz="2400" dirty="0"/>
              <a:t>기술의 발달로 교통 분야를 포함한 다양한 영역에서도 </a:t>
            </a:r>
            <a:endParaRPr lang="en-US" altLang="ko-KR" sz="2400" dirty="0"/>
          </a:p>
          <a:p>
            <a:r>
              <a:rPr lang="ko-KR" altLang="en-US" sz="2400" dirty="0"/>
              <a:t>실시간 최적요금체계를 활용할 수 있는 환경이 조성되고 있음 </a:t>
            </a:r>
          </a:p>
        </p:txBody>
      </p:sp>
    </p:spTree>
    <p:extLst>
      <p:ext uri="{BB962C8B-B14F-4D97-AF65-F5344CB8AC3E}">
        <p14:creationId xmlns:p14="http://schemas.microsoft.com/office/powerpoint/2010/main" val="402275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C780-DEC4-4E52-B784-33B8D4B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100" dirty="0"/>
              <a:t>연구 개발 목표 </a:t>
            </a:r>
            <a:r>
              <a:rPr lang="en-US" altLang="ko-KR" sz="3100" dirty="0"/>
              <a:t>: </a:t>
            </a:r>
            <a:r>
              <a:rPr lang="ko-KR" altLang="en-US" sz="1800" dirty="0"/>
              <a:t>도시 맞춤형 공유교통 서비스 제공을 위한 인공지능 요소기술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0BBA-D87B-4CFD-BADF-2C14EFA6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20" y="2349225"/>
            <a:ext cx="10515600" cy="166939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1600" dirty="0"/>
              <a:t>-&gt;</a:t>
            </a:r>
            <a:r>
              <a:rPr lang="ko-KR" altLang="en-US" sz="1600" dirty="0"/>
              <a:t> 기존 단일 요금제가 갖는 수익성에 대한 문제가 지속적으로 제기됨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국외 승차공유 서비스의 경우 기계학습 기반 유동 요금제를 시행하여 수익성을 개선하고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이와 같은 문제 해결을 위해 </a:t>
            </a:r>
            <a:r>
              <a:rPr lang="en-US" altLang="ko-KR" sz="1600" dirty="0"/>
              <a:t>Dynamic Pricing(</a:t>
            </a:r>
            <a:r>
              <a:rPr lang="ko-KR" altLang="en-US" sz="1600" dirty="0"/>
              <a:t>실시간 최적요금 체계</a:t>
            </a:r>
            <a:r>
              <a:rPr lang="en-US" altLang="ko-KR" sz="1600" dirty="0"/>
              <a:t>) </a:t>
            </a:r>
            <a:r>
              <a:rPr lang="ko-KR" altLang="en-US" sz="1600" dirty="0"/>
              <a:t>적용 방안이 논의되고 있음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34FE24-7CBD-4DD2-881D-316739C102FE}"/>
              </a:ext>
            </a:extLst>
          </p:cNvPr>
          <p:cNvSpPr txBox="1">
            <a:spLocks/>
          </p:cNvSpPr>
          <p:nvPr/>
        </p:nvSpPr>
        <p:spPr>
          <a:xfrm>
            <a:off x="1103119" y="4285709"/>
            <a:ext cx="10708579" cy="200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목표</a:t>
            </a:r>
            <a:r>
              <a:rPr lang="en-US" altLang="ko-KR" sz="1500" dirty="0"/>
              <a:t>	: </a:t>
            </a:r>
            <a:r>
              <a:rPr lang="ko-KR" altLang="en-US" sz="1600" dirty="0"/>
              <a:t>도시맞춤형 공유교통서비스의 효과성을 높이기 위해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인공지능 기반의 탄력요금제</a:t>
            </a:r>
            <a:r>
              <a:rPr lang="en-US" altLang="ko-KR" sz="1600" dirty="0"/>
              <a:t>(Dynamic Pricing) </a:t>
            </a:r>
            <a:r>
              <a:rPr lang="ko-KR" altLang="en-US" sz="1600" dirty="0"/>
              <a:t>기술 개발</a:t>
            </a:r>
            <a:r>
              <a:rPr lang="en-US" altLang="ko-KR" sz="1600" dirty="0"/>
              <a:t>(</a:t>
            </a:r>
            <a:r>
              <a:rPr lang="ko-KR" altLang="en-US" sz="1600" dirty="0"/>
              <a:t>지역별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시간대별 서비스 공급 촉진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31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0BA8-095E-4756-A372-68439B6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E82EB-C5E0-41FC-8A06-4AB8786F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한국에도 비슷하게 ＇타다</a:t>
            </a:r>
            <a:r>
              <a:rPr lang="en-US" altLang="ko-KR" sz="1600" dirty="0"/>
              <a:t> ‘ </a:t>
            </a:r>
            <a:r>
              <a:rPr lang="ko-KR" altLang="en-US" sz="1600" dirty="0"/>
              <a:t>와 같은 서비스가 있으나</a:t>
            </a:r>
            <a:r>
              <a:rPr lang="en-US" altLang="ko-KR" sz="1600" dirty="0"/>
              <a:t> </a:t>
            </a:r>
            <a:r>
              <a:rPr lang="ko-KR" altLang="en-US" sz="1600" dirty="0"/>
              <a:t>차량 공유 서비스이며</a:t>
            </a:r>
            <a:r>
              <a:rPr lang="en-US" altLang="ko-KR" sz="1600" dirty="0"/>
              <a:t>, Uber</a:t>
            </a:r>
            <a:r>
              <a:rPr lang="ko-KR" altLang="en-US" sz="1600" dirty="0"/>
              <a:t>같이 환경에 따라 가격이 변동되는 택시 서비스는 아직까지 제대로 활성화가 되어 있지 못하다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강남</a:t>
            </a:r>
            <a:r>
              <a:rPr lang="en-US" altLang="ko-KR" sz="1600" dirty="0"/>
              <a:t> </a:t>
            </a:r>
            <a:r>
              <a:rPr lang="ko-KR" altLang="en-US" sz="1600" dirty="0"/>
              <a:t>또는 홍대같이 번화가의 심야택시에서 수요는 많으나 공급이 현저하게 떨어지며 장거리 운전을 선호하는 택시들의 승차거부도 빈번하게 일어나고 있는 상황이다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승차거부의 이유로 운전자는 야간에 짧은 거리를 운행하는 것보다 장거리로 운행하거나 또다른 번화가로 이동하여 많은 수익을 창출하고자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몇몇의 승객들은 추가적인 비용을 더 지불해서 빠르게 택시를 타고 싶어하기도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Uber</a:t>
            </a:r>
            <a:r>
              <a:rPr lang="ko-KR" altLang="en-US" sz="1600" dirty="0"/>
              <a:t>와 같이 해외에서는 고정가격의 택시 외에 밀집된 인구 비율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시간대와 각각의 상황에 따라서 가격이 변동 되는 택시 서비스를 사용하고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운전자와 승객이 동적 가격 승차시스템을 이용한다면 이러한 불편함을 줄일 수 있을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1636</Words>
  <Application>Microsoft Office PowerPoint</Application>
  <PresentationFormat>와이드스크린</PresentationFormat>
  <Paragraphs>216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Arial Nova</vt:lpstr>
      <vt:lpstr>Cambria Math</vt:lpstr>
      <vt:lpstr>Wingdings</vt:lpstr>
      <vt:lpstr>Office 테마</vt:lpstr>
      <vt:lpstr>Dynamic Pricing</vt:lpstr>
      <vt:lpstr>DynamicPricing이란?</vt:lpstr>
      <vt:lpstr>PowerPoint 프레젠테이션</vt:lpstr>
      <vt:lpstr>PowerPoint 프레젠테이션</vt:lpstr>
      <vt:lpstr>가격 변동이 이루어 지는 요인</vt:lpstr>
      <vt:lpstr>But,</vt:lpstr>
      <vt:lpstr>따라서</vt:lpstr>
      <vt:lpstr>연구 개발 목표 : 도시 맞춤형 공유교통 서비스 제공을 위한 인공지능 요소기술 개발</vt:lpstr>
      <vt:lpstr>연구 개요</vt:lpstr>
      <vt:lpstr>연구 과제 추진 현황 – 사례(Uber)</vt:lpstr>
      <vt:lpstr>연구 과제 추진 현황 – 사례(타다)</vt:lpstr>
      <vt:lpstr>연구 과제 추진 현황 – 선행 연구</vt:lpstr>
      <vt:lpstr>연구 과제 추진 현황 – 선행 연구</vt:lpstr>
      <vt:lpstr>Reinforcement Learning</vt:lpstr>
      <vt:lpstr>PowerPoint 프레젠테이션</vt:lpstr>
      <vt:lpstr>강화학습 적용 방법론</vt:lpstr>
      <vt:lpstr>강화학습 적용 방법론</vt:lpstr>
      <vt:lpstr>강화학습 적용 방법론 Simulation 1</vt:lpstr>
      <vt:lpstr>강화학습 적용 방법론 Simulation 1 환경 용어 및 Hyperparameters 정의</vt:lpstr>
      <vt:lpstr>강화학습 적용 방법론 Q-learning Algorithm</vt:lpstr>
      <vt:lpstr>PowerPoint 프레젠테이션</vt:lpstr>
      <vt:lpstr>강화학습 적용 방법론 The Diagram of Flow between Agent </vt:lpstr>
      <vt:lpstr>Simulation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Pricing</dc:title>
  <dc:creator>JUNHYUNG Park</dc:creator>
  <cp:lastModifiedBy>박준형</cp:lastModifiedBy>
  <cp:revision>16</cp:revision>
  <dcterms:created xsi:type="dcterms:W3CDTF">2020-01-21T14:01:15Z</dcterms:created>
  <dcterms:modified xsi:type="dcterms:W3CDTF">2020-10-28T04:17:58Z</dcterms:modified>
</cp:coreProperties>
</file>