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70" r:id="rId9"/>
    <p:sldId id="273" r:id="rId10"/>
    <p:sldId id="271" r:id="rId11"/>
    <p:sldId id="272" r:id="rId12"/>
    <p:sldId id="274" r:id="rId13"/>
    <p:sldId id="275" r:id="rId14"/>
    <p:sldId id="280" r:id="rId15"/>
    <p:sldId id="286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9594-6DDB-4EC1-8D53-BBAC04B1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2DE6-F4E4-4AE2-9179-5676E3AE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12897-84A7-4D52-A839-929A407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9D9F-653A-48A6-98EE-A6E67C4B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F31F3-F82A-4951-A298-7D38408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FA52-28DD-42F7-8B36-2154E9F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3FEBA-7BD3-4698-A3B4-C83EAB19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764D6-A130-47DE-ADBA-5481A9C4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1AA0-99ED-4309-977B-62E025E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E91AD-6101-479A-BC34-81590E9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49922-BFBD-4E5E-AD77-6318E964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5AFA1-25B5-4199-A176-DDE01C3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E3BA-ADC7-4F92-A932-EF5F10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3D18-79A1-4609-87C0-BB968FE6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5DF5-9726-42FB-87B5-37C12CF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02E8-78DA-462A-B284-48F0809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8002-F558-42FB-843B-0D75DA4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2DA9-D944-402F-B815-9B8F3815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245E-3C80-4EE8-9512-1179C4FC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2F114-3A55-4F20-A315-ECD3D29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F5CB-9F6D-49A1-9F9A-A021DC85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8E702-BA2D-4B57-AEF8-5505710B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4DB61-AF8F-4573-AE55-AE1F36A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568E6-53DF-4D9C-AC92-A5EBF87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7757B-BFC3-4785-A8C7-B926189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9BBE5-1C8D-4360-90D2-A31F916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80F0F-E79A-4E54-B9B8-9F5A140C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FEB9-68A9-45F7-859D-FACC9944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1F1A9-9E87-401C-A9C8-175AD57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7CA5C-5FFF-4948-AEDA-C3CCC4F9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29E2F-1467-486E-BF23-615245A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1958-D6DF-41AF-8B6B-5277A81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B2E64-06DF-432F-B011-71F0783B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6D99A-AA7B-4520-843A-0420BD2F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37A4E-9064-4DC1-8581-959A883CE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73184-9D22-4449-A3E2-979B752A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894C1-D885-448C-B937-4AA9619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4113A-51BD-4CDD-A8BB-E9BFF0E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ED8FB0-5B51-4C33-B42F-A0A0B4A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7F9E8-6AAC-4159-8D48-7467581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1C0BC-6D5F-4045-BA2B-1A3307E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EA49E-52DB-44CE-8D53-31EC165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519FA-6838-47C5-BA01-BBAF303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67027-8C49-4DCB-9D7E-47575A22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C732E-DA07-46D5-B480-E5BCFE1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EB421-7DE9-4170-B495-79280A0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6245-9BF8-430F-903A-9C555D27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6971D-1529-4C59-AD28-356E917F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2AD2D-1A64-4C98-97F1-98368C1E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6147-5BEA-44C7-AAD1-7667FA6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EE701-951B-42AC-8C65-2AEC9AC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E167F-3770-4709-9A3E-D378E5E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1630-F002-48B7-8E53-518E168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6ACA6-AD07-4674-87E2-045577B0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5376A-B851-4613-9C03-C19BD208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52340-9587-48B0-985C-AD9215FC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E9D42-216D-4334-9DE1-3E26BC0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A33CC-4F8B-49CC-ADAF-BCD7719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48F1C-B073-49B6-9618-E89372C4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E26D8-A8A5-4C74-AB86-FEF3F210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BF2-4F1E-454A-9B3E-B6BC1FB5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74A4-9FB9-4419-8C4A-090DF204130B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A20F-08DF-422B-B96E-3F8C8DF9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DB77-C482-438B-B206-C924257F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0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L31ZN9K3j_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EEF2-F822-47A3-B669-81E90F0A2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DBA-965B-4834-87CD-34EBCCCE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강화 학습을 이용한 승차 서비스 동적 가격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박준형</a:t>
            </a:r>
          </a:p>
        </p:txBody>
      </p:sp>
    </p:spTree>
    <p:extLst>
      <p:ext uri="{BB962C8B-B14F-4D97-AF65-F5344CB8AC3E}">
        <p14:creationId xmlns:p14="http://schemas.microsoft.com/office/powerpoint/2010/main" val="37173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(Uber)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기존 택시업계에 일반적인 이동거리 기반 가격정책이 아닌 </a:t>
            </a:r>
            <a:r>
              <a:rPr lang="ko-KR" altLang="en-US" sz="1600" dirty="0">
                <a:solidFill>
                  <a:schemeClr val="accent1"/>
                </a:solidFill>
              </a:rPr>
              <a:t>수요와 공급을 실시간으로 분석</a:t>
            </a:r>
            <a:r>
              <a:rPr lang="ko-KR" altLang="en-US" sz="1600" dirty="0"/>
              <a:t>하여 가격을 책정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가격 조정을 통해 각 시간과 장소 별 택시 운송의 수요와 공급의 불일치를 완화시켜 </a:t>
            </a:r>
            <a:r>
              <a:rPr lang="ko-KR" altLang="en-US" sz="1600" dirty="0">
                <a:solidFill>
                  <a:schemeClr val="accent1"/>
                </a:solidFill>
              </a:rPr>
              <a:t>교통 체증 해소에 기여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‒ </a:t>
            </a:r>
            <a:r>
              <a:rPr lang="ko-KR" altLang="en-US" sz="1400" dirty="0"/>
              <a:t>운전자들을 높은 수요지역으로 유도하여 소득 및 운영 효율성 증대를 제공하고 승객에게는 신속한 수요충족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그러나 높은 수요 지역으로만 쏠리는 현상 등 </a:t>
            </a:r>
            <a:r>
              <a:rPr lang="ko-KR" altLang="en-US" sz="1600" dirty="0">
                <a:solidFill>
                  <a:schemeClr val="accent1"/>
                </a:solidFill>
              </a:rPr>
              <a:t>형평성 및 가격 인플레이션</a:t>
            </a:r>
            <a:r>
              <a:rPr lang="ko-KR" altLang="en-US" sz="1600" dirty="0"/>
              <a:t>으로 논의가 이루어지고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35B95-F0B9-42FB-BE56-07141310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811"/>
            <a:ext cx="10312912" cy="23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타다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국내 기존 택시 디지털 승차거부</a:t>
            </a:r>
            <a:r>
              <a:rPr lang="en-US" altLang="ko-KR" sz="1600" dirty="0"/>
              <a:t>, </a:t>
            </a:r>
            <a:r>
              <a:rPr lang="ko-KR" altLang="en-US" sz="1600" dirty="0"/>
              <a:t>불친절함 등의 불만으로 </a:t>
            </a:r>
            <a:r>
              <a:rPr lang="en-US" altLang="ko-KR" sz="1600" dirty="0"/>
              <a:t>VCNC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모빌리티</a:t>
            </a:r>
            <a:r>
              <a:rPr lang="ko-KR" altLang="en-US" sz="1600" dirty="0"/>
              <a:t> 플랫폼 “타다” 서비스 출시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“</a:t>
            </a:r>
            <a:r>
              <a:rPr lang="ko-KR" altLang="en-US" sz="1600" dirty="0" err="1"/>
              <a:t>타다”는</a:t>
            </a:r>
            <a:r>
              <a:rPr lang="ko-KR" altLang="en-US" sz="1600" dirty="0"/>
              <a:t> 베이직</a:t>
            </a:r>
            <a:r>
              <a:rPr lang="en-US" altLang="ko-KR" sz="1600" dirty="0"/>
              <a:t>, </a:t>
            </a:r>
            <a:r>
              <a:rPr lang="ko-KR" altLang="en-US" sz="1600" dirty="0"/>
              <a:t>어시스트</a:t>
            </a:r>
            <a:r>
              <a:rPr lang="en-US" altLang="ko-KR" sz="1600" dirty="0"/>
              <a:t>, </a:t>
            </a:r>
            <a:r>
              <a:rPr lang="ko-KR" altLang="en-US" sz="1600" dirty="0"/>
              <a:t>프리미엄 </a:t>
            </a:r>
            <a:r>
              <a:rPr lang="en-US" altLang="ko-KR" sz="1600" dirty="0"/>
              <a:t>3</a:t>
            </a:r>
            <a:r>
              <a:rPr lang="ko-KR" altLang="en-US" sz="1600" dirty="0"/>
              <a:t>단계로 구별되어 있으며 </a:t>
            </a:r>
            <a:r>
              <a:rPr lang="ko-KR" altLang="en-US" sz="1600" dirty="0">
                <a:solidFill>
                  <a:schemeClr val="accent1"/>
                </a:solidFill>
              </a:rPr>
              <a:t>요금은 일반택시보다 </a:t>
            </a:r>
            <a:r>
              <a:rPr lang="en-US" altLang="ko-KR" sz="1600" dirty="0">
                <a:solidFill>
                  <a:schemeClr val="accent1"/>
                </a:solidFill>
              </a:rPr>
              <a:t>10~30% </a:t>
            </a:r>
            <a:r>
              <a:rPr lang="ko-KR" altLang="en-US" sz="1600" dirty="0">
                <a:solidFill>
                  <a:schemeClr val="accent1"/>
                </a:solidFill>
              </a:rPr>
              <a:t>높게 책정</a:t>
            </a:r>
            <a:r>
              <a:rPr lang="ko-KR" altLang="en-US" sz="1600" dirty="0"/>
              <a:t>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추가적으로 </a:t>
            </a:r>
            <a:r>
              <a:rPr lang="ko-KR" altLang="en-US" sz="1600" dirty="0">
                <a:solidFill>
                  <a:schemeClr val="accent1"/>
                </a:solidFill>
              </a:rPr>
              <a:t>실시간 수요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ko-KR" altLang="en-US" sz="1600" dirty="0">
                <a:solidFill>
                  <a:schemeClr val="accent1"/>
                </a:solidFill>
              </a:rPr>
              <a:t>공급에 따른 </a:t>
            </a:r>
            <a:r>
              <a:rPr lang="en-US" altLang="ko-KR" sz="1600" dirty="0">
                <a:solidFill>
                  <a:schemeClr val="accent1"/>
                </a:solidFill>
              </a:rPr>
              <a:t>Dynamic Pricing</a:t>
            </a:r>
            <a:r>
              <a:rPr lang="ko-KR" altLang="en-US" sz="1600" dirty="0">
                <a:solidFill>
                  <a:schemeClr val="accent1"/>
                </a:solidFill>
              </a:rPr>
              <a:t>을 적용</a:t>
            </a:r>
            <a:r>
              <a:rPr lang="ko-KR" altLang="en-US" sz="1600" dirty="0"/>
              <a:t>하여 최대 </a:t>
            </a:r>
            <a:r>
              <a:rPr lang="en-US" altLang="ko-KR" sz="1600" dirty="0"/>
              <a:t>1.5</a:t>
            </a:r>
            <a:r>
              <a:rPr lang="ko-KR" altLang="en-US" sz="1600" dirty="0"/>
              <a:t>배 가격까지 적용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향후 타다 데이터를 활용하여 기존 운송업자들에게 </a:t>
            </a:r>
            <a:r>
              <a:rPr lang="ko-KR" altLang="en-US" sz="1600" dirty="0">
                <a:solidFill>
                  <a:schemeClr val="accent1"/>
                </a:solidFill>
              </a:rPr>
              <a:t>수요 매출 극대화를 제공하여 공존</a:t>
            </a:r>
            <a:r>
              <a:rPr lang="ko-KR" altLang="en-US" sz="1600" dirty="0"/>
              <a:t>할 수 있도록 하고자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968F4-A507-435F-A292-940AF656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2" y="3508983"/>
            <a:ext cx="10109292" cy="22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5D4B-58D4-4472-8AD6-40D62FF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3AF73-E218-4DFC-A490-36781CB0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선행연구 고찰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활용 분야별로 정의가 다양하며 </a:t>
            </a:r>
            <a:r>
              <a:rPr lang="ko-KR" altLang="en-US" sz="1800" dirty="0">
                <a:solidFill>
                  <a:schemeClr val="accent1"/>
                </a:solidFill>
              </a:rPr>
              <a:t>수익의 최적화</a:t>
            </a:r>
            <a:r>
              <a:rPr lang="ko-KR" altLang="en-US" sz="1800" dirty="0"/>
              <a:t>와 관련한 연구가 주를 이루고 있음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특히 전자상거래</a:t>
            </a:r>
            <a:r>
              <a:rPr lang="en-US" altLang="ko-KR" sz="1600" dirty="0"/>
              <a:t>, </a:t>
            </a:r>
            <a:r>
              <a:rPr lang="ko-KR" altLang="en-US" sz="1600" dirty="0"/>
              <a:t>항공</a:t>
            </a:r>
            <a:r>
              <a:rPr lang="en-US" altLang="ko-KR" sz="1600" dirty="0"/>
              <a:t>, </a:t>
            </a:r>
            <a:r>
              <a:rPr lang="ko-KR" altLang="en-US" sz="1600" dirty="0"/>
              <a:t>교통</a:t>
            </a:r>
            <a:r>
              <a:rPr lang="en-US" altLang="ko-KR" sz="1600" dirty="0"/>
              <a:t>, </a:t>
            </a:r>
            <a:r>
              <a:rPr lang="ko-KR" altLang="en-US" sz="1600" dirty="0"/>
              <a:t>에너지 등의 분야에서 주로 연구되고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대부분의 연구가 민간 영역에서 수행되고 있으며 수익의 극대화에 초점이 맞춰져 있음 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해당 수단을 </a:t>
            </a:r>
            <a:r>
              <a:rPr lang="en-US" altLang="ko-KR" sz="1600" dirty="0" err="1"/>
              <a:t>MaaS</a:t>
            </a:r>
            <a:r>
              <a:rPr lang="ko-KR" altLang="en-US" sz="1600" dirty="0"/>
              <a:t>에 포함하여 실제로 적용하고자 할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공공적 측면에 대한 연구 필요</a:t>
            </a:r>
            <a:r>
              <a:rPr lang="ko-KR" altLang="en-US" sz="1600" dirty="0"/>
              <a:t>할 것으로 사료됨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6D2E7-527A-44F8-ABCC-5B72A0D4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19442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2993-27F1-461A-B676-F05CBD1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4206-2B5A-4822-9D4E-7278DDA1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95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인공지능 등 </a:t>
            </a:r>
            <a:r>
              <a:rPr lang="en-US" altLang="ko-KR" sz="1600" dirty="0"/>
              <a:t>ICT </a:t>
            </a:r>
            <a:r>
              <a:rPr lang="ko-KR" altLang="en-US" sz="1600" dirty="0"/>
              <a:t>기술 발전에 따라 실시간 데이터를 활용하여 상황에 따른 맞춤가격을 제시하고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400" dirty="0"/>
              <a:t>- Dynamic Pricing</a:t>
            </a:r>
            <a:r>
              <a:rPr lang="ko-KR" altLang="en-US" sz="1400" dirty="0"/>
              <a:t>에서 </a:t>
            </a:r>
            <a:r>
              <a:rPr lang="ko-KR" altLang="en-US" sz="1400" dirty="0">
                <a:solidFill>
                  <a:srgbClr val="FF0000"/>
                </a:solidFill>
              </a:rPr>
              <a:t>강화학습을 활용한 모델이 가장 높은 수익성을 창출하며 데이터 부재를 보완</a:t>
            </a:r>
            <a:r>
              <a:rPr lang="ko-KR" altLang="en-US" sz="1400" dirty="0"/>
              <a:t>하는 것으로 나타남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52F1F-B3F7-402F-B136-48742F18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9100"/>
            <a:ext cx="9869681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241"/>
            <a:ext cx="10515600" cy="2230017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Reinforcement Learning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580573" y="1924926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강화학습</a:t>
            </a:r>
          </a:p>
        </p:txBody>
      </p:sp>
      <p:pic>
        <p:nvPicPr>
          <p:cNvPr id="1028" name="Picture 4" descr="강화학습 게임에 대한 이미지 검색결과">
            <a:hlinkClick r:id="rId2"/>
            <a:extLst>
              <a:ext uri="{FF2B5EF4-FFF2-40B4-BE49-F238E27FC236}">
                <a16:creationId xmlns:a16="http://schemas.microsoft.com/office/drawing/2014/main" id="{A6F771A4-01CB-4C69-962B-59DFC808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" y="2673124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화학습 게임에 대한 이미지 검색결과">
            <a:extLst>
              <a:ext uri="{FF2B5EF4-FFF2-40B4-BE49-F238E27FC236}">
                <a16:creationId xmlns:a16="http://schemas.microsoft.com/office/drawing/2014/main" id="{303B3866-7423-41C6-885E-B5321839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41" y="2866255"/>
            <a:ext cx="4839269" cy="3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3B96851-B5EF-44B6-BEDE-E0DFA9C275A7}"/>
              </a:ext>
            </a:extLst>
          </p:cNvPr>
          <p:cNvSpPr txBox="1">
            <a:spLocks/>
          </p:cNvSpPr>
          <p:nvPr/>
        </p:nvSpPr>
        <p:spPr>
          <a:xfrm>
            <a:off x="2486272" y="2236230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/>
              <a:t>벽돌깨기</a:t>
            </a:r>
            <a:endParaRPr lang="ko-KR" altLang="en-US" sz="16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B36AD-6A58-462B-9CE6-AD4044F8EC29}"/>
              </a:ext>
            </a:extLst>
          </p:cNvPr>
          <p:cNvSpPr txBox="1">
            <a:spLocks/>
          </p:cNvSpPr>
          <p:nvPr/>
        </p:nvSpPr>
        <p:spPr>
          <a:xfrm>
            <a:off x="7967082" y="2387244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알파고</a:t>
            </a:r>
          </a:p>
        </p:txBody>
      </p:sp>
    </p:spTree>
    <p:extLst>
      <p:ext uri="{BB962C8B-B14F-4D97-AF65-F5344CB8AC3E}">
        <p14:creationId xmlns:p14="http://schemas.microsoft.com/office/powerpoint/2010/main" val="40639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A92A0B-20D3-433E-B48A-2CDCED05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3429000"/>
            <a:ext cx="6139265" cy="2357342"/>
          </a:xfrm>
          <a:prstGeom prst="rect">
            <a:avLst/>
          </a:prstGeom>
        </p:spPr>
      </p:pic>
      <p:pic>
        <p:nvPicPr>
          <p:cNvPr id="5" name="Picture 2" descr="조작적 조건형성에 대한 이미지 검색결과">
            <a:extLst>
              <a:ext uri="{FF2B5EF4-FFF2-40B4-BE49-F238E27FC236}">
                <a16:creationId xmlns:a16="http://schemas.microsoft.com/office/drawing/2014/main" id="{EE62B3FF-5BC1-4C5C-945B-27693CD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19" y="348085"/>
            <a:ext cx="4928460" cy="32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70930-F62D-4D8D-A6C8-4BA1FC7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925B66-A72A-4FFE-8285-8C8BB9EB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12" y="1528318"/>
            <a:ext cx="8510898" cy="4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0CA-F83C-4CAE-84F9-E26DD43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99EA12-D501-4AE2-8EAD-E8B4FE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59" y="1690688"/>
            <a:ext cx="8780625" cy="46685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7A9C5D-1FDC-4C55-A63F-17E1E33CE6CC}"/>
              </a:ext>
            </a:extLst>
          </p:cNvPr>
          <p:cNvSpPr/>
          <p:nvPr/>
        </p:nvSpPr>
        <p:spPr>
          <a:xfrm>
            <a:off x="1149292" y="2206305"/>
            <a:ext cx="5066950" cy="436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74D3-599D-41AE-8B93-8D431B4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Simulation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A076D-5134-49E2-A8C6-62C3E96F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1" y="1458155"/>
            <a:ext cx="9073246" cy="483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4FE65-213B-49CA-8698-ACCC57DE003E}"/>
              </a:ext>
            </a:extLst>
          </p:cNvPr>
          <p:cNvSpPr txBox="1"/>
          <p:nvPr/>
        </p:nvSpPr>
        <p:spPr>
          <a:xfrm>
            <a:off x="8126347" y="1458155"/>
            <a:ext cx="21456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초기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Epsilon = 1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Epsilon_decay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0.9999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Epsilon_min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/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≈0.05</m:t>
                      </m:r>
                    </m:oMath>
                  </m:oMathPara>
                </a14:m>
                <a:endParaRPr lang="en-US" altLang="ko-KR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≈0.01</m:t>
                      </m:r>
                    </m:oMath>
                  </m:oMathPara>
                </a14:m>
                <a:endParaRPr lang="ko-KR" altLang="en-US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3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5BF1-6649-42C0-A3A8-B664A5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1600" dirty="0"/>
              <a:t>Simulation 1 </a:t>
            </a:r>
            <a:r>
              <a:rPr lang="ko-KR" altLang="en-US" sz="1600" dirty="0"/>
              <a:t>환경 용어 및 </a:t>
            </a:r>
            <a:r>
              <a:rPr lang="en-US" altLang="ko-KR" sz="1600" dirty="0"/>
              <a:t>Hyperparameters </a:t>
            </a:r>
            <a:r>
              <a:rPr lang="ko-KR" altLang="en-US" sz="1600" dirty="0"/>
              <a:t>정의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/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blipFill>
                <a:blip r:embed="rId2"/>
                <a:stretch>
                  <a:fillRect l="-358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FBA9A8F-5A65-4185-91A2-61F91B3889D6}"/>
              </a:ext>
            </a:extLst>
          </p:cNvPr>
          <p:cNvSpPr/>
          <p:nvPr/>
        </p:nvSpPr>
        <p:spPr>
          <a:xfrm>
            <a:off x="3187581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0ED5-2C89-41EA-A56A-8471F2FADF99}"/>
              </a:ext>
            </a:extLst>
          </p:cNvPr>
          <p:cNvSpPr/>
          <p:nvPr/>
        </p:nvSpPr>
        <p:spPr>
          <a:xfrm>
            <a:off x="4990743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B12117-C437-4D4D-910E-CE9CABB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277"/>
            <a:ext cx="7374308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/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               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//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보상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=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다음 스텝에서 시장가격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*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매칭된 수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 1000</a:t>
                </a:r>
                <a:endParaRPr lang="ko-KR" alt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B0E067-4B5C-4F6B-A9CD-D00E05292408}"/>
              </a:ext>
            </a:extLst>
          </p:cNvPr>
          <p:cNvSpPr txBox="1"/>
          <p:nvPr/>
        </p:nvSpPr>
        <p:spPr>
          <a:xfrm>
            <a:off x="5435123" y="3338931"/>
            <a:ext cx="5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Action</a:t>
            </a:r>
            <a:r>
              <a:rPr lang="ko-KR" altLang="en-US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</a:rPr>
              <a:t>5</a:t>
            </a:r>
            <a:r>
              <a:rPr lang="ko-KR" altLang="en-US" sz="1100" dirty="0">
                <a:latin typeface="Arial" panose="020B0604020202020204" pitchFamily="34" charset="0"/>
              </a:rPr>
              <a:t>가지 </a:t>
            </a:r>
            <a:r>
              <a:rPr lang="en-US" altLang="ko-KR" sz="1100" dirty="0">
                <a:latin typeface="Arial" panose="020B0604020202020204" pitchFamily="34" charset="0"/>
              </a:rPr>
              <a:t>-80, -20, +0, +20, +80</a:t>
            </a:r>
            <a:endParaRPr lang="ko-KR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57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DynamicPricing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711200" y="4911725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동일한 제품 및 서비스에 대한 가격을 시장 상황에 따라 탄력적으로 변화시키는 전략</a:t>
            </a:r>
          </a:p>
        </p:txBody>
      </p:sp>
    </p:spTree>
    <p:extLst>
      <p:ext uri="{BB962C8B-B14F-4D97-AF65-F5344CB8AC3E}">
        <p14:creationId xmlns:p14="http://schemas.microsoft.com/office/powerpoint/2010/main" val="306516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BC35-08BE-498E-B69D-4294D2D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ABAE7-2D8F-4073-BF91-D12A4DF1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429"/>
            <a:ext cx="9387337" cy="36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3A590-347C-4C55-B6E1-A9D968E8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09" y="1595259"/>
            <a:ext cx="9002355" cy="48788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B692D0-6251-472C-9EBE-05011B0D1E24}"/>
              </a:ext>
            </a:extLst>
          </p:cNvPr>
          <p:cNvSpPr txBox="1">
            <a:spLocks/>
          </p:cNvSpPr>
          <p:nvPr/>
        </p:nvSpPr>
        <p:spPr>
          <a:xfrm>
            <a:off x="845320" y="26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0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ACBF-5443-40E5-AEC7-15E26E5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000" dirty="0"/>
              <a:t>The Diagram of Flow between Agent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FD613F-01AE-480E-BDFD-5755F0CA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6" y="2124075"/>
            <a:ext cx="8668419" cy="4044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AC4C8-80B4-479B-985B-65289C6A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94" y="1257300"/>
            <a:ext cx="217659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F6F8E2-74D0-4E00-900B-E36B3E395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8" y="1690688"/>
            <a:ext cx="5730671" cy="3830345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2021961F-FD45-4A9D-B188-C790FBA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6ED2B-1965-49AE-9479-A0925EBA8CFB}"/>
              </a:ext>
            </a:extLst>
          </p:cNvPr>
          <p:cNvSpPr/>
          <p:nvPr/>
        </p:nvSpPr>
        <p:spPr>
          <a:xfrm>
            <a:off x="6096000" y="2120253"/>
            <a:ext cx="45528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시장가격은 현재 택시 기본요금인 </a:t>
            </a:r>
            <a:r>
              <a:rPr lang="en-US" altLang="ko-KR" sz="1600" dirty="0"/>
              <a:t>3800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거리 및 시간당 추가되는 비용 고려 </a:t>
            </a:r>
            <a:r>
              <a:rPr lang="en-US" altLang="ko-KR" sz="1600" dirty="0"/>
              <a:t>X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운전자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승객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2816F-D920-4E20-96B4-AE9D88861F71}"/>
              </a:ext>
            </a:extLst>
          </p:cNvPr>
          <p:cNvSpPr/>
          <p:nvPr/>
        </p:nvSpPr>
        <p:spPr>
          <a:xfrm>
            <a:off x="6096000" y="3818546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동일한 인원이기 때문에 기본 시장가격인</a:t>
            </a:r>
            <a:endParaRPr lang="en-US" altLang="ko-KR" sz="1600" dirty="0"/>
          </a:p>
          <a:p>
            <a:pPr lvl="1"/>
            <a:r>
              <a:rPr lang="en-US" altLang="ko-KR" sz="1600" dirty="0"/>
              <a:t>3800</a:t>
            </a:r>
            <a:r>
              <a:rPr lang="ko-KR" altLang="en-US" sz="1600" dirty="0"/>
              <a:t>원에 수렴하는 특징을 보임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846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BEF64-615E-4225-9DD6-E63448E6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2" y="1379117"/>
            <a:ext cx="6155804" cy="4099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46A13D-B0A0-4ACC-829B-A5ADFE7A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" y="522485"/>
            <a:ext cx="4543625" cy="56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1312A9-CA80-40CA-81CC-1D351CEF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8" y="2454234"/>
            <a:ext cx="4816709" cy="3207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7E3D42-D741-4BF2-8711-3DF901DD0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28" y="676234"/>
            <a:ext cx="6126024" cy="40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6263AD-9380-402D-A0EB-F728B958C970}"/>
              </a:ext>
            </a:extLst>
          </p:cNvPr>
          <p:cNvSpPr/>
          <p:nvPr/>
        </p:nvSpPr>
        <p:spPr>
          <a:xfrm>
            <a:off x="1803400" y="2940735"/>
            <a:ext cx="7594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고객 행동 특성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시장구조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제품수요 및 공급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제품에 대한 인식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계절성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4C6F11-FAE7-43D4-86B9-4525D2F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800100"/>
            <a:ext cx="9575800" cy="195579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가격 변동이 이루어 지는 요인</a:t>
            </a:r>
          </a:p>
        </p:txBody>
      </p:sp>
    </p:spTree>
    <p:extLst>
      <p:ext uri="{BB962C8B-B14F-4D97-AF65-F5344CB8AC3E}">
        <p14:creationId xmlns:p14="http://schemas.microsoft.com/office/powerpoint/2010/main" val="8539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01EF-F8F1-422D-9119-AAF4B998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en-US" altLang="ko-KR" dirty="0"/>
              <a:t>But,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21E45-0D06-4007-B963-30882E04B358}"/>
              </a:ext>
            </a:extLst>
          </p:cNvPr>
          <p:cNvSpPr/>
          <p:nvPr/>
        </p:nvSpPr>
        <p:spPr>
          <a:xfrm>
            <a:off x="838200" y="3543301"/>
            <a:ext cx="1090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고객의 신뢰도에 영향을 미쳐 공정성의 문제가 발생할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39428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0D25-338B-4336-9385-D1AAE103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ko-KR" altLang="en-US" dirty="0"/>
              <a:t>따라서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DAE8A-2AC6-461F-B3BC-F7B81381F4B4}"/>
              </a:ext>
            </a:extLst>
          </p:cNvPr>
          <p:cNvSpPr/>
          <p:nvPr/>
        </p:nvSpPr>
        <p:spPr>
          <a:xfrm>
            <a:off x="838200" y="3429000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최근 전 산업에서 디지털화</a:t>
            </a:r>
            <a:r>
              <a:rPr lang="en-US" altLang="ko-KR" sz="2400" dirty="0"/>
              <a:t>, </a:t>
            </a:r>
            <a:r>
              <a:rPr lang="ko-KR" altLang="en-US" sz="2400" dirty="0"/>
              <a:t>클라우드</a:t>
            </a:r>
            <a:r>
              <a:rPr lang="en-US" altLang="ko-KR" sz="2400" dirty="0"/>
              <a:t>, </a:t>
            </a:r>
            <a:r>
              <a:rPr lang="ko-KR" altLang="en-US" sz="2400" dirty="0"/>
              <a:t>빅데이터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 알고리즘 등 </a:t>
            </a:r>
            <a:r>
              <a:rPr lang="en-US" altLang="ko-KR" sz="2400" dirty="0"/>
              <a:t>ICT </a:t>
            </a:r>
            <a:r>
              <a:rPr lang="ko-KR" altLang="en-US" sz="2400" dirty="0"/>
              <a:t>기술의 발달로 교통 분야를 포함한 다양한 영역에서도 </a:t>
            </a:r>
            <a:endParaRPr lang="en-US" altLang="ko-KR" sz="2400" dirty="0"/>
          </a:p>
          <a:p>
            <a:r>
              <a:rPr lang="ko-KR" altLang="en-US" sz="2400" dirty="0"/>
              <a:t>실시간 최적요금체계를 활용할 수 있는 환경이 조성되고 있음 </a:t>
            </a:r>
          </a:p>
        </p:txBody>
      </p:sp>
    </p:spTree>
    <p:extLst>
      <p:ext uri="{BB962C8B-B14F-4D97-AF65-F5344CB8AC3E}">
        <p14:creationId xmlns:p14="http://schemas.microsoft.com/office/powerpoint/2010/main" val="402275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C780-DEC4-4E52-B784-33B8D4B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100" dirty="0"/>
              <a:t>연구 개발 목표 </a:t>
            </a:r>
            <a:r>
              <a:rPr lang="en-US" altLang="ko-KR" sz="3100" dirty="0"/>
              <a:t>: </a:t>
            </a:r>
            <a:r>
              <a:rPr lang="ko-KR" altLang="en-US" sz="1800" dirty="0"/>
              <a:t>도시 맞춤형 공유교통 서비스 제공을 위한 인공지능 요소기술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0BBA-D87B-4CFD-BADF-2C14EFA6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20" y="2349225"/>
            <a:ext cx="10515600" cy="166939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1600" dirty="0"/>
              <a:t>-&gt;</a:t>
            </a:r>
            <a:r>
              <a:rPr lang="ko-KR" altLang="en-US" sz="1600" dirty="0"/>
              <a:t> 기존 단일 요금제가 갖는 수익성에 대한 문제가 지속적으로 제기됨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국외 승차공유 서비스의 경우 기계학습 기반 유동 요금제를 시행하여 수익성을 개선하고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이와 같은 문제 해결을 위해 </a:t>
            </a:r>
            <a:r>
              <a:rPr lang="en-US" altLang="ko-KR" sz="1600" dirty="0"/>
              <a:t>Dynamic Pricing(</a:t>
            </a:r>
            <a:r>
              <a:rPr lang="ko-KR" altLang="en-US" sz="1600" dirty="0"/>
              <a:t>실시간 최적요금 체계</a:t>
            </a:r>
            <a:r>
              <a:rPr lang="en-US" altLang="ko-KR" sz="1600" dirty="0"/>
              <a:t>) </a:t>
            </a:r>
            <a:r>
              <a:rPr lang="ko-KR" altLang="en-US" sz="1600" dirty="0"/>
              <a:t>적용 방안이 논의되고 있음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34FE24-7CBD-4DD2-881D-316739C102FE}"/>
              </a:ext>
            </a:extLst>
          </p:cNvPr>
          <p:cNvSpPr txBox="1">
            <a:spLocks/>
          </p:cNvSpPr>
          <p:nvPr/>
        </p:nvSpPr>
        <p:spPr>
          <a:xfrm>
            <a:off x="1103119" y="4285709"/>
            <a:ext cx="10708579" cy="200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목표</a:t>
            </a:r>
            <a:r>
              <a:rPr lang="en-US" altLang="ko-KR" sz="1500" dirty="0"/>
              <a:t>	: </a:t>
            </a:r>
            <a:r>
              <a:rPr lang="ko-KR" altLang="en-US" sz="1600" dirty="0"/>
              <a:t>도시맞춤형 공유교통서비스의 효과성을 높이기 위해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인공지능 기반의 탄력요금제</a:t>
            </a:r>
            <a:r>
              <a:rPr lang="en-US" altLang="ko-KR" sz="1600" dirty="0"/>
              <a:t>(Dynamic Pricing) </a:t>
            </a:r>
            <a:r>
              <a:rPr lang="ko-KR" altLang="en-US" sz="1600" dirty="0"/>
              <a:t>기술 개발</a:t>
            </a:r>
            <a:r>
              <a:rPr lang="en-US" altLang="ko-KR" sz="1600" dirty="0"/>
              <a:t>(</a:t>
            </a:r>
            <a:r>
              <a:rPr lang="ko-KR" altLang="en-US" sz="1600" dirty="0"/>
              <a:t>지역별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시간대별 서비스 공급 촉진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31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0BA8-095E-4756-A372-68439B6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E82EB-C5E0-41FC-8A06-4AB8786F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한국에도 비슷하게 ＇타다</a:t>
            </a:r>
            <a:r>
              <a:rPr lang="en-US" altLang="ko-KR" sz="1600" dirty="0"/>
              <a:t> ‘ </a:t>
            </a:r>
            <a:r>
              <a:rPr lang="ko-KR" altLang="en-US" sz="1600" dirty="0"/>
              <a:t>와 같은 서비스가 있으나</a:t>
            </a:r>
            <a:r>
              <a:rPr lang="en-US" altLang="ko-KR" sz="1600" dirty="0"/>
              <a:t> </a:t>
            </a:r>
            <a:r>
              <a:rPr lang="ko-KR" altLang="en-US" sz="1600" dirty="0"/>
              <a:t>차량 공유 서비스이며</a:t>
            </a:r>
            <a:r>
              <a:rPr lang="en-US" altLang="ko-KR" sz="1600" dirty="0"/>
              <a:t>, Uber</a:t>
            </a:r>
            <a:r>
              <a:rPr lang="ko-KR" altLang="en-US" sz="1600" dirty="0"/>
              <a:t>같이 환경에 따라 가격이 변동되는 택시 서비스는 아직까지 제대로 활성화가 되어 있지 못하다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강남</a:t>
            </a:r>
            <a:r>
              <a:rPr lang="en-US" altLang="ko-KR" sz="1600" dirty="0"/>
              <a:t> </a:t>
            </a:r>
            <a:r>
              <a:rPr lang="ko-KR" altLang="en-US" sz="1600" dirty="0"/>
              <a:t>또는 홍대같이 번화가의 심야택시에서 수요는 많으나 공급이 현저하게 떨어지며 장거리 운전을 선호하는 택시들의 승차거부도 빈번하게 일어나고 있는 상황이다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승차거부의 이유로 운전자는 야간에 짧은 거리를 운행하는 것보다 장거리로 운행하거나 또다른 번화가로 이동하여 많은 수익을 창출하고자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몇몇의 승객들은 추가적인 비용을 더 지불해서 빠르게 택시를 타고 싶어하기도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Uber</a:t>
            </a:r>
            <a:r>
              <a:rPr lang="ko-KR" altLang="en-US" sz="1600" dirty="0"/>
              <a:t>와 같이 해외에서는 고정가격의 택시 외에 밀집된 인구 비율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시간대와 각각의 상황에 따라서 가격이 변동 되는 택시 서비스를 사용하고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운전자와 승객이 동적 가격 승차시스템을 이용한다면 이러한 불편함을 줄일 수 있을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535</Words>
  <Application>Microsoft Office PowerPoint</Application>
  <PresentationFormat>와이드스크린</PresentationFormat>
  <Paragraphs>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Arial Nova</vt:lpstr>
      <vt:lpstr>Cambria Math</vt:lpstr>
      <vt:lpstr>Office 테마</vt:lpstr>
      <vt:lpstr>Dynamic Pricing</vt:lpstr>
      <vt:lpstr>DynamicPricing이란?</vt:lpstr>
      <vt:lpstr>PowerPoint 프레젠테이션</vt:lpstr>
      <vt:lpstr>PowerPoint 프레젠테이션</vt:lpstr>
      <vt:lpstr>가격 변동이 이루어 지는 요인</vt:lpstr>
      <vt:lpstr>But,</vt:lpstr>
      <vt:lpstr>따라서</vt:lpstr>
      <vt:lpstr>연구 개발 목표 : 도시 맞춤형 공유교통 서비스 제공을 위한 인공지능 요소기술 개발</vt:lpstr>
      <vt:lpstr>연구 개요</vt:lpstr>
      <vt:lpstr>연구 과제 추진 현황 – 사례(Uber)</vt:lpstr>
      <vt:lpstr>연구 과제 추진 현황 – 사례(타다)</vt:lpstr>
      <vt:lpstr>연구 과제 추진 현황 – 선행 연구</vt:lpstr>
      <vt:lpstr>연구 과제 추진 현황 – 선행 연구</vt:lpstr>
      <vt:lpstr>Reinforcement Learning</vt:lpstr>
      <vt:lpstr>PowerPoint 프레젠테이션</vt:lpstr>
      <vt:lpstr>강화학습 적용 방법론</vt:lpstr>
      <vt:lpstr>강화학습 적용 방법론</vt:lpstr>
      <vt:lpstr>강화학습 적용 방법론 Simulation 1</vt:lpstr>
      <vt:lpstr>강화학습 적용 방법론 Simulation 1 환경 용어 및 Hyperparameters 정의</vt:lpstr>
      <vt:lpstr>강화학습 적용 방법론 Q-learning Algorithm</vt:lpstr>
      <vt:lpstr>PowerPoint 프레젠테이션</vt:lpstr>
      <vt:lpstr>강화학습 적용 방법론 The Diagram of Flow between Agent </vt:lpstr>
      <vt:lpstr>Simulation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Pricing</dc:title>
  <dc:creator>JUNHYUNG Park</dc:creator>
  <cp:lastModifiedBy>박준형</cp:lastModifiedBy>
  <cp:revision>14</cp:revision>
  <dcterms:created xsi:type="dcterms:W3CDTF">2020-01-21T14:01:15Z</dcterms:created>
  <dcterms:modified xsi:type="dcterms:W3CDTF">2020-05-04T11:33:25Z</dcterms:modified>
</cp:coreProperties>
</file>