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331" r:id="rId4"/>
    <p:sldId id="349" r:id="rId5"/>
    <p:sldId id="346" r:id="rId6"/>
    <p:sldId id="332" r:id="rId7"/>
    <p:sldId id="345" r:id="rId8"/>
    <p:sldId id="336" r:id="rId9"/>
    <p:sldId id="344" r:id="rId10"/>
    <p:sldId id="347" r:id="rId11"/>
    <p:sldId id="333" r:id="rId12"/>
    <p:sldId id="348" r:id="rId13"/>
    <p:sldId id="350" r:id="rId14"/>
    <p:sldId id="35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79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0341-15D8-41DF-B758-6B5C0819A808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20BB3-C52A-4F38-9A4F-BA29DEE34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5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4E4C0-EC36-45FD-8B09-678D06B8AC55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4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14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80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8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7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9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8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34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20BB3-C52A-4F38-9A4F-BA29DEE34D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3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5F32-391D-48A0-9513-081AE4327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EA54E-C8AF-4788-B456-659963F4B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F24D6-3304-400C-A675-69D4692C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82466-9035-4595-B29E-74450FA1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CB247-C730-431B-8E77-F833EB35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75F3-EECB-4097-BA2A-55C822F6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7CEF00-D7F7-46B0-BB07-5ADF0E7D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39EE9-E0FA-4475-B8A1-C2B7D41B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637F7-93A7-4E4F-A110-881BAE3E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54237-9B58-4F13-871B-E0AC6C4C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F0AE60-0F20-43BD-939C-CDF1A5BE1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7D856-6C6F-4FB2-9A25-98D984C4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5636F-5067-4BDD-AC6D-65D2F738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50A2D-E03E-42A0-B63E-5EA92FF0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14CC1-5E52-4EC8-B38E-4A456981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B720-B300-4056-AAF7-259D03C4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A38DB-177B-4BE6-B8A1-D31286F4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5EBAD-B400-43E9-9A60-81D32AB7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D7197-C6A4-4591-BA40-B6F550C3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A4150-E1BC-43FE-8851-84967D4D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6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AFE3-C36E-473C-991B-EE6DC3A4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EBBFCA-BB10-4916-A978-66CA3F2B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B01D6-98CD-4850-B760-19D96E0B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6897-7C92-41A6-BC62-F183ED6A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F8FFA-9C6B-4885-8BE8-8F21176B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6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41C4-9DC1-4128-8CE5-B1D3C5EE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906A9-AA7B-4E98-81B6-C59D4D944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3972A-FE64-46C5-9054-AE93C1EE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6582D-6B3D-49DA-960A-6DE9AE6D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D971C-2C0B-4873-83A0-15A1530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C5344-1EF2-4F67-A56D-0C8801EC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7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E1EF3-E15A-4334-BAF3-3E3430D1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BDEDF-361B-4AC4-8E2E-DA5F47FE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A8DE5-6C1B-4E09-B111-DB4B2D3A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561ECC-43D7-4052-8FD7-65CA191EE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32068F-F55E-4C06-BD97-FE89855D8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505061-787C-4D21-BF44-800B9929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51D8A4-E660-4AD9-9657-9D2B07E5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30FAD9-02EF-496C-88C2-B8A457A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4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D9AB-027C-49A5-9C12-7F3CBF1C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3378-D253-4620-BA06-737A54F2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6556C5-7090-4111-8552-9D22D82B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404136-AE89-4C3D-AF30-C49E971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613F03-6907-4562-9847-F071F1B0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BB009-62E5-4926-B51E-A9FD7482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0F932B-28DD-4CCB-8032-67A8F737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E8ABDA-7752-4AA7-AB18-43EB26A62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199" y="1063629"/>
            <a:ext cx="10515601" cy="1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1E2C-EA90-4CD1-A27C-756822F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480B1-D360-45BF-95C3-9D6F0EC97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2B031-C0C5-4D2A-AFB3-1D035F58C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9AA14-8F90-4E55-9BED-CE90B60A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5C363-9ACC-4CD9-ABD4-D5EE21A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A236F-6A61-4CAB-9C2D-66BCE585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2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B6D2F-9C30-4530-A0C3-D5BDA754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5AD021-E893-4873-B72D-D1693D73D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5A3C0D-CFF2-4C75-92E1-E7D83FA8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42A42-E84F-4867-8B13-DAF13704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EC1B0-5898-4BFC-B026-03A28849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65E8D-058D-44B6-99F7-041967C6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9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6ABBA0-A835-4804-AE65-846AE23F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B1980-9C49-48C6-B432-B9BC94A2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9AC87-5D76-47B8-AA90-B827A1BAC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87DEE-1C23-426C-B9D2-2596D902534F}" type="datetimeFigureOut">
              <a:rPr lang="zh-CN" altLang="en-US" smtClean="0"/>
              <a:t>2024-03-26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3ED72-CC04-4E39-AF75-CAA08775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CDE69-48EF-420E-A64E-E878B9341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3598-C553-4F3F-BB91-1DC8D0535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6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z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utureforce.feishu.cn/file/D4ydblrLioRe8lx3GXrcirvwn7g" TargetMode="External"/><Relationship Id="rId4" Type="http://schemas.openxmlformats.org/officeDocument/2006/relationships/hyperlink" Target="https://futureforce.feishu.cn/file/CMpdbLxAhon5K5x5C1OcciYwnO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0.68.4.122:888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781391" y="2026561"/>
            <a:ext cx="8629218" cy="230820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charset="0"/>
                <a:ea typeface="楷体" charset="0"/>
              </a:rPr>
              <a:t>科达代码助手</a:t>
            </a:r>
            <a:b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charset="0"/>
                <a:ea typeface="楷体" charset="0"/>
              </a:rPr>
            </a:b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charset="0"/>
                <a:ea typeface="楷体" charset="0"/>
              </a:rPr>
              <a:t>KD-CodeGPT</a:t>
            </a: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charset="0"/>
              <a:ea typeface="楷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615573" y="551160"/>
            <a:ext cx="4623454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38ED1-7F11-CDEB-31F4-06A7557F63F7}"/>
              </a:ext>
            </a:extLst>
          </p:cNvPr>
          <p:cNvSpPr txBox="1"/>
          <p:nvPr/>
        </p:nvSpPr>
        <p:spPr>
          <a:xfrm>
            <a:off x="780265" y="1055309"/>
            <a:ext cx="10463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如何获得更好的输出？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提示词工程：编写清晰的说明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hlinkClick r:id="rId3"/>
              </a:rPr>
              <a:t>https://www.promptingguide.ai/zh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hlinkClick r:id="rId4"/>
              </a:rPr>
              <a:t>OpenAI </a:t>
            </a:r>
            <a:r>
              <a:rPr lang="zh-CN" altLang="en-US">
                <a:hlinkClick r:id="rId4"/>
              </a:rPr>
              <a:t>官方 </a:t>
            </a:r>
            <a:r>
              <a:rPr lang="en-US" altLang="zh-CN">
                <a:hlinkClick r:id="rId4"/>
              </a:rPr>
              <a:t>Prompt </a:t>
            </a:r>
            <a:r>
              <a:rPr lang="zh-CN" altLang="en-US">
                <a:hlinkClick r:id="rId4"/>
              </a:rPr>
              <a:t>教程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hlinkClick r:id="rId5"/>
              </a:rPr>
              <a:t>Claude </a:t>
            </a:r>
            <a:r>
              <a:rPr lang="zh-CN" altLang="en-US">
                <a:hlinkClick r:id="rId5"/>
              </a:rPr>
              <a:t>官方文档提示词工程最佳实践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CN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85830D-8501-5FDE-BF1C-3AF0DA892BB2}"/>
              </a:ext>
            </a:extLst>
          </p:cNvPr>
          <p:cNvSpPr txBox="1"/>
          <p:nvPr/>
        </p:nvSpPr>
        <p:spPr>
          <a:xfrm>
            <a:off x="780265" y="3429000"/>
            <a:ext cx="7694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为什么需要向模型输出清晰的说明？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模型无法读懂你的想法，如果输出内容太长，可要求模型简短回复。如果输出内容太简单，可要求模型进行专家级写作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如果你不喜欢输出的格式，请向模型展示你希望看到的格式。模型越少猜测你的需求，你越有可能得到满意的结果</a:t>
            </a:r>
          </a:p>
        </p:txBody>
      </p:sp>
    </p:spTree>
    <p:extLst>
      <p:ext uri="{BB962C8B-B14F-4D97-AF65-F5344CB8AC3E}">
        <p14:creationId xmlns:p14="http://schemas.microsoft.com/office/powerpoint/2010/main" val="314714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323342" y="579440"/>
            <a:ext cx="5255050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使用注意事项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F38ED1-7F11-CDEB-31F4-06A7557F63F7}"/>
              </a:ext>
            </a:extLst>
          </p:cNvPr>
          <p:cNvSpPr txBox="1"/>
          <p:nvPr/>
        </p:nvSpPr>
        <p:spPr>
          <a:xfrm>
            <a:off x="780265" y="1196711"/>
            <a:ext cx="104637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默认任务配置和编程语言配置是：</a:t>
            </a:r>
            <a:r>
              <a:rPr lang="zh-CN" altLang="en-US">
                <a:solidFill>
                  <a:srgbClr val="FF0000"/>
                </a:solidFill>
              </a:rPr>
              <a:t>通用和 </a:t>
            </a:r>
            <a:r>
              <a:rPr lang="en-US" altLang="zh-CN">
                <a:solidFill>
                  <a:srgbClr val="FF0000"/>
                </a:solidFill>
              </a:rPr>
              <a:t>Auto</a:t>
            </a:r>
            <a:r>
              <a:rPr lang="zh-CN" altLang="en-US"/>
              <a:t>，此时我们提问的时候应尽量把任务描述清楚；选择特定任务配置的时候，注意要选择相应的编程语言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在信息处理方面，通常将 </a:t>
            </a:r>
            <a:r>
              <a:rPr lang="en-US" altLang="zh-CN"/>
              <a:t>Token </a:t>
            </a:r>
            <a:r>
              <a:rPr lang="zh-CN" altLang="en-US"/>
              <a:t>作为模型输入和输出的基本单位，模型的输入和输出长度受限于 </a:t>
            </a:r>
            <a:r>
              <a:rPr lang="en-US" altLang="zh-CN"/>
              <a:t>Token </a:t>
            </a:r>
            <a:r>
              <a:rPr lang="zh-CN" altLang="en-US"/>
              <a:t>的数量，科达代码助手的最大 </a:t>
            </a:r>
            <a:r>
              <a:rPr lang="en-US" altLang="zh-CN"/>
              <a:t>Token </a:t>
            </a:r>
            <a:r>
              <a:rPr lang="zh-CN" altLang="en-US"/>
              <a:t>限制如下：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/>
              <a:t>模型最大输入：约 </a:t>
            </a:r>
            <a:r>
              <a:rPr lang="en-US" altLang="zh-CN"/>
              <a:t>640 </a:t>
            </a:r>
            <a:r>
              <a:rPr lang="zh-CN" altLang="en-US"/>
              <a:t>字的中文或 </a:t>
            </a:r>
            <a:r>
              <a:rPr lang="en-US" altLang="zh-CN"/>
              <a:t>1280 </a:t>
            </a:r>
            <a:r>
              <a:rPr lang="zh-CN" altLang="en-US"/>
              <a:t>个英文单词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/>
              <a:t>模型最大输出：约 </a:t>
            </a:r>
            <a:r>
              <a:rPr lang="en-US" altLang="zh-CN"/>
              <a:t>512 </a:t>
            </a:r>
            <a:r>
              <a:rPr lang="zh-CN" altLang="en-US"/>
              <a:t>字的中文或 </a:t>
            </a:r>
            <a:r>
              <a:rPr lang="en-US" altLang="zh-CN"/>
              <a:t>1024 </a:t>
            </a:r>
            <a:r>
              <a:rPr lang="zh-CN" altLang="en-US"/>
              <a:t>个英文单词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/>
              <a:t>Note</a:t>
            </a:r>
            <a:r>
              <a:rPr lang="zh-CN" altLang="en-US"/>
              <a:t>：模型支持的最大输入输出数量可能会随着模型迭代而增加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此大模型是针对</a:t>
            </a:r>
            <a:r>
              <a:rPr lang="zh-CN" altLang="en-US">
                <a:solidFill>
                  <a:srgbClr val="FF0000"/>
                </a:solidFill>
              </a:rPr>
              <a:t>代码</a:t>
            </a:r>
            <a:r>
              <a:rPr lang="zh-CN" altLang="en-US"/>
              <a:t>进行开发的，其它通用类的语言对话问答（比如闲聊），可能效果一般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目前支持同一时间多人并发访问；但若出现延迟或卡顿可能用的人太多了，需要</a:t>
            </a:r>
            <a:r>
              <a:rPr lang="zh-CN" altLang="en-US">
                <a:solidFill>
                  <a:srgbClr val="FF0000"/>
                </a:solidFill>
              </a:rPr>
              <a:t>排队</a:t>
            </a:r>
            <a:r>
              <a:rPr lang="zh-CN" altLang="en-US"/>
              <a:t>（目前已有优化速度的方案，很快会上线）</a:t>
            </a:r>
          </a:p>
        </p:txBody>
      </p:sp>
    </p:spTree>
    <p:extLst>
      <p:ext uri="{BB962C8B-B14F-4D97-AF65-F5344CB8AC3E}">
        <p14:creationId xmlns:p14="http://schemas.microsoft.com/office/powerpoint/2010/main" val="80369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794681" y="558177"/>
            <a:ext cx="4623761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更多玩法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F49398-623A-B3CA-4C4C-57870B03F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1" y="1241498"/>
            <a:ext cx="7240685" cy="43271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F9FAF5-1025-174F-47AD-CA54AF89E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42" y="2512783"/>
            <a:ext cx="3809185" cy="2895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4B512A-030A-9145-89F5-CF87435F9C29}"/>
              </a:ext>
            </a:extLst>
          </p:cNvPr>
          <p:cNvSpPr txBox="1"/>
          <p:nvPr/>
        </p:nvSpPr>
        <p:spPr>
          <a:xfrm>
            <a:off x="8055142" y="1325427"/>
            <a:ext cx="380918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</a:rPr>
              <a:t>大模型实现自定义、动态数据查询、分析和展示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063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688434" y="603047"/>
            <a:ext cx="5255050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更多玩法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D92AEC-8968-013B-3CE2-6800DAB337D2}"/>
              </a:ext>
            </a:extLst>
          </p:cNvPr>
          <p:cNvSpPr txBox="1"/>
          <p:nvPr/>
        </p:nvSpPr>
        <p:spPr>
          <a:xfrm>
            <a:off x="794209" y="1256095"/>
            <a:ext cx="552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多轮对话</a:t>
            </a:r>
            <a:r>
              <a:rPr lang="zh-CN" altLang="en-US"/>
              <a:t>：目前已开发，预计下个月更新发布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C36113-7355-81EC-052D-E2E7EDFC2C39}"/>
              </a:ext>
            </a:extLst>
          </p:cNvPr>
          <p:cNvSpPr txBox="1"/>
          <p:nvPr/>
        </p:nvSpPr>
        <p:spPr>
          <a:xfrm>
            <a:off x="794209" y="1815623"/>
            <a:ext cx="1102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个人知识库</a:t>
            </a:r>
            <a:r>
              <a:rPr lang="zh-CN" altLang="en-US"/>
              <a:t>：构建流行公有仓库和私有仓库的代码向量数据库，同时支持上传文档；积极开发中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5B1C92-D692-9385-29B6-B73ECDD63CBC}"/>
              </a:ext>
            </a:extLst>
          </p:cNvPr>
          <p:cNvSpPr txBox="1"/>
          <p:nvPr/>
        </p:nvSpPr>
        <p:spPr>
          <a:xfrm>
            <a:off x="875906" y="5628634"/>
            <a:ext cx="908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/>
              <a:t>IDE </a:t>
            </a:r>
            <a:r>
              <a:rPr lang="zh-CN" altLang="en-US" b="1"/>
              <a:t>插件</a:t>
            </a:r>
            <a:r>
              <a:rPr lang="zh-CN" altLang="en-US"/>
              <a:t>：在 </a:t>
            </a:r>
            <a:r>
              <a:rPr lang="en-US" altLang="zh-CN"/>
              <a:t>IDE </a:t>
            </a:r>
            <a:r>
              <a:rPr lang="zh-CN" altLang="en-US"/>
              <a:t>插件中嵌入上述功能特性，提高大家的编程效率；积极开发中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AC5F2E-FC6B-52FC-770B-D78E12A5EA95}"/>
              </a:ext>
            </a:extLst>
          </p:cNvPr>
          <p:cNvSpPr txBox="1"/>
          <p:nvPr/>
        </p:nvSpPr>
        <p:spPr>
          <a:xfrm>
            <a:off x="875905" y="6188162"/>
            <a:ext cx="10624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反馈及建议</a:t>
            </a:r>
            <a:r>
              <a:rPr lang="zh-CN" altLang="en-US"/>
              <a:t>：欢迎大家多多反馈并提出建议，这样能加快产品迭代速度，让代码助手更好的服务大家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651588-F799-58CF-94F9-826C2479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4" y="2256509"/>
            <a:ext cx="6419653" cy="32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83218-2024-96CE-8A4C-D52BD144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406" y="2766218"/>
            <a:ext cx="1432213" cy="1325563"/>
          </a:xfrm>
        </p:spPr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8FC56BF-4CBC-4DE7-9D4F-6F24ED1CC9CB}"/>
              </a:ext>
            </a:extLst>
          </p:cNvPr>
          <p:cNvSpPr txBox="1">
            <a:spLocks/>
          </p:cNvSpPr>
          <p:nvPr/>
        </p:nvSpPr>
        <p:spPr>
          <a:xfrm>
            <a:off x="4618578" y="498817"/>
            <a:ext cx="2435629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>
                <a:latin typeface="+mn-lt"/>
                <a:ea typeface="+mn-ea"/>
                <a:sym typeface="+mn-ea"/>
              </a:rPr>
              <a:t>主要内容</a:t>
            </a:r>
          </a:p>
        </p:txBody>
      </p:sp>
      <p:grpSp>
        <p:nvGrpSpPr>
          <p:cNvPr id="24" name="组合 20">
            <a:extLst>
              <a:ext uri="{FF2B5EF4-FFF2-40B4-BE49-F238E27FC236}">
                <a16:creationId xmlns:a16="http://schemas.microsoft.com/office/drawing/2014/main" id="{C276347F-BDAE-4BBC-914B-AD5F0F363B74}"/>
              </a:ext>
            </a:extLst>
          </p:cNvPr>
          <p:cNvGrpSpPr/>
          <p:nvPr/>
        </p:nvGrpSpPr>
        <p:grpSpPr bwMode="auto">
          <a:xfrm>
            <a:off x="874939" y="2871112"/>
            <a:ext cx="7127247" cy="523219"/>
            <a:chOff x="3143240" y="2502846"/>
            <a:chExt cx="7126871" cy="5231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05A843-57EB-4168-8991-CB896D81D4EB}"/>
                </a:ext>
              </a:extLst>
            </p:cNvPr>
            <p:cNvSpPr/>
            <p:nvPr/>
          </p:nvSpPr>
          <p:spPr>
            <a:xfrm>
              <a:off x="3143240" y="2572054"/>
              <a:ext cx="360344" cy="360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二</a:t>
              </a:r>
              <a:endParaRPr lang="en-US" altLang="zh-C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C9C9A797-0088-4858-9599-DBE28DE0C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266" y="2502846"/>
              <a:ext cx="6766845" cy="523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latin typeface="微软雅黑" pitchFamily="34" charset="-122"/>
                  <a:ea typeface="微软雅黑" pitchFamily="34" charset="-122"/>
                </a:rPr>
                <a:t>KD-CodeGPT </a:t>
              </a:r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功能特性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20">
            <a:extLst>
              <a:ext uri="{FF2B5EF4-FFF2-40B4-BE49-F238E27FC236}">
                <a16:creationId xmlns:a16="http://schemas.microsoft.com/office/drawing/2014/main" id="{CC3C0FD4-78AA-777F-A9D7-37D0E6365066}"/>
              </a:ext>
            </a:extLst>
          </p:cNvPr>
          <p:cNvGrpSpPr/>
          <p:nvPr/>
        </p:nvGrpSpPr>
        <p:grpSpPr bwMode="auto">
          <a:xfrm>
            <a:off x="874939" y="5761801"/>
            <a:ext cx="7127247" cy="523219"/>
            <a:chOff x="3143240" y="2502846"/>
            <a:chExt cx="7126871" cy="52316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F8B5E7-7A1E-9965-EDD2-E87BEDD84F95}"/>
                </a:ext>
              </a:extLst>
            </p:cNvPr>
            <p:cNvSpPr/>
            <p:nvPr/>
          </p:nvSpPr>
          <p:spPr>
            <a:xfrm>
              <a:off x="3143240" y="2572054"/>
              <a:ext cx="360344" cy="360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四</a:t>
              </a:r>
              <a:endParaRPr lang="en-US" altLang="zh-C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D201D49A-76EA-D770-FBBF-8AFC4D1A7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266" y="2502846"/>
              <a:ext cx="6766845" cy="523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latin typeface="微软雅黑" pitchFamily="34" charset="-122"/>
                  <a:ea typeface="微软雅黑" pitchFamily="34" charset="-122"/>
                </a:rPr>
                <a:t>KD-CodeGPT </a:t>
              </a:r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更多玩法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20">
            <a:extLst>
              <a:ext uri="{FF2B5EF4-FFF2-40B4-BE49-F238E27FC236}">
                <a16:creationId xmlns:a16="http://schemas.microsoft.com/office/drawing/2014/main" id="{5655C986-0211-0EF6-5421-04A9BC057788}"/>
              </a:ext>
            </a:extLst>
          </p:cNvPr>
          <p:cNvGrpSpPr/>
          <p:nvPr/>
        </p:nvGrpSpPr>
        <p:grpSpPr bwMode="auto">
          <a:xfrm>
            <a:off x="874939" y="1371163"/>
            <a:ext cx="7127247" cy="523219"/>
            <a:chOff x="3143240" y="2502846"/>
            <a:chExt cx="7126871" cy="52316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8BA6D6-EEB8-F730-66B7-AC7CAB8DEF3C}"/>
                </a:ext>
              </a:extLst>
            </p:cNvPr>
            <p:cNvSpPr/>
            <p:nvPr/>
          </p:nvSpPr>
          <p:spPr>
            <a:xfrm>
              <a:off x="3143240" y="2572054"/>
              <a:ext cx="360344" cy="360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一</a:t>
              </a:r>
              <a:endParaRPr lang="en-US" altLang="zh-C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18CD2BD6-D94B-9DF3-C13E-945E12835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266" y="2502846"/>
              <a:ext cx="6766845" cy="523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latin typeface="微软雅黑" pitchFamily="34" charset="-122"/>
                  <a:ea typeface="微软雅黑" pitchFamily="34" charset="-122"/>
                </a:rPr>
                <a:t>KD-CodeGPT </a:t>
              </a:r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20">
            <a:extLst>
              <a:ext uri="{FF2B5EF4-FFF2-40B4-BE49-F238E27FC236}">
                <a16:creationId xmlns:a16="http://schemas.microsoft.com/office/drawing/2014/main" id="{4ED7B692-2403-4003-28D5-2FED4BD8CAF0}"/>
              </a:ext>
            </a:extLst>
          </p:cNvPr>
          <p:cNvGrpSpPr/>
          <p:nvPr/>
        </p:nvGrpSpPr>
        <p:grpSpPr bwMode="auto">
          <a:xfrm>
            <a:off x="874939" y="4316456"/>
            <a:ext cx="7127247" cy="523219"/>
            <a:chOff x="3143240" y="2502846"/>
            <a:chExt cx="7126871" cy="52316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2342DE7-5DC8-A026-028C-4C99D31CB5CC}"/>
                </a:ext>
              </a:extLst>
            </p:cNvPr>
            <p:cNvSpPr/>
            <p:nvPr/>
          </p:nvSpPr>
          <p:spPr>
            <a:xfrm>
              <a:off x="3143240" y="2572054"/>
              <a:ext cx="360344" cy="3600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三</a:t>
              </a:r>
              <a:endParaRPr lang="en-US" altLang="zh-CN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F372AD2E-208E-733E-C63F-83750B7A5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266" y="2502846"/>
              <a:ext cx="6766845" cy="5231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>
                  <a:latin typeface="微软雅黑" pitchFamily="34" charset="-122"/>
                  <a:ea typeface="微软雅黑" pitchFamily="34" charset="-122"/>
                </a:rPr>
                <a:t>KD-CodeGPT </a:t>
              </a:r>
              <a:r>
                <a:rPr lang="zh-CN" altLang="en-US" sz="2800">
                  <a:latin typeface="微软雅黑" pitchFamily="34" charset="-122"/>
                  <a:ea typeface="微软雅黑" pitchFamily="34" charset="-122"/>
                </a:rPr>
                <a:t>使用注意事项</a:t>
              </a:r>
              <a:endParaRPr lang="zh-CN" altLang="en-US" sz="28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95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794682" y="558177"/>
            <a:ext cx="3727908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简介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67FF6-6C87-D134-1AD9-B7B7E652EE6B}"/>
              </a:ext>
            </a:extLst>
          </p:cNvPr>
          <p:cNvSpPr txBox="1"/>
          <p:nvPr/>
        </p:nvSpPr>
        <p:spPr>
          <a:xfrm>
            <a:off x="819347" y="1372941"/>
            <a:ext cx="10063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</a:t>
            </a:r>
            <a:r>
              <a:rPr lang="zh-CN" altLang="en-US" sz="1800" b="1">
                <a:latin typeface="+mn-ea"/>
                <a:ea typeface="+mn-ea"/>
              </a:rPr>
              <a:t>：</a:t>
            </a:r>
            <a:r>
              <a:rPr lang="zh-CN" altLang="en-US" sz="1800">
                <a:latin typeface="+mn-ea"/>
                <a:ea typeface="+mn-ea"/>
              </a:rPr>
              <a:t>专注于代码领域的大模型</a:t>
            </a:r>
            <a:endParaRPr lang="en-US" altLang="zh-CN" sz="180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KD</a:t>
            </a:r>
            <a:r>
              <a:rPr lang="zh-CN" altLang="en-US">
                <a:latin typeface="+mn-ea"/>
              </a:rPr>
              <a:t>：科达</a:t>
            </a:r>
            <a:endParaRPr lang="en-US" altLang="zh-CN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Code</a:t>
            </a:r>
            <a:r>
              <a:rPr lang="zh-CN" altLang="en-US">
                <a:latin typeface="+mn-ea"/>
              </a:rPr>
              <a:t>：代码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G(enerative)</a:t>
            </a:r>
            <a:r>
              <a:rPr lang="zh-CN" altLang="en-US">
                <a:latin typeface="+mn-ea"/>
              </a:rPr>
              <a:t>：生成式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P(re-trained)</a:t>
            </a:r>
            <a:r>
              <a:rPr lang="zh-CN" altLang="en-US">
                <a:latin typeface="+mn-ea"/>
              </a:rPr>
              <a:t>：预训练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>
                <a:latin typeface="+mn-ea"/>
              </a:rPr>
              <a:t>T(ransformer)</a:t>
            </a:r>
            <a:r>
              <a:rPr lang="zh-CN" altLang="en-US">
                <a:latin typeface="+mn-ea"/>
              </a:rPr>
              <a:t>：模型主要架构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3811683-4DC5-6908-C41A-4CA0E4688627}"/>
              </a:ext>
            </a:extLst>
          </p:cNvPr>
          <p:cNvSpPr txBox="1"/>
          <p:nvPr/>
        </p:nvSpPr>
        <p:spPr>
          <a:xfrm>
            <a:off x="819347" y="3245255"/>
            <a:ext cx="85508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/>
              <a:t>KD-</a:t>
            </a:r>
            <a:r>
              <a:rPr lang="zh-CN" altLang="en-US" b="1"/>
              <a:t>Code</a:t>
            </a:r>
            <a:r>
              <a:rPr lang="en-US" altLang="zh-CN" b="1"/>
              <a:t>GPT </a:t>
            </a:r>
            <a:r>
              <a:rPr lang="zh-CN" altLang="en-US" b="1"/>
              <a:t>支持的语言：</a:t>
            </a:r>
            <a:endParaRPr lang="en-US" altLang="zh-CN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支持 40 多种编程语言，包括 C++、Java、Python、JavaScript、</a:t>
            </a:r>
            <a:r>
              <a:rPr lang="en-US" altLang="zh-CN"/>
              <a:t>SQL</a:t>
            </a:r>
            <a:r>
              <a:rPr lang="zh-CN" altLang="en-US"/>
              <a:t> 等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目前针对 Java 与 Python 的代码生成质量较高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994B95D-16D8-9BB0-5D5F-1E4A8E27C971}"/>
              </a:ext>
            </a:extLst>
          </p:cNvPr>
          <p:cNvSpPr txBox="1"/>
          <p:nvPr/>
        </p:nvSpPr>
        <p:spPr>
          <a:xfrm>
            <a:off x="819347" y="4691175"/>
            <a:ext cx="100631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 </a:t>
            </a:r>
            <a:r>
              <a:rPr lang="zh-CN" altLang="en-US" sz="1800" b="1">
                <a:latin typeface="+mn-ea"/>
                <a:ea typeface="+mn-ea"/>
              </a:rPr>
              <a:t>主要优势：</a:t>
            </a:r>
            <a:endParaRPr lang="en-US" altLang="zh-CN" sz="1800">
              <a:latin typeface="+mn-ea"/>
              <a:ea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本地部署，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隐私</a:t>
            </a:r>
            <a:r>
              <a:rPr lang="zh-CN" altLang="en-US">
                <a:latin typeface="+mn-ea"/>
              </a:rPr>
              <a:t>得以保护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完全</a:t>
            </a:r>
            <a:r>
              <a:rPr lang="zh-CN" altLang="en-US">
                <a:solidFill>
                  <a:srgbClr val="FF0000"/>
                </a:solidFill>
                <a:latin typeface="+mn-ea"/>
              </a:rPr>
              <a:t>免费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>
                <a:solidFill>
                  <a:srgbClr val="FF0000"/>
                </a:solidFill>
                <a:latin typeface="+mn-ea"/>
              </a:rPr>
              <a:t>不需要翻墙</a:t>
            </a:r>
            <a:endParaRPr lang="en-US" altLang="zh-CN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>
                <a:latin typeface="+mn-ea"/>
              </a:rPr>
              <a:t>降低新语言的学习成本；提升编程效率（生成更快、更准、更好）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提高公司项目定制化开发的效率：如 </a:t>
            </a:r>
            <a:r>
              <a:rPr lang="en-US" altLang="zh-CN"/>
              <a:t>BI </a:t>
            </a:r>
            <a:r>
              <a:rPr lang="zh-CN" altLang="en-US"/>
              <a:t>智能开发</a:t>
            </a:r>
            <a:endParaRPr lang="en-US" altLang="zh-CN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58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794682" y="558177"/>
            <a:ext cx="3727908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简介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A1C5AE-6BC6-DBE8-F959-C54B4D85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37" y="1790458"/>
            <a:ext cx="10352326" cy="47595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91A615-BD81-FC13-CCF8-6A7E97BECB7A}"/>
              </a:ext>
            </a:extLst>
          </p:cNvPr>
          <p:cNvSpPr txBox="1"/>
          <p:nvPr/>
        </p:nvSpPr>
        <p:spPr>
          <a:xfrm>
            <a:off x="867265" y="1295384"/>
            <a:ext cx="891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试用体验：目前该助手给多个部门的同事进行内测试用，得到了较好的反馈</a:t>
            </a:r>
          </a:p>
        </p:txBody>
      </p:sp>
    </p:spTree>
    <p:extLst>
      <p:ext uri="{BB962C8B-B14F-4D97-AF65-F5344CB8AC3E}">
        <p14:creationId xmlns:p14="http://schemas.microsoft.com/office/powerpoint/2010/main" val="35438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577866" y="606880"/>
            <a:ext cx="4453772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F04483-4EFD-EE2C-6494-FB1A7320AECA}"/>
              </a:ext>
            </a:extLst>
          </p:cNvPr>
          <p:cNvSpPr txBox="1"/>
          <p:nvPr/>
        </p:nvSpPr>
        <p:spPr>
          <a:xfrm>
            <a:off x="772212" y="1350810"/>
            <a:ext cx="10389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/>
              <a:t>KD-</a:t>
            </a:r>
            <a:r>
              <a:rPr lang="zh-CN" altLang="en-US" b="1"/>
              <a:t>Code</a:t>
            </a:r>
            <a:r>
              <a:rPr lang="en-US" altLang="zh-CN" b="1"/>
              <a:t>GPT </a:t>
            </a:r>
            <a:r>
              <a:rPr lang="zh-CN" altLang="en-US" b="1"/>
              <a:t>支持的功能</a:t>
            </a:r>
            <a:r>
              <a:rPr lang="zh-CN" altLang="en-US"/>
              <a:t>：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测试用例生成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代码续写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代码注释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代码总结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代码优化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复杂度分析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根据算法原理或伪代码描述实现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代码 </a:t>
            </a:r>
            <a:r>
              <a:rPr lang="en-US" altLang="zh-CN"/>
              <a:t>Deubg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解释代码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9C31B7-3E10-03DD-FB7E-7E497CEA8FB7}"/>
              </a:ext>
            </a:extLst>
          </p:cNvPr>
          <p:cNvSpPr txBox="1"/>
          <p:nvPr/>
        </p:nvSpPr>
        <p:spPr>
          <a:xfrm>
            <a:off x="772212" y="5234061"/>
            <a:ext cx="9073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/>
              <a:t>KD-CodeGPT </a:t>
            </a:r>
            <a:r>
              <a:rPr lang="zh-CN" altLang="en-US" b="1"/>
              <a:t>网址及权限开通：</a:t>
            </a:r>
            <a:endParaRPr lang="en-US" altLang="zh-CN" b="1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>
                <a:hlinkClick r:id="rId3"/>
              </a:rPr>
              <a:t>http://10.68.4.122:8889/</a:t>
            </a:r>
            <a:r>
              <a:rPr lang="zh-CN" altLang="en-US"/>
              <a:t>；</a:t>
            </a:r>
            <a:endParaRPr lang="en-US" altLang="zh-CN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/>
              <a:t>如需开通试用权限，可以在本分享结束后填写一下表格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4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742441" y="535063"/>
            <a:ext cx="4453772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67274-00EC-BA61-6066-D1672B601B2F}"/>
              </a:ext>
            </a:extLst>
          </p:cNvPr>
          <p:cNvSpPr txBox="1"/>
          <p:nvPr/>
        </p:nvSpPr>
        <p:spPr>
          <a:xfrm>
            <a:off x="819346" y="1316380"/>
            <a:ext cx="348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 </a:t>
            </a:r>
            <a:r>
              <a:rPr lang="zh-CN" altLang="en-US" sz="1800" b="1">
                <a:latin typeface="+mn-ea"/>
                <a:ea typeface="+mn-ea"/>
              </a:rPr>
              <a:t>登录</a:t>
            </a:r>
            <a:r>
              <a:rPr lang="zh-CN" altLang="en-US" b="1">
                <a:latin typeface="+mn-ea"/>
              </a:rPr>
              <a:t>界面介绍</a:t>
            </a:r>
            <a:endParaRPr lang="en-US" altLang="zh-CN" sz="180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CDD7E2-7E52-6BD0-3CE2-7D88160B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3" y="2069036"/>
            <a:ext cx="8006910" cy="39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2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587292" y="588866"/>
            <a:ext cx="4491479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67274-00EC-BA61-6066-D1672B601B2F}"/>
              </a:ext>
            </a:extLst>
          </p:cNvPr>
          <p:cNvSpPr txBox="1"/>
          <p:nvPr/>
        </p:nvSpPr>
        <p:spPr>
          <a:xfrm>
            <a:off x="819346" y="1316380"/>
            <a:ext cx="331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 </a:t>
            </a:r>
            <a:r>
              <a:rPr lang="zh-CN" altLang="en-US" sz="1800" b="1">
                <a:latin typeface="+mn-ea"/>
                <a:ea typeface="+mn-ea"/>
              </a:rPr>
              <a:t>使用界面介绍</a:t>
            </a:r>
            <a:endParaRPr lang="en-US" altLang="zh-CN" sz="180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64C48D-860A-E84E-568D-6F66CC5F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16809"/>
            <a:ext cx="8870624" cy="48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653280" y="563343"/>
            <a:ext cx="4425491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67274-00EC-BA61-6066-D1672B601B2F}"/>
              </a:ext>
            </a:extLst>
          </p:cNvPr>
          <p:cNvSpPr txBox="1"/>
          <p:nvPr/>
        </p:nvSpPr>
        <p:spPr>
          <a:xfrm>
            <a:off x="819346" y="1316380"/>
            <a:ext cx="3366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 </a:t>
            </a:r>
            <a:r>
              <a:rPr lang="zh-CN" altLang="en-US" sz="1800" b="1">
                <a:latin typeface="+mn-ea"/>
                <a:ea typeface="+mn-ea"/>
              </a:rPr>
              <a:t>使用界面介绍</a:t>
            </a:r>
            <a:endParaRPr lang="en-US" altLang="zh-CN" sz="180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174EEB-4397-DE43-384F-BDE522EF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21" y="1890075"/>
            <a:ext cx="8252753" cy="40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85FA44-11A8-ED94-3720-6F07DE43DD94}"/>
              </a:ext>
            </a:extLst>
          </p:cNvPr>
          <p:cNvSpPr txBox="1">
            <a:spLocks/>
          </p:cNvSpPr>
          <p:nvPr/>
        </p:nvSpPr>
        <p:spPr>
          <a:xfrm>
            <a:off x="3587293" y="570013"/>
            <a:ext cx="4453772" cy="617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>
                <a:latin typeface="+mn-ea"/>
                <a:ea typeface="+mn-ea"/>
              </a:rPr>
              <a:t>KD-CodeGPT </a:t>
            </a:r>
            <a:r>
              <a:rPr lang="zh-CN" altLang="en-US" sz="3200" b="1">
                <a:latin typeface="+mn-ea"/>
                <a:ea typeface="+mn-ea"/>
              </a:rPr>
              <a:t>功能特性</a:t>
            </a:r>
            <a:endParaRPr lang="zh-CN" altLang="en-US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967274-00EC-BA61-6066-D1672B601B2F}"/>
              </a:ext>
            </a:extLst>
          </p:cNvPr>
          <p:cNvSpPr txBox="1"/>
          <p:nvPr/>
        </p:nvSpPr>
        <p:spPr>
          <a:xfrm>
            <a:off x="809919" y="1187284"/>
            <a:ext cx="3366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+mn-ea"/>
                <a:ea typeface="+mn-ea"/>
              </a:rPr>
              <a:t>KD-CodeGPT </a:t>
            </a:r>
            <a:r>
              <a:rPr lang="zh-CN" altLang="en-US" sz="1800" b="1">
                <a:latin typeface="+mn-ea"/>
                <a:ea typeface="+mn-ea"/>
              </a:rPr>
              <a:t>输入示例介绍</a:t>
            </a:r>
            <a:endParaRPr lang="en-US" altLang="zh-CN" sz="180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DD98D-6535-82E1-6961-8C2E659BE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0" y="1685900"/>
            <a:ext cx="7456603" cy="50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7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684</Words>
  <Application>Microsoft Office PowerPoint</Application>
  <PresentationFormat>宽屏</PresentationFormat>
  <Paragraphs>98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楷体</vt:lpstr>
      <vt:lpstr>微软雅黑</vt:lpstr>
      <vt:lpstr>Arial</vt:lpstr>
      <vt:lpstr>Wingdings</vt:lpstr>
      <vt:lpstr>Office 主题​​</vt:lpstr>
      <vt:lpstr>科达代码助手 KD-CodeGPT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manzhipeng@kedacom.com</dc:creator>
  <cp:lastModifiedBy>Rachel Malachi</cp:lastModifiedBy>
  <cp:revision>408</cp:revision>
  <dcterms:created xsi:type="dcterms:W3CDTF">2020-06-18T05:04:14Z</dcterms:created>
  <dcterms:modified xsi:type="dcterms:W3CDTF">2024-03-26T03:48:24Z</dcterms:modified>
</cp:coreProperties>
</file>