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9" r:id="rId2"/>
    <p:sldId id="260" r:id="rId3"/>
    <p:sldId id="261" r:id="rId4"/>
    <p:sldId id="290" r:id="rId5"/>
    <p:sldId id="264" r:id="rId6"/>
    <p:sldId id="306" r:id="rId7"/>
    <p:sldId id="308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11" r:id="rId22"/>
    <p:sldId id="312" r:id="rId23"/>
    <p:sldId id="305" r:id="rId24"/>
    <p:sldId id="309" r:id="rId25"/>
    <p:sldId id="310" r:id="rId26"/>
  </p:sldIdLst>
  <p:sldSz cx="12192000" cy="6858000"/>
  <p:notesSz cx="6858000" cy="9144000"/>
  <p:embeddedFontLst>
    <p:embeddedFont>
      <p:font typeface="대한" panose="020B0303000000000000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은" initials="이지" lastIdx="1" clrIdx="0">
    <p:extLst>
      <p:ext uri="{19B8F6BF-5375-455C-9EA6-DF929625EA0E}">
        <p15:presenceInfo xmlns:p15="http://schemas.microsoft.com/office/powerpoint/2012/main" userId="424e19b7d81f77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81430002-E2F1-4AFC-A3CD-C2ECA7DAED3E}" type="datetimeFigureOut">
              <a:rPr lang="ko-KR" altLang="en-US" smtClean="0"/>
              <a:pPr/>
              <a:t>2019-11-11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56C74799-8379-48D5-BE4C-58FD2AB11A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4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00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54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058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81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4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7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7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3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4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3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7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351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706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46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51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26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53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36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97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0AD83-D7DF-417A-B5ED-4154784C3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B563A-34FD-4CB7-91F8-308D5F23C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F229D-1269-4F41-AA78-36CD9322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6DD-E01B-4CC4-91AA-79BF2C63A37E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1AADF-1B9A-4459-947B-31CBD2ED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10DB1-CA3F-4A79-A474-4B341917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4543-FC68-4BD7-A833-B054BE5A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5D6CC-0AE2-4B7E-97F7-771D76630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E2653-F37B-412F-B810-246CF65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633-DC7B-44E5-8E1A-73AC7241352B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336E6-1185-437F-A598-DC961B26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C927D-4A8B-4C21-AC97-6FA8266B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EAE7E-2DCB-4B40-B3AB-65D2AC666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CECF6-377D-465E-8CDF-0001B2E6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74881-B942-4100-8B78-358D1D38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C5A5-1B9C-4DF0-B926-430B02C2E52A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2BB91-3782-4C45-B7C5-67108BFE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041AF-7AAF-4471-AAE6-C801AED2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336B3-EC04-446C-929E-58EF042C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AAB41-2EDB-44E1-9BA8-411A1ACF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02C0B-9576-466D-9FC4-2A32E63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E83-AC31-4BC7-A299-90C7DC1B21B2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995DF-DAA7-422A-B8E6-46241005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5CFB8-DCEC-4A69-AB39-5274FEA9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0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8ECD-D006-42E5-87ED-6FA1381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F424-5B2B-479E-B543-3E67A2F4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2A0B9-C4A1-4ABD-BA47-03748C75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FAF-CDAD-479E-BB3D-DD6905941AF7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45421-A640-440D-9156-0754C3C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830EB-1B71-470C-B35F-B0FF710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7CBC-5C2E-4E8D-AB84-1B9D584E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8EE92-AFE9-459D-8EE7-CF2DF5DD6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6B946-B9EE-4016-B3CF-10EB143E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F2197-9696-4394-B4FB-4140FD6A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79BD-D8E8-4401-96DA-1CDEB3D03B52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9288B-78CB-49F4-94F1-A9B153A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C8E9D-2061-4F80-A159-A50D278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F22F1-05B6-464C-B54C-C4DF55B6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63990-C71D-4EFB-95B6-9E87CCFC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72724-A62E-436D-BF2D-8357D92B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BA81E5-8101-43F0-A3D3-A982CB183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46F6C0-7CD6-4BF7-B6C6-F931D94A8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C14D7-58E4-47E5-A0AF-3CB7FC76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1D73-7F3C-45FE-97C3-B6BC579FB17F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F295D4-D5A9-4507-98D9-2807003F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B7BA44-4792-4195-80DE-C58B5E8B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7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9EA52-E7DD-484E-B1CC-7D80E105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43498-919B-47E5-8A3F-691A7C5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3868-348F-4096-920F-6F8A5BB400EA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429EE-3413-43B4-8DD2-EB22AFE5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8E39B-DEFF-4E74-B703-6883EBF0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31E317-6BCE-4C24-98B2-E79AB1F7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63B-0D96-46C7-9A3A-43201E3D9381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76F7CF-B176-4692-BB03-2DA0B694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56303-A90B-42AD-918D-5F38C0D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9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6A1F-6AB3-4E4D-99AD-4E3D55E8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C6715-5D01-426D-85C6-C5198803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64010-DCA7-40E7-8473-23D28829A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E1AC5-553E-4C24-B3BB-AC2D2AF3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0CF0-9EE1-410E-A981-D558000366C0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6DF61-D068-47EC-BE89-E1C4B96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08738-1A0F-4F4A-A4C8-125CA705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8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6B735-5CBD-40ED-B710-B6D74803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02355-E4A2-4A02-8288-4425A5F2E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83904-4312-4B95-AB00-61538D0FB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DECBD-2272-4269-A640-723A9911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C05-B445-4A0B-9D83-01C7137E8DA0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C7D05-D5D7-469A-87EC-E56E0426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8CEDF-02CB-4C03-80DB-BB5EE741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E019C5-6D50-4ED8-A47A-13C2AE9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F938F-DA19-4BF6-953F-92503B86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1CFF7-E235-4C19-B7E6-A2592794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1011337D-3080-4DC6-A982-151B54AE8BF9}" type="datetime1">
              <a:rPr lang="ko-KR" altLang="en-US" smtClean="0"/>
              <a:t>2019-11-11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0EAE-389D-4842-B1FF-D2154062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BE54-9060-40AB-B892-B01DEC982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7F3F3748-F5F9-4136-B57E-BF87663D567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98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FD555D59-9108-4088-9462-F0DEB693C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F5081D-6F37-4BB4-B5EA-A11692358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3467 h 6858000"/>
              <a:gd name="connsiteX1" fmla="*/ 643467 w 12192000"/>
              <a:gd name="connsiteY1" fmla="*/ 6214533 h 6858000"/>
              <a:gd name="connsiteX2" fmla="*/ 11548533 w 12192000"/>
              <a:gd name="connsiteY2" fmla="*/ 6214533 h 6858000"/>
              <a:gd name="connsiteX3" fmla="*/ 11548533 w 12192000"/>
              <a:gd name="connsiteY3" fmla="*/ 64346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3467"/>
                </a:moveTo>
                <a:lnTo>
                  <a:pt x="643467" y="6214533"/>
                </a:lnTo>
                <a:lnTo>
                  <a:pt x="11548533" y="6214533"/>
                </a:lnTo>
                <a:lnTo>
                  <a:pt x="11548533" y="64346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C041D-D1C3-4296-85D0-23923F3A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627698"/>
            <a:ext cx="10915650" cy="5602605"/>
          </a:xfrm>
          <a:prstGeom prst="rect">
            <a:avLst/>
          </a:prstGeom>
          <a:noFill/>
          <a:ln w="44450" cap="sq" cmpd="dbl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7EF09-528E-4C34-AADF-C7BEFC920B40}"/>
              </a:ext>
            </a:extLst>
          </p:cNvPr>
          <p:cNvSpPr txBox="1"/>
          <p:nvPr/>
        </p:nvSpPr>
        <p:spPr>
          <a:xfrm>
            <a:off x="856498" y="1370735"/>
            <a:ext cx="104790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" panose="020B0303000000000000" pitchFamily="50" charset="-127"/>
                <a:ea typeface="대한" panose="020B0303000000000000" pitchFamily="50" charset="-127"/>
              </a:rPr>
              <a:t>전동킥보드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" panose="020B0303000000000000" pitchFamily="50" charset="-127"/>
                <a:ea typeface="대한" panose="020B0303000000000000" pitchFamily="50" charset="-127"/>
              </a:rPr>
              <a:t> 공유서비스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" panose="020B0303000000000000" pitchFamily="50" charset="-127"/>
                <a:ea typeface="대한" panose="020B0303000000000000" pitchFamily="50" charset="-127"/>
              </a:rPr>
              <a:t>Software Requirement Specification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1EC65-CC8A-406D-844E-5E5A76E424EF}"/>
              </a:ext>
            </a:extLst>
          </p:cNvPr>
          <p:cNvSpPr txBox="1"/>
          <p:nvPr/>
        </p:nvSpPr>
        <p:spPr>
          <a:xfrm>
            <a:off x="2810030" y="4545206"/>
            <a:ext cx="6938624" cy="19989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201202192 </a:t>
            </a:r>
            <a:r>
              <a:rPr lang="ko-KR" altLang="en-US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유정훈</a:t>
            </a: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201602663 </a:t>
            </a:r>
            <a:r>
              <a:rPr lang="ko-KR" altLang="en-US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이지은</a:t>
            </a: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201701229 </a:t>
            </a:r>
            <a:r>
              <a:rPr lang="ko-KR" altLang="en-US" sz="2800" b="1" dirty="0" err="1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노아론</a:t>
            </a: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201703091 </a:t>
            </a:r>
            <a:r>
              <a:rPr lang="ko-KR" altLang="en-US" sz="2800" b="1" dirty="0" err="1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전기범</a:t>
            </a:r>
            <a:endParaRPr lang="ko-KR" altLang="en-US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CF3CE-8880-4E17-9FE0-C1661E2B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전체 설명 </a:t>
            </a:r>
            <a:r>
              <a:rPr lang="en-US" altLang="ko-KR" dirty="0">
                <a:solidFill>
                  <a:srgbClr val="FFFFFF"/>
                </a:solidFill>
              </a:rPr>
              <a:t>(Overall Description)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2.5 </a:t>
            </a:r>
            <a:r>
              <a:rPr lang="ko-KR" altLang="en-US" dirty="0">
                <a:solidFill>
                  <a:srgbClr val="FFFFFF"/>
                </a:solidFill>
              </a:rPr>
              <a:t>설계 및 구현 제약사항 </a:t>
            </a:r>
            <a:r>
              <a:rPr lang="en-US" altLang="ko-KR" dirty="0">
                <a:solidFill>
                  <a:srgbClr val="FFFFFF"/>
                </a:solidFill>
              </a:rPr>
              <a:t>(Design and Implementation constraint)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웹 브라우저는 </a:t>
            </a:r>
            <a:r>
              <a:rPr lang="en-US" altLang="ko-KR" dirty="0">
                <a:solidFill>
                  <a:srgbClr val="FFFFFF"/>
                </a:solidFill>
              </a:rPr>
              <a:t>Safari, Chrome, Edge, Firefox</a:t>
            </a:r>
            <a:r>
              <a:rPr lang="ko-KR" altLang="en-US" dirty="0">
                <a:solidFill>
                  <a:srgbClr val="FFFFFF"/>
                </a:solidFill>
              </a:rPr>
              <a:t>의 </a:t>
            </a:r>
            <a:r>
              <a:rPr lang="en-US" altLang="ko-KR" dirty="0">
                <a:solidFill>
                  <a:srgbClr val="FFFFFF"/>
                </a:solidFill>
              </a:rPr>
              <a:t>2017</a:t>
            </a:r>
            <a:r>
              <a:rPr lang="ko-KR" altLang="en-US" dirty="0">
                <a:solidFill>
                  <a:srgbClr val="FFFFFF"/>
                </a:solidFill>
              </a:rPr>
              <a:t>년 이후 모든 버전에서 정상 호환한다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반응형 디자인 </a:t>
            </a:r>
            <a:r>
              <a:rPr lang="en-US" altLang="ko-KR" dirty="0">
                <a:solidFill>
                  <a:srgbClr val="FFFFFF"/>
                </a:solidFill>
              </a:rPr>
              <a:t>) </a:t>
            </a:r>
            <a:r>
              <a:rPr lang="ko-KR" altLang="en-US" dirty="0">
                <a:solidFill>
                  <a:srgbClr val="FFFFFF"/>
                </a:solidFill>
              </a:rPr>
              <a:t>데스크탑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모바일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태블릿의 해상도를 모두 지원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사용자 정보 데이터 베이스 </a:t>
            </a:r>
            <a:r>
              <a:rPr lang="en-US" altLang="ko-KR" dirty="0">
                <a:solidFill>
                  <a:srgbClr val="FFFFFF"/>
                </a:solidFill>
              </a:rPr>
              <a:t>: MongoDB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로그 데이터 수집 </a:t>
            </a:r>
            <a:r>
              <a:rPr lang="en-US" altLang="ko-KR" dirty="0">
                <a:solidFill>
                  <a:srgbClr val="FFFFFF"/>
                </a:solidFill>
              </a:rPr>
              <a:t>: Elastic Search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서버파트의 개발은 </a:t>
            </a:r>
            <a:r>
              <a:rPr lang="en-US" altLang="ko-KR" dirty="0">
                <a:solidFill>
                  <a:srgbClr val="FFFFFF"/>
                </a:solidFill>
              </a:rPr>
              <a:t>Python</a:t>
            </a:r>
            <a:r>
              <a:rPr lang="ko-KR" altLang="en-US" dirty="0">
                <a:solidFill>
                  <a:srgbClr val="FFFFFF"/>
                </a:solidFill>
              </a:rPr>
              <a:t>의 </a:t>
            </a:r>
            <a:r>
              <a:rPr lang="en-US" altLang="ko-KR" dirty="0">
                <a:solidFill>
                  <a:srgbClr val="FFFFFF"/>
                </a:solidFill>
              </a:rPr>
              <a:t>PEP8 </a:t>
            </a:r>
            <a:r>
              <a:rPr lang="ko-KR" altLang="en-US" dirty="0">
                <a:solidFill>
                  <a:srgbClr val="FFFFFF"/>
                </a:solidFill>
              </a:rPr>
              <a:t>규약을 지켜 작성한다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클라이언트와 서버 간의 통신은 </a:t>
            </a:r>
            <a:r>
              <a:rPr lang="en-US" altLang="ko-KR" dirty="0">
                <a:solidFill>
                  <a:srgbClr val="FFFFFF"/>
                </a:solidFill>
              </a:rPr>
              <a:t>SSL</a:t>
            </a:r>
            <a:r>
              <a:rPr lang="ko-KR" altLang="en-US" dirty="0">
                <a:solidFill>
                  <a:srgbClr val="FFFFFF"/>
                </a:solidFill>
              </a:rPr>
              <a:t>을 적용한 </a:t>
            </a:r>
            <a:r>
              <a:rPr lang="en-US" altLang="ko-KR" dirty="0">
                <a:solidFill>
                  <a:srgbClr val="FFFFFF"/>
                </a:solidFill>
              </a:rPr>
              <a:t>HTTPS, application </a:t>
            </a:r>
            <a:r>
              <a:rPr lang="ko-KR" altLang="en-US" dirty="0">
                <a:solidFill>
                  <a:srgbClr val="FFFFFF"/>
                </a:solidFill>
              </a:rPr>
              <a:t>타입은 </a:t>
            </a:r>
            <a:r>
              <a:rPr lang="en-US" altLang="ko-KR" dirty="0">
                <a:solidFill>
                  <a:srgbClr val="FFFFFF"/>
                </a:solidFill>
              </a:rPr>
              <a:t>JSON</a:t>
            </a:r>
            <a:r>
              <a:rPr lang="ko-KR" altLang="en-US" dirty="0">
                <a:solidFill>
                  <a:srgbClr val="FFFFFF"/>
                </a:solidFill>
              </a:rPr>
              <a:t>으로 </a:t>
            </a:r>
            <a:r>
              <a:rPr lang="en-US" altLang="ko-KR" dirty="0">
                <a:solidFill>
                  <a:srgbClr val="FFFFFF"/>
                </a:solidFill>
              </a:rPr>
              <a:t>REST-API </a:t>
            </a:r>
            <a:r>
              <a:rPr lang="ko-KR" altLang="en-US" dirty="0">
                <a:solidFill>
                  <a:srgbClr val="FFFFFF"/>
                </a:solidFill>
              </a:rPr>
              <a:t>아키텍처를 지닌다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전체 설명 </a:t>
            </a:r>
            <a:r>
              <a:rPr lang="en-US" altLang="ko-KR" dirty="0">
                <a:solidFill>
                  <a:srgbClr val="FFFFFF"/>
                </a:solidFill>
              </a:rPr>
              <a:t>(Overall Description)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2.6 </a:t>
            </a:r>
            <a:r>
              <a:rPr lang="ko-KR" altLang="en-US" dirty="0">
                <a:solidFill>
                  <a:srgbClr val="FFFFFF"/>
                </a:solidFill>
              </a:rPr>
              <a:t>사용자 문서 </a:t>
            </a:r>
            <a:r>
              <a:rPr lang="en-US" altLang="ko-KR" dirty="0">
                <a:solidFill>
                  <a:srgbClr val="FFFFFF"/>
                </a:solidFill>
              </a:rPr>
              <a:t>(User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Documentation)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사용자가 회원가입 후 최초 이용 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튜토리얼 형식을 통한 사용자 매뉴얼을 제공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2.7 </a:t>
            </a:r>
            <a:r>
              <a:rPr lang="ko-KR" altLang="en-US" dirty="0">
                <a:solidFill>
                  <a:srgbClr val="FFFFFF"/>
                </a:solidFill>
              </a:rPr>
              <a:t>가정과 종속 관계 </a:t>
            </a:r>
            <a:r>
              <a:rPr lang="en-US" altLang="ko-KR" dirty="0">
                <a:solidFill>
                  <a:srgbClr val="FFFFFF"/>
                </a:solidFill>
              </a:rPr>
              <a:t>(Assumptions and Dependencies)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서비스 전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정보보호 및 개인정보보호 관리체계 인증인 </a:t>
            </a:r>
            <a:r>
              <a:rPr lang="en-US" altLang="ko-KR" dirty="0">
                <a:solidFill>
                  <a:srgbClr val="FFFFFF"/>
                </a:solidFill>
              </a:rPr>
              <a:t>ISMS-P</a:t>
            </a:r>
            <a:r>
              <a:rPr lang="ko-KR" altLang="en-US" dirty="0">
                <a:solidFill>
                  <a:srgbClr val="FFFFFF"/>
                </a:solidFill>
              </a:rPr>
              <a:t>를 발급받는다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2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3.1 </a:t>
            </a:r>
            <a:r>
              <a:rPr lang="ko-KR" altLang="en-US" dirty="0">
                <a:solidFill>
                  <a:srgbClr val="FFFFFF"/>
                </a:solidFill>
              </a:rPr>
              <a:t>로그인 </a:t>
            </a:r>
            <a:r>
              <a:rPr lang="en-US" altLang="ko-KR" dirty="0">
                <a:solidFill>
                  <a:srgbClr val="FFFFFF"/>
                </a:solidFill>
              </a:rPr>
              <a:t>/ </a:t>
            </a:r>
            <a:r>
              <a:rPr lang="ko-KR" altLang="en-US" dirty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가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요약 시나리오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53E6D39-1469-45D4-A385-D5A8B8308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3" y="2260311"/>
            <a:ext cx="10515600" cy="4461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74660-8F94-46CA-AEA8-197F58BC3BC1}"/>
              </a:ext>
            </a:extLst>
          </p:cNvPr>
          <p:cNvSpPr txBox="1"/>
          <p:nvPr/>
        </p:nvSpPr>
        <p:spPr>
          <a:xfrm>
            <a:off x="1176391" y="4449797"/>
            <a:ext cx="8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5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3.1 </a:t>
            </a:r>
            <a:r>
              <a:rPr lang="ko-KR" altLang="en-US" dirty="0">
                <a:solidFill>
                  <a:srgbClr val="FFFFFF"/>
                </a:solidFill>
              </a:rPr>
              <a:t>로그인 </a:t>
            </a:r>
            <a:r>
              <a:rPr lang="en-US" altLang="ko-KR" dirty="0">
                <a:solidFill>
                  <a:srgbClr val="FFFFFF"/>
                </a:solidFill>
              </a:rPr>
              <a:t>/ </a:t>
            </a:r>
            <a:r>
              <a:rPr lang="ko-KR" altLang="en-US" dirty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나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이벤트 흐름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1. </a:t>
            </a:r>
            <a:r>
              <a:rPr lang="ko-KR" altLang="en-US" dirty="0">
                <a:solidFill>
                  <a:srgbClr val="FFFFFF"/>
                </a:solidFill>
              </a:rPr>
              <a:t>기본 흐름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로그인 버튼을 눌러 </a:t>
            </a:r>
            <a:r>
              <a:rPr lang="en-US" altLang="ko-KR" dirty="0" err="1">
                <a:solidFill>
                  <a:srgbClr val="FFFFFF"/>
                </a:solidFill>
              </a:rPr>
              <a:t>Oauth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로그인 서비스 선택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인증이 완료되면 메인 화면으로 이동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2. </a:t>
            </a:r>
            <a:r>
              <a:rPr lang="ko-KR" altLang="en-US" dirty="0">
                <a:solidFill>
                  <a:srgbClr val="FFFFFF"/>
                </a:solidFill>
              </a:rPr>
              <a:t>예외 흐름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로그인 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회원가입한 정보가 없는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비회원으로 인식하여 회원가입 절차로 넘어가 수행한 뒤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작성 완료와 함께 제출하면 메인 화면으로 이동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3.1 </a:t>
            </a:r>
            <a:r>
              <a:rPr lang="ko-KR" altLang="en-US" dirty="0">
                <a:solidFill>
                  <a:srgbClr val="FFFFFF"/>
                </a:solidFill>
              </a:rPr>
              <a:t>로그인 </a:t>
            </a:r>
            <a:r>
              <a:rPr lang="en-US" altLang="ko-KR" dirty="0">
                <a:solidFill>
                  <a:srgbClr val="FFFFFF"/>
                </a:solidFill>
              </a:rPr>
              <a:t>/ </a:t>
            </a:r>
            <a:r>
              <a:rPr lang="ko-KR" altLang="en-US" dirty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사전 조건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웹 브라우저가 로그인 데이터 정보를 가지고 있지 않은 상태에서 로그인 표시가 뜬다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라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사후 조건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메인 화면으로 넘어간 뒤 로그아웃시까지 지속적으로 로그인 유지상태를 가진다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6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3.2 </a:t>
            </a:r>
            <a:r>
              <a:rPr lang="ko-KR" altLang="en-US" dirty="0">
                <a:solidFill>
                  <a:srgbClr val="FFFFFF"/>
                </a:solidFill>
              </a:rPr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가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요약 시나리오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54D2686-59CE-44C4-9FAC-8EADE20F0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1061"/>
            <a:ext cx="11207238" cy="4159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74660-8F94-46CA-AEA8-197F58BC3BC1}"/>
              </a:ext>
            </a:extLst>
          </p:cNvPr>
          <p:cNvSpPr txBox="1"/>
          <p:nvPr/>
        </p:nvSpPr>
        <p:spPr>
          <a:xfrm>
            <a:off x="837344" y="4754597"/>
            <a:ext cx="8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3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3.2 </a:t>
            </a:r>
            <a:r>
              <a:rPr lang="ko-KR" altLang="en-US" dirty="0">
                <a:solidFill>
                  <a:srgbClr val="FFFFFF"/>
                </a:solidFill>
              </a:rPr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나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이벤트 흐름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1. </a:t>
            </a:r>
            <a:r>
              <a:rPr lang="ko-KR" altLang="en-US" dirty="0">
                <a:solidFill>
                  <a:srgbClr val="FFFFFF"/>
                </a:solidFill>
              </a:rPr>
              <a:t>기본 흐름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지도 버튼을 클릭한 뒤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사용자 근처 킥보드를 조회하기 위해 </a:t>
            </a:r>
            <a:r>
              <a:rPr lang="en-US" altLang="ko-KR" dirty="0">
                <a:solidFill>
                  <a:srgbClr val="FFFFFF"/>
                </a:solidFill>
              </a:rPr>
              <a:t>GPS</a:t>
            </a:r>
            <a:r>
              <a:rPr lang="ko-KR" altLang="en-US" dirty="0">
                <a:solidFill>
                  <a:srgbClr val="FFFFFF"/>
                </a:solidFill>
              </a:rPr>
              <a:t>를 켜서 자신의 위치를 조회한다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근처 킥보드를 선택하고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다음 결제창에서 결제 정보를 입력한 뒤 결제를 눌러 대여를 완료한다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2. </a:t>
            </a:r>
            <a:r>
              <a:rPr lang="ko-KR" altLang="en-US" dirty="0">
                <a:solidFill>
                  <a:srgbClr val="FFFFFF"/>
                </a:solidFill>
              </a:rPr>
              <a:t>예외 흐름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GPS </a:t>
            </a:r>
            <a:r>
              <a:rPr lang="ko-KR" altLang="en-US" dirty="0">
                <a:solidFill>
                  <a:srgbClr val="FFFFFF"/>
                </a:solidFill>
              </a:rPr>
              <a:t>서비스 불가 지역인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알림 메시지를 수신하고 이용이 </a:t>
            </a:r>
            <a:r>
              <a:rPr lang="ko-KR" altLang="en-US" dirty="0" err="1">
                <a:solidFill>
                  <a:srgbClr val="FFFFFF"/>
                </a:solidFill>
              </a:rPr>
              <a:t>불가능해진다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93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3.2 </a:t>
            </a:r>
            <a:r>
              <a:rPr lang="ko-KR" altLang="en-US" dirty="0">
                <a:solidFill>
                  <a:srgbClr val="FFFFFF"/>
                </a:solidFill>
              </a:rPr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사전 조건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</a:t>
            </a:r>
            <a:r>
              <a:rPr lang="ko-KR" altLang="en-US" dirty="0">
                <a:solidFill>
                  <a:srgbClr val="FFFFFF"/>
                </a:solidFill>
              </a:rPr>
              <a:t> 사용자가 로그인 권한을 가지고 있어야 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라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사후 조건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해당 킥보드의 소유 권한을 얻는다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8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71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4. 1 </a:t>
            </a:r>
            <a:r>
              <a:rPr lang="ko-KR" altLang="en-US" dirty="0">
                <a:solidFill>
                  <a:srgbClr val="FFFFFF"/>
                </a:solidFill>
              </a:rPr>
              <a:t>설명과 우선순위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	(Description and Priority)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지도 조회 기능은 사용자가 대여할 수 있는 근처 킥보드를 보여주고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결제를 위한 이전 단계의 역할을 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결제 기능은 지도에서 조회된 킥보드를 대여하기 위한 절차이다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로그인 기능은 사용자의 이용내역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부여 권한 식별을 위해 둔다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로그인 사용자 정보 변경은 사용자의 개인정보가 변경되거나 패스워드 유출로 인해 변경이 필요할 때 사용된다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지도 조회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결제 기능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로그인 사용자 정보변경 순으로 우선순위를 둔다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9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4.2 </a:t>
            </a:r>
            <a:r>
              <a:rPr lang="ko-KR" altLang="en-US" dirty="0">
                <a:solidFill>
                  <a:srgbClr val="FFFFFF"/>
                </a:solidFill>
              </a:rPr>
              <a:t>자극 </a:t>
            </a:r>
            <a:r>
              <a:rPr lang="en-US" altLang="ko-KR" dirty="0">
                <a:solidFill>
                  <a:srgbClr val="FFFFFF"/>
                </a:solidFill>
              </a:rPr>
              <a:t>/ </a:t>
            </a:r>
            <a:r>
              <a:rPr lang="ko-KR" altLang="en-US" dirty="0">
                <a:solidFill>
                  <a:srgbClr val="FFFFFF"/>
                </a:solidFill>
              </a:rPr>
              <a:t>응답 순서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	(Stimulus / Response Sequence)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기능 모두 사용자의 화면 터치 혹은 클릭을 통해 동작한다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400" dirty="0">
                <a:solidFill>
                  <a:srgbClr val="FFFFFF"/>
                </a:solidFill>
              </a:rPr>
              <a:t>로그인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400" dirty="0">
                <a:solidFill>
                  <a:srgbClr val="FFFFFF"/>
                </a:solidFill>
              </a:rPr>
              <a:t>  </a:t>
            </a:r>
            <a:r>
              <a:rPr lang="en-US" altLang="ko-KR" sz="3400" dirty="0">
                <a:solidFill>
                  <a:srgbClr val="FFFFFF"/>
                </a:solidFill>
              </a:rPr>
              <a:t>- </a:t>
            </a:r>
            <a:r>
              <a:rPr lang="ko-KR" altLang="en-US" sz="3400" dirty="0">
                <a:solidFill>
                  <a:srgbClr val="FFFFFF"/>
                </a:solidFill>
              </a:rPr>
              <a:t>입력 자극 </a:t>
            </a:r>
            <a:r>
              <a:rPr lang="en-US" altLang="ko-KR" sz="3400" dirty="0">
                <a:solidFill>
                  <a:srgbClr val="FFFFFF"/>
                </a:solidFill>
              </a:rPr>
              <a:t>: </a:t>
            </a:r>
            <a:r>
              <a:rPr lang="ko-KR" altLang="en-US" sz="3400" dirty="0">
                <a:solidFill>
                  <a:srgbClr val="FFFFFF"/>
                </a:solidFill>
              </a:rPr>
              <a:t>입력 후 로그인 하기 버튼 클릭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rgbClr val="FFFFFF"/>
                </a:solidFill>
              </a:rPr>
              <a:t>  - </a:t>
            </a:r>
            <a:r>
              <a:rPr lang="ko-KR" altLang="en-US" sz="3400" dirty="0">
                <a:solidFill>
                  <a:srgbClr val="FFFFFF"/>
                </a:solidFill>
              </a:rPr>
              <a:t>반응 </a:t>
            </a:r>
            <a:r>
              <a:rPr lang="en-US" altLang="ko-KR" sz="3400" dirty="0">
                <a:solidFill>
                  <a:srgbClr val="FFFFFF"/>
                </a:solidFill>
              </a:rPr>
              <a:t>: </a:t>
            </a:r>
            <a:r>
              <a:rPr lang="ko-KR" altLang="en-US" sz="3400" dirty="0">
                <a:solidFill>
                  <a:srgbClr val="FFFFFF"/>
                </a:solidFill>
              </a:rPr>
              <a:t>조회 후 권한 취득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400" dirty="0">
                <a:solidFill>
                  <a:srgbClr val="FFFFFF"/>
                </a:solidFill>
              </a:rPr>
              <a:t>지도 내 </a:t>
            </a:r>
            <a:r>
              <a:rPr lang="ko-KR" altLang="en-US" sz="3400" dirty="0" err="1">
                <a:solidFill>
                  <a:srgbClr val="FFFFFF"/>
                </a:solidFill>
              </a:rPr>
              <a:t>킥보드</a:t>
            </a:r>
            <a:r>
              <a:rPr lang="ko-KR" altLang="en-US" sz="3400" dirty="0">
                <a:solidFill>
                  <a:srgbClr val="FFFFFF"/>
                </a:solidFill>
              </a:rPr>
              <a:t> 조회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rgbClr val="FFFFFF"/>
                </a:solidFill>
              </a:rPr>
              <a:t>  - </a:t>
            </a:r>
            <a:r>
              <a:rPr lang="ko-KR" altLang="en-US" sz="3400" dirty="0">
                <a:solidFill>
                  <a:srgbClr val="FFFFFF"/>
                </a:solidFill>
              </a:rPr>
              <a:t>입력 자극 </a:t>
            </a:r>
            <a:r>
              <a:rPr lang="en-US" altLang="ko-KR" sz="3400" dirty="0">
                <a:solidFill>
                  <a:srgbClr val="FFFFFF"/>
                </a:solidFill>
              </a:rPr>
              <a:t>: </a:t>
            </a:r>
            <a:r>
              <a:rPr lang="ko-KR" altLang="en-US" sz="3400" dirty="0">
                <a:solidFill>
                  <a:srgbClr val="FFFFFF"/>
                </a:solidFill>
              </a:rPr>
              <a:t>지도 화면 움직이기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rgbClr val="FFFFFF"/>
                </a:solidFill>
              </a:rPr>
              <a:t>  - </a:t>
            </a:r>
            <a:r>
              <a:rPr lang="ko-KR" altLang="en-US" sz="3400" dirty="0">
                <a:solidFill>
                  <a:srgbClr val="FFFFFF"/>
                </a:solidFill>
              </a:rPr>
              <a:t>반응 </a:t>
            </a:r>
            <a:r>
              <a:rPr lang="en-US" altLang="ko-KR" sz="3400" dirty="0">
                <a:solidFill>
                  <a:srgbClr val="FFFFFF"/>
                </a:solidFill>
              </a:rPr>
              <a:t>: </a:t>
            </a:r>
            <a:r>
              <a:rPr lang="ko-KR" altLang="en-US" sz="3400" dirty="0">
                <a:solidFill>
                  <a:srgbClr val="FFFFFF"/>
                </a:solidFill>
              </a:rPr>
              <a:t>지도 상 </a:t>
            </a:r>
            <a:r>
              <a:rPr lang="ko-KR" altLang="en-US" sz="3400" dirty="0" err="1">
                <a:solidFill>
                  <a:srgbClr val="FFFFFF"/>
                </a:solidFill>
              </a:rPr>
              <a:t>킥보드</a:t>
            </a:r>
            <a:r>
              <a:rPr lang="ko-KR" altLang="en-US" sz="3400" dirty="0">
                <a:solidFill>
                  <a:srgbClr val="FFFFFF"/>
                </a:solidFill>
              </a:rPr>
              <a:t> 위치 표시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400" dirty="0">
                <a:solidFill>
                  <a:srgbClr val="FFFFFF"/>
                </a:solidFill>
              </a:rPr>
              <a:t>결제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rgbClr val="FFFFFF"/>
                </a:solidFill>
              </a:rPr>
              <a:t>  - </a:t>
            </a:r>
            <a:r>
              <a:rPr lang="ko-KR" altLang="en-US" sz="3400" dirty="0">
                <a:solidFill>
                  <a:srgbClr val="FFFFFF"/>
                </a:solidFill>
              </a:rPr>
              <a:t>입력 자극 </a:t>
            </a:r>
            <a:r>
              <a:rPr lang="en-US" altLang="ko-KR" sz="3400" dirty="0">
                <a:solidFill>
                  <a:srgbClr val="FFFFFF"/>
                </a:solidFill>
              </a:rPr>
              <a:t>: </a:t>
            </a:r>
            <a:r>
              <a:rPr lang="ko-KR" altLang="en-US" sz="3400" dirty="0">
                <a:solidFill>
                  <a:srgbClr val="FFFFFF"/>
                </a:solidFill>
              </a:rPr>
              <a:t>결제 동의 후 결제하기 버튼 클릭</a:t>
            </a:r>
            <a:endParaRPr lang="en-US" altLang="ko-KR" sz="3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400" dirty="0">
                <a:solidFill>
                  <a:srgbClr val="FFFFFF"/>
                </a:solidFill>
              </a:rPr>
              <a:t>  - </a:t>
            </a:r>
            <a:r>
              <a:rPr lang="ko-KR" altLang="en-US" sz="3400" dirty="0">
                <a:solidFill>
                  <a:srgbClr val="FFFFFF"/>
                </a:solidFill>
              </a:rPr>
              <a:t>반응 </a:t>
            </a:r>
            <a:r>
              <a:rPr lang="en-US" altLang="ko-KR" sz="3400" dirty="0">
                <a:solidFill>
                  <a:srgbClr val="FFFFFF"/>
                </a:solidFill>
              </a:rPr>
              <a:t>: </a:t>
            </a:r>
            <a:r>
              <a:rPr lang="ko-KR" altLang="en-US" sz="3400" dirty="0">
                <a:solidFill>
                  <a:srgbClr val="FFFFFF"/>
                </a:solidFill>
              </a:rPr>
              <a:t>연결된 결제 수단 과금 후</a:t>
            </a:r>
            <a:r>
              <a:rPr lang="en-US" altLang="ko-KR" sz="3400" dirty="0">
                <a:solidFill>
                  <a:srgbClr val="FFFFFF"/>
                </a:solidFill>
              </a:rPr>
              <a:t>, </a:t>
            </a:r>
            <a:r>
              <a:rPr lang="ko-KR" altLang="en-US" sz="3400" dirty="0" err="1">
                <a:solidFill>
                  <a:srgbClr val="FFFFFF"/>
                </a:solidFill>
              </a:rPr>
              <a:t>킥보드</a:t>
            </a:r>
            <a:r>
              <a:rPr lang="ko-KR" altLang="en-US" sz="3400" dirty="0">
                <a:solidFill>
                  <a:srgbClr val="FFFFFF"/>
                </a:solidFill>
              </a:rPr>
              <a:t> 사용권한 소유</a:t>
            </a:r>
            <a:endParaRPr lang="en-US" altLang="ko-KR" sz="3400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69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FD555D59-9108-4088-9462-F0DEB693CD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7EF09-528E-4C34-AADF-C7BEFC920B40}"/>
              </a:ext>
            </a:extLst>
          </p:cNvPr>
          <p:cNvSpPr txBox="1"/>
          <p:nvPr/>
        </p:nvSpPr>
        <p:spPr>
          <a:xfrm>
            <a:off x="3185273" y="837592"/>
            <a:ext cx="6897171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" panose="020B0303000000000000" pitchFamily="50" charset="-127"/>
              <a:ea typeface="대한" panose="020B0303000000000000" pitchFamily="50" charset="-127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61ACDC-0785-41B6-AA82-B0278D741584}"/>
              </a:ext>
            </a:extLst>
          </p:cNvPr>
          <p:cNvSpPr txBox="1"/>
          <p:nvPr/>
        </p:nvSpPr>
        <p:spPr>
          <a:xfrm>
            <a:off x="4778479" y="1506183"/>
            <a:ext cx="7127011" cy="422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4. </a:t>
            </a:r>
            <a:r>
              <a:rPr lang="ko-KR" altLang="en-US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시스템 특징 </a:t>
            </a: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(System Feature)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5. </a:t>
            </a:r>
            <a:r>
              <a:rPr lang="ko-KR" altLang="en-US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외부 인터페이스 요구사항</a:t>
            </a:r>
            <a:endParaRPr lang="en-US" altLang="ko-KR" sz="26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	(External Interface Requirement)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6. </a:t>
            </a:r>
            <a:r>
              <a:rPr lang="ko-KR" altLang="en-US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기능 이외의 다른 요구사항</a:t>
            </a:r>
            <a:endParaRPr lang="en-US" altLang="ko-KR" sz="26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	(Other Nonfunctional Requirement)</a:t>
            </a: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7. </a:t>
            </a:r>
            <a:r>
              <a:rPr lang="ko-KR" altLang="en-US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다른 요구사항</a:t>
            </a:r>
            <a:endParaRPr lang="en-US" altLang="ko-KR" sz="26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대한" panose="020B0303000000000000" pitchFamily="50" charset="-127"/>
                <a:ea typeface="대한" panose="020B0303000000000000" pitchFamily="50" charset="-127"/>
              </a:rPr>
              <a:t>	(Other Requirement)</a:t>
            </a:r>
            <a:endParaRPr lang="ko-KR" altLang="en-US" sz="26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ECBB-A9F1-4847-8462-62EB548645D9}"/>
              </a:ext>
            </a:extLst>
          </p:cNvPr>
          <p:cNvSpPr txBox="1"/>
          <p:nvPr/>
        </p:nvSpPr>
        <p:spPr>
          <a:xfrm>
            <a:off x="1097985" y="616269"/>
            <a:ext cx="2607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" panose="020B0303000000000000" pitchFamily="50" charset="-127"/>
                <a:ea typeface="대한" panose="020B0303000000000000" pitchFamily="50" charset="-127"/>
              </a:rPr>
              <a:t>Contents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08B773-B021-4ECF-9313-3E684CDB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C2AC3-9327-438F-A79F-1874C6273C85}"/>
              </a:ext>
            </a:extLst>
          </p:cNvPr>
          <p:cNvSpPr txBox="1"/>
          <p:nvPr/>
        </p:nvSpPr>
        <p:spPr>
          <a:xfrm>
            <a:off x="322280" y="2125189"/>
            <a:ext cx="34506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AutoNum type="arabicPeriod"/>
            </a:pPr>
            <a:r>
              <a:rPr lang="ko-KR" altLang="en-US" sz="2600" b="1" dirty="0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소개 </a:t>
            </a:r>
            <a:r>
              <a:rPr lang="en-US" altLang="ko-KR" sz="2600" b="1" dirty="0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(Introduction)</a:t>
            </a:r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600" b="1" dirty="0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전체 설명</a:t>
            </a:r>
            <a:endParaRPr lang="en-US" altLang="ko-KR" sz="2600" b="1" dirty="0">
              <a:solidFill>
                <a:prstClr val="white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600" b="1" dirty="0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(Overall Description)</a:t>
            </a:r>
          </a:p>
          <a:p>
            <a:pPr lvl="0">
              <a:lnSpc>
                <a:spcPct val="150000"/>
              </a:lnSpc>
            </a:pPr>
            <a:r>
              <a:rPr lang="en-US" altLang="ko-KR" sz="2600" b="1" dirty="0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3. </a:t>
            </a:r>
            <a:r>
              <a:rPr lang="ko-KR" altLang="en-US" sz="2600" b="1" dirty="0" err="1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유스</a:t>
            </a:r>
            <a:r>
              <a:rPr lang="ko-KR" altLang="en-US" sz="2600" b="1" dirty="0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케이스</a:t>
            </a:r>
            <a:endParaRPr lang="en-US" altLang="ko-KR" sz="2600" b="1" dirty="0">
              <a:solidFill>
                <a:prstClr val="white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600" b="1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(</a:t>
            </a:r>
            <a:r>
              <a:rPr lang="en-US" altLang="ko-KR" sz="2600" b="1" dirty="0">
                <a:solidFill>
                  <a:prstClr val="white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Use case)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0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4.3 </a:t>
            </a:r>
            <a:r>
              <a:rPr lang="ko-KR" altLang="en-US" dirty="0">
                <a:solidFill>
                  <a:srgbClr val="FFFFFF"/>
                </a:solidFill>
              </a:rPr>
              <a:t>기능요구사항 </a:t>
            </a:r>
            <a:r>
              <a:rPr lang="en-US" altLang="ko-KR" dirty="0">
                <a:solidFill>
                  <a:srgbClr val="FFFFFF"/>
                </a:solidFill>
              </a:rPr>
              <a:t>(Functional requirement)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R-014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 err="1">
                <a:solidFill>
                  <a:srgbClr val="FFFFFF"/>
                </a:solidFill>
              </a:rPr>
              <a:t>킥보드</a:t>
            </a:r>
            <a:r>
              <a:rPr lang="ko-KR" altLang="en-US" dirty="0">
                <a:solidFill>
                  <a:srgbClr val="FFFFFF"/>
                </a:solidFill>
              </a:rPr>
              <a:t> 이용상세정보 조회가 정상적으로 되지 않는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원활하지 않다는 토스트 메시지를 사용자에게 표시한다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R-016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결제 과정에서 정상 처리되지 않는 오류가 발생하는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결제 실패 메시지와 함께 </a:t>
            </a:r>
            <a:r>
              <a:rPr lang="en-US" altLang="ko-KR" dirty="0">
                <a:solidFill>
                  <a:srgbClr val="FFFFFF"/>
                </a:solidFill>
              </a:rPr>
              <a:t>“</a:t>
            </a:r>
            <a:r>
              <a:rPr lang="ko-KR" altLang="en-US" dirty="0">
                <a:solidFill>
                  <a:srgbClr val="FFFFFF"/>
                </a:solidFill>
              </a:rPr>
              <a:t>재시도</a:t>
            </a:r>
            <a:r>
              <a:rPr lang="en-US" altLang="ko-KR" dirty="0">
                <a:solidFill>
                  <a:srgbClr val="FFFFFF"/>
                </a:solidFill>
              </a:rPr>
              <a:t>”, “</a:t>
            </a:r>
            <a:r>
              <a:rPr lang="ko-KR" altLang="en-US" dirty="0">
                <a:solidFill>
                  <a:srgbClr val="FFFFFF"/>
                </a:solidFill>
              </a:rPr>
              <a:t>지도로 이동하기＂ 버튼을 사용자에게 제공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49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 </a:t>
            </a:r>
            <a:r>
              <a:rPr lang="ko-KR" altLang="en-US" dirty="0">
                <a:solidFill>
                  <a:srgbClr val="FFFFFF"/>
                </a:solidFill>
              </a:rPr>
              <a:t>외부 인터페이스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5.1 </a:t>
            </a:r>
            <a:r>
              <a:rPr lang="ko-KR" altLang="en-US" dirty="0">
                <a:solidFill>
                  <a:srgbClr val="FFFFFF"/>
                </a:solidFill>
              </a:rPr>
              <a:t>사용자 인터페이스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5.2 </a:t>
            </a:r>
            <a:r>
              <a:rPr lang="ko-KR" altLang="en-US" dirty="0">
                <a:solidFill>
                  <a:srgbClr val="FFFFFF"/>
                </a:solidFill>
              </a:rPr>
              <a:t>소프트웨어 인터페이스 </a:t>
            </a:r>
            <a:r>
              <a:rPr lang="en-US" altLang="ko-KR" dirty="0">
                <a:solidFill>
                  <a:srgbClr val="FFFFFF"/>
                </a:solidFill>
              </a:rPr>
              <a:t>(Software Interface)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이에 대한 자세한 내용은 </a:t>
            </a:r>
            <a:r>
              <a:rPr lang="en-US" altLang="ko-KR" dirty="0">
                <a:solidFill>
                  <a:srgbClr val="FFFFFF"/>
                </a:solidFill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요구사항 </a:t>
            </a:r>
            <a:r>
              <a:rPr lang="ko-KR" altLang="en-US" dirty="0" err="1">
                <a:solidFill>
                  <a:srgbClr val="FFFFFF"/>
                </a:solidFill>
              </a:rPr>
              <a:t>정의서＇문서</a:t>
            </a:r>
            <a:r>
              <a:rPr lang="ko-KR" altLang="en-US" dirty="0">
                <a:solidFill>
                  <a:srgbClr val="FFFFFF"/>
                </a:solidFill>
              </a:rPr>
              <a:t> 참조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5.3 </a:t>
            </a:r>
            <a:r>
              <a:rPr lang="ko-KR" altLang="en-US" dirty="0">
                <a:solidFill>
                  <a:srgbClr val="FFFFFF"/>
                </a:solidFill>
              </a:rPr>
              <a:t>통신 인터페이스 </a:t>
            </a:r>
            <a:r>
              <a:rPr lang="en-US" altLang="ko-KR" dirty="0">
                <a:solidFill>
                  <a:srgbClr val="FFFFFF"/>
                </a:solidFill>
              </a:rPr>
              <a:t>(Communication Interface)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HTTP </a:t>
            </a:r>
            <a:r>
              <a:rPr lang="ko-KR" altLang="en-US" dirty="0">
                <a:solidFill>
                  <a:srgbClr val="FFFFFF"/>
                </a:solidFill>
              </a:rPr>
              <a:t>프로토콜과 전송 </a:t>
            </a:r>
            <a:r>
              <a:rPr lang="en-US" altLang="ko-KR" dirty="0">
                <a:solidFill>
                  <a:srgbClr val="FFFFFF"/>
                </a:solidFill>
              </a:rPr>
              <a:t>application type</a:t>
            </a:r>
            <a:r>
              <a:rPr lang="ko-KR" altLang="en-US" dirty="0">
                <a:solidFill>
                  <a:srgbClr val="FFFFFF"/>
                </a:solidFill>
              </a:rPr>
              <a:t>은 </a:t>
            </a:r>
            <a:r>
              <a:rPr lang="en-US" altLang="ko-KR" dirty="0">
                <a:solidFill>
                  <a:srgbClr val="FFFFFF"/>
                </a:solidFill>
              </a:rPr>
              <a:t>JSON</a:t>
            </a:r>
            <a:r>
              <a:rPr lang="ko-KR" altLang="en-US" dirty="0">
                <a:solidFill>
                  <a:srgbClr val="FFFFFF"/>
                </a:solidFill>
              </a:rPr>
              <a:t>으로 지정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2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13" name="제목 12">
            <a:extLst>
              <a:ext uri="{FF2B5EF4-FFF2-40B4-BE49-F238E27FC236}">
                <a16:creationId xmlns:a16="http://schemas.microsoft.com/office/drawing/2014/main" id="{63AD1055-F4F9-44B5-AC26-D73ECFD4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Cf. </a:t>
            </a:r>
            <a:r>
              <a:rPr lang="ko-KR" altLang="en-US" dirty="0">
                <a:solidFill>
                  <a:srgbClr val="FFFFFF"/>
                </a:solidFill>
              </a:rPr>
              <a:t>소프트웨어 인터페이스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	(Software Interface)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4D40C0-3511-47A5-B95E-7E2E2FC5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7901"/>
            <a:ext cx="12192000" cy="47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 </a:t>
            </a:r>
            <a:r>
              <a:rPr lang="ko-KR" altLang="en-US" dirty="0">
                <a:solidFill>
                  <a:srgbClr val="FFFFFF"/>
                </a:solidFill>
              </a:rPr>
              <a:t>기능 이외의 다른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6.1 </a:t>
            </a:r>
            <a:r>
              <a:rPr lang="ko-KR" altLang="en-US" dirty="0">
                <a:solidFill>
                  <a:srgbClr val="FFFFFF"/>
                </a:solidFill>
              </a:rPr>
              <a:t>성능 요구사항 </a:t>
            </a:r>
            <a:r>
              <a:rPr lang="en-US" altLang="ko-KR" dirty="0">
                <a:solidFill>
                  <a:srgbClr val="FFFFFF"/>
                </a:solidFill>
              </a:rPr>
              <a:t>(Performance Requirement)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클라이언트에 전송되는 모든 사용자 로드타임은 </a:t>
            </a:r>
            <a:r>
              <a:rPr lang="en-US" altLang="ko-KR" dirty="0">
                <a:solidFill>
                  <a:srgbClr val="FFFFFF"/>
                </a:solidFill>
              </a:rPr>
              <a:t>2.0</a:t>
            </a:r>
            <a:r>
              <a:rPr lang="ko-KR" altLang="en-US" dirty="0">
                <a:solidFill>
                  <a:srgbClr val="FFFFFF"/>
                </a:solidFill>
              </a:rPr>
              <a:t>초를 넘지 않도록 처리한다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특정 시간대의 과부하를 방지하고자 동시처리가 가능하게 처리한다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6.2 </a:t>
            </a:r>
            <a:r>
              <a:rPr lang="ko-KR" altLang="en-US" dirty="0">
                <a:solidFill>
                  <a:srgbClr val="FFFFFF"/>
                </a:solidFill>
              </a:rPr>
              <a:t>안전 요구사항 </a:t>
            </a:r>
            <a:r>
              <a:rPr lang="en-US" altLang="ko-KR" dirty="0">
                <a:solidFill>
                  <a:srgbClr val="FFFFFF"/>
                </a:solidFill>
              </a:rPr>
              <a:t>(Safety Requirement)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ISMS-P </a:t>
            </a:r>
            <a:r>
              <a:rPr lang="ko-KR" altLang="en-US" dirty="0">
                <a:solidFill>
                  <a:srgbClr val="FFFFFF"/>
                </a:solidFill>
              </a:rPr>
              <a:t>개인정보 인증체계를 지킨다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8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 </a:t>
            </a:r>
            <a:r>
              <a:rPr lang="ko-KR" altLang="en-US" dirty="0">
                <a:solidFill>
                  <a:srgbClr val="FFFFFF"/>
                </a:solidFill>
              </a:rPr>
              <a:t>기능 이외의 다른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6.3 </a:t>
            </a:r>
            <a:r>
              <a:rPr lang="ko-KR" altLang="en-US" dirty="0">
                <a:solidFill>
                  <a:srgbClr val="FFFFFF"/>
                </a:solidFill>
              </a:rPr>
              <a:t>보안 요구사항 </a:t>
            </a:r>
            <a:r>
              <a:rPr lang="en-US" altLang="ko-KR" dirty="0">
                <a:solidFill>
                  <a:srgbClr val="FFFFFF"/>
                </a:solidFill>
              </a:rPr>
              <a:t>(Security Requirement)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클라이언트와의 통신은 이용 정보에 대해 </a:t>
            </a:r>
            <a:r>
              <a:rPr lang="en-US" altLang="ko-KR" dirty="0">
                <a:solidFill>
                  <a:srgbClr val="FFFFFF"/>
                </a:solidFill>
              </a:rPr>
              <a:t>SHA256</a:t>
            </a:r>
            <a:r>
              <a:rPr lang="ko-KR" altLang="en-US" dirty="0">
                <a:solidFill>
                  <a:srgbClr val="FFFFFF"/>
                </a:solidFill>
              </a:rPr>
              <a:t>을 통해 암호화하여 전송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입력에는 </a:t>
            </a:r>
            <a:r>
              <a:rPr lang="en-US" altLang="ko-KR" dirty="0">
                <a:solidFill>
                  <a:srgbClr val="FFFFFF"/>
                </a:solidFill>
              </a:rPr>
              <a:t>XSS </a:t>
            </a:r>
            <a:r>
              <a:rPr lang="ko-KR" altLang="en-US" dirty="0">
                <a:solidFill>
                  <a:srgbClr val="FFFFFF"/>
                </a:solidFill>
              </a:rPr>
              <a:t>공격방지와 </a:t>
            </a:r>
            <a:r>
              <a:rPr lang="en-US" altLang="ko-KR" dirty="0">
                <a:solidFill>
                  <a:srgbClr val="FFFFFF"/>
                </a:solidFill>
              </a:rPr>
              <a:t>SQL</a:t>
            </a:r>
            <a:r>
              <a:rPr lang="ko-KR" altLang="en-US" dirty="0" err="1">
                <a:solidFill>
                  <a:srgbClr val="FFFFFF"/>
                </a:solidFill>
              </a:rPr>
              <a:t>인젝션</a:t>
            </a:r>
            <a:r>
              <a:rPr lang="ko-KR" altLang="en-US" dirty="0">
                <a:solidFill>
                  <a:srgbClr val="FFFFFF"/>
                </a:solidFill>
              </a:rPr>
              <a:t> 방지를 위한 처리를 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내부 서버 간의 처리는 가상 네트워크망을 위한 </a:t>
            </a:r>
            <a:r>
              <a:rPr lang="en-US" altLang="ko-KR" dirty="0">
                <a:solidFill>
                  <a:srgbClr val="FFFFFF"/>
                </a:solidFill>
              </a:rPr>
              <a:t>Proxy</a:t>
            </a:r>
            <a:r>
              <a:rPr lang="ko-KR" altLang="en-US" dirty="0">
                <a:solidFill>
                  <a:srgbClr val="FFFFFF"/>
                </a:solidFill>
              </a:rPr>
              <a:t>를 이용해 처리하여 외부접속이 방지되도록 처리한다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사용자의 패스워드 변경 요청 이후 최초 로그인 시 자동 할당된 암호를 즉시 </a:t>
            </a:r>
            <a:r>
              <a:rPr lang="ko-KR" altLang="en-US" dirty="0" err="1">
                <a:solidFill>
                  <a:srgbClr val="FFFFFF"/>
                </a:solidFill>
              </a:rPr>
              <a:t>변경해야한다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09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 </a:t>
            </a:r>
            <a:r>
              <a:rPr lang="ko-KR" altLang="en-US" dirty="0">
                <a:solidFill>
                  <a:srgbClr val="FFFFFF"/>
                </a:solidFill>
              </a:rPr>
              <a:t>기능 이외의 다른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6.4 </a:t>
            </a:r>
            <a:r>
              <a:rPr lang="ko-KR" altLang="en-US" dirty="0">
                <a:solidFill>
                  <a:srgbClr val="FFFFFF"/>
                </a:solidFill>
              </a:rPr>
              <a:t>소프트웨어 품질 특성 </a:t>
            </a:r>
            <a:r>
              <a:rPr lang="en-US" altLang="ko-KR" dirty="0">
                <a:solidFill>
                  <a:srgbClr val="FFFFFF"/>
                </a:solidFill>
              </a:rPr>
              <a:t>(Software Quality Attribute)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모든 클라이언트 </a:t>
            </a:r>
            <a:r>
              <a:rPr lang="en-US" altLang="ko-KR" dirty="0">
                <a:solidFill>
                  <a:srgbClr val="FFFFFF"/>
                </a:solidFill>
              </a:rPr>
              <a:t>– </a:t>
            </a:r>
            <a:r>
              <a:rPr lang="ko-KR" altLang="en-US" dirty="0">
                <a:solidFill>
                  <a:srgbClr val="FFFFFF"/>
                </a:solidFill>
              </a:rPr>
              <a:t>서버 간 통신은 사용자 로드타임 당 </a:t>
            </a:r>
            <a:r>
              <a:rPr lang="en-US" altLang="ko-KR" dirty="0">
                <a:solidFill>
                  <a:srgbClr val="FFFFFF"/>
                </a:solidFill>
              </a:rPr>
              <a:t>2.0</a:t>
            </a:r>
            <a:r>
              <a:rPr lang="ko-KR" altLang="en-US" dirty="0">
                <a:solidFill>
                  <a:srgbClr val="FFFFFF"/>
                </a:solidFill>
              </a:rPr>
              <a:t>초 이내로 수행되게 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1685DBC-00FA-4E3A-9A6D-D24EF98E0A36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대한" panose="020B0303000000000000" pitchFamily="50" charset="-127"/>
                <a:ea typeface="대한" panose="020B0303000000000000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FFFF"/>
                </a:solidFill>
              </a:rPr>
              <a:t>7. </a:t>
            </a:r>
            <a:r>
              <a:rPr lang="ko-KR" altLang="en-US" dirty="0">
                <a:solidFill>
                  <a:srgbClr val="FFFFFF"/>
                </a:solidFill>
              </a:rPr>
              <a:t>다른 요구사항 </a:t>
            </a:r>
            <a:r>
              <a:rPr lang="en-US" altLang="ko-KR" dirty="0">
                <a:solidFill>
                  <a:srgbClr val="FFFFFF"/>
                </a:solidFill>
              </a:rPr>
              <a:t>(Other Requirement)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F05D121-C3C2-431B-9EEF-B99A43CBEB9A}"/>
              </a:ext>
            </a:extLst>
          </p:cNvPr>
          <p:cNvSpPr txBox="1">
            <a:spLocks/>
          </p:cNvSpPr>
          <p:nvPr/>
        </p:nvSpPr>
        <p:spPr>
          <a:xfrm>
            <a:off x="838200" y="4754563"/>
            <a:ext cx="10515600" cy="171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대한" panose="020B0303000000000000" pitchFamily="50" charset="-127"/>
                <a:ea typeface="대한" panose="020B0303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대한" panose="020B0303000000000000" pitchFamily="50" charset="-127"/>
                <a:ea typeface="대한" panose="020B0303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대한" panose="020B0303000000000000" pitchFamily="50" charset="-127"/>
                <a:ea typeface="대한" panose="020B0303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대한" panose="020B0303000000000000" pitchFamily="50" charset="-127"/>
                <a:ea typeface="대한" panose="020B0303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대한" panose="020B0303000000000000" pitchFamily="50" charset="-127"/>
                <a:ea typeface="대한" panose="020B0303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동일한 응답 </a:t>
            </a:r>
            <a:r>
              <a:rPr lang="en-US" altLang="ko-KR" dirty="0">
                <a:solidFill>
                  <a:srgbClr val="FFFFFF"/>
                </a:solidFill>
              </a:rPr>
              <a:t>&amp; </a:t>
            </a:r>
            <a:r>
              <a:rPr lang="ko-KR" altLang="en-US" dirty="0">
                <a:solidFill>
                  <a:srgbClr val="FFFFFF"/>
                </a:solidFill>
              </a:rPr>
              <a:t>연산의 전송은 </a:t>
            </a:r>
            <a:r>
              <a:rPr lang="en-US" altLang="ko-KR" dirty="0">
                <a:solidFill>
                  <a:srgbClr val="FFFFFF"/>
                </a:solidFill>
              </a:rPr>
              <a:t>cache </a:t>
            </a:r>
            <a:r>
              <a:rPr lang="ko-KR" altLang="en-US" dirty="0">
                <a:solidFill>
                  <a:srgbClr val="FFFFFF"/>
                </a:solidFill>
              </a:rPr>
              <a:t>데이터를 사용하여 자원소모를 줄이며 응답시간을 단축시킨다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13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1. </a:t>
            </a:r>
            <a:r>
              <a:rPr lang="ko-KR" altLang="en-US" dirty="0">
                <a:solidFill>
                  <a:srgbClr val="FFFFFF"/>
                </a:solidFill>
              </a:rPr>
              <a:t>소개 </a:t>
            </a:r>
            <a:r>
              <a:rPr lang="en-US" altLang="ko-KR" dirty="0">
                <a:solidFill>
                  <a:srgbClr val="FFFFFF"/>
                </a:solidFill>
              </a:rPr>
              <a:t>(Introduction)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1.1 </a:t>
            </a:r>
            <a:r>
              <a:rPr lang="ko-KR" altLang="en-US" dirty="0">
                <a:solidFill>
                  <a:srgbClr val="FFFFFF"/>
                </a:solidFill>
              </a:rPr>
              <a:t>목적 </a:t>
            </a:r>
            <a:r>
              <a:rPr lang="en-US" altLang="ko-KR" dirty="0">
                <a:solidFill>
                  <a:srgbClr val="FFFFFF"/>
                </a:solidFill>
              </a:rPr>
              <a:t>(Purpose)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다수의 </a:t>
            </a:r>
            <a:r>
              <a:rPr lang="ko-KR" altLang="en-US" dirty="0" err="1">
                <a:solidFill>
                  <a:srgbClr val="FFFFFF"/>
                </a:solidFill>
              </a:rPr>
              <a:t>킥보드</a:t>
            </a:r>
            <a:r>
              <a:rPr lang="ko-KR" altLang="en-US" dirty="0">
                <a:solidFill>
                  <a:srgbClr val="FFFFFF"/>
                </a:solidFill>
              </a:rPr>
              <a:t> 공유서비스의 이용을 한 눈에 보고 가깝고 더 경제적인 가격의 </a:t>
            </a:r>
            <a:r>
              <a:rPr lang="ko-KR" altLang="en-US" dirty="0" err="1">
                <a:solidFill>
                  <a:srgbClr val="FFFFFF"/>
                </a:solidFill>
              </a:rPr>
              <a:t>킥보드</a:t>
            </a:r>
            <a:r>
              <a:rPr lang="ko-KR" altLang="en-US" dirty="0">
                <a:solidFill>
                  <a:srgbClr val="FFFFFF"/>
                </a:solidFill>
              </a:rPr>
              <a:t> 서비스의 이용을 돕는 웹 서비스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1.2 </a:t>
            </a:r>
            <a:r>
              <a:rPr lang="ko-KR" altLang="en-US" dirty="0">
                <a:solidFill>
                  <a:srgbClr val="FFFFFF"/>
                </a:solidFill>
              </a:rPr>
              <a:t>문서 규칙 </a:t>
            </a:r>
            <a:r>
              <a:rPr lang="en-US" altLang="ko-KR" dirty="0">
                <a:solidFill>
                  <a:srgbClr val="FFFFFF"/>
                </a:solidFill>
              </a:rPr>
              <a:t>(Document Convention)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긴 용어의 경우 </a:t>
            </a:r>
            <a:r>
              <a:rPr lang="en-US" altLang="ko-KR" dirty="0">
                <a:solidFill>
                  <a:srgbClr val="FFFFFF"/>
                </a:solidFill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이하</a:t>
            </a:r>
            <a:r>
              <a:rPr lang="en-US" altLang="ko-KR" dirty="0">
                <a:solidFill>
                  <a:srgbClr val="FFFFFF"/>
                </a:solidFill>
              </a:rPr>
              <a:t>’ </a:t>
            </a:r>
            <a:r>
              <a:rPr lang="ko-KR" altLang="en-US" dirty="0">
                <a:solidFill>
                  <a:srgbClr val="FFFFFF"/>
                </a:solidFill>
              </a:rPr>
              <a:t>표시를 통해 언급하고 이후엔 축약된 용어로 나타낸다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가급적 같은 대상을 지칭하는 단어는 하나로 통일하여 쓴다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7291314A-EF34-4480-BF9F-835777A1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92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1. </a:t>
            </a:r>
            <a:r>
              <a:rPr lang="ko-KR" altLang="en-US" dirty="0">
                <a:solidFill>
                  <a:srgbClr val="FFFFFF"/>
                </a:solidFill>
              </a:rPr>
              <a:t>소개 </a:t>
            </a:r>
            <a:r>
              <a:rPr lang="en-US" altLang="ko-KR" dirty="0">
                <a:solidFill>
                  <a:srgbClr val="FFFFFF"/>
                </a:solidFill>
              </a:rPr>
              <a:t>(Introduction)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1.3 </a:t>
            </a:r>
            <a:r>
              <a:rPr lang="ko-KR" altLang="en-US" dirty="0">
                <a:solidFill>
                  <a:srgbClr val="FFFFFF"/>
                </a:solidFill>
              </a:rPr>
              <a:t>독자 대상과 읽는 방법 </a:t>
            </a:r>
            <a:r>
              <a:rPr lang="en-US" altLang="ko-KR" dirty="0">
                <a:solidFill>
                  <a:srgbClr val="FFFFFF"/>
                </a:solidFill>
              </a:rPr>
              <a:t>(Intend Audience and Reading Suggestion)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본 </a:t>
            </a:r>
            <a:r>
              <a:rPr lang="en-US" altLang="ko-KR" dirty="0">
                <a:solidFill>
                  <a:srgbClr val="FFFFFF"/>
                </a:solidFill>
              </a:rPr>
              <a:t>SRS</a:t>
            </a:r>
            <a:r>
              <a:rPr lang="ko-KR" altLang="en-US" dirty="0">
                <a:solidFill>
                  <a:srgbClr val="FFFFFF"/>
                </a:solidFill>
              </a:rPr>
              <a:t>는 프로젝트에 참여하는 기획자와 개발자들을 대상으로 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1.4 </a:t>
            </a:r>
            <a:r>
              <a:rPr lang="ko-KR" altLang="en-US" dirty="0">
                <a:solidFill>
                  <a:srgbClr val="FFFFFF"/>
                </a:solidFill>
              </a:rPr>
              <a:t>프로젝트 범위 </a:t>
            </a:r>
            <a:r>
              <a:rPr lang="en-US" altLang="ko-KR" dirty="0">
                <a:solidFill>
                  <a:srgbClr val="FFFFFF"/>
                </a:solidFill>
              </a:rPr>
              <a:t>(Project Scope)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유저 클라이언트와 서버에 대해 다룬다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클라이언트는 사용자의 입력과 시각적 데이터를 제공하기 위한 목적을 지닌다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서버는 사용자가 필요로 하는 정보들을 통합하여 제공하는 목적을 지닌다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1.5 </a:t>
            </a:r>
            <a:r>
              <a:rPr lang="ko-KR" altLang="en-US" dirty="0">
                <a:solidFill>
                  <a:srgbClr val="FFFFFF"/>
                </a:solidFill>
              </a:rPr>
              <a:t>참조 </a:t>
            </a:r>
            <a:r>
              <a:rPr lang="en-US" altLang="ko-KR" dirty="0">
                <a:solidFill>
                  <a:srgbClr val="FFFFFF"/>
                </a:solidFill>
              </a:rPr>
              <a:t>(Reference)</a:t>
            </a:r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7291314A-EF34-4480-BF9F-835777A1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6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전체 설명 </a:t>
            </a:r>
            <a:r>
              <a:rPr lang="en-US" altLang="ko-KR" dirty="0">
                <a:solidFill>
                  <a:srgbClr val="FFFFFF"/>
                </a:solidFill>
              </a:rPr>
              <a:t>(Overall Description)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2.1 </a:t>
            </a:r>
            <a:r>
              <a:rPr lang="ko-KR" altLang="en-US" dirty="0">
                <a:solidFill>
                  <a:srgbClr val="FFFFFF"/>
                </a:solidFill>
              </a:rPr>
              <a:t>제품 조망 </a:t>
            </a:r>
            <a:r>
              <a:rPr lang="en-US" altLang="ko-KR" dirty="0">
                <a:solidFill>
                  <a:srgbClr val="FFFFFF"/>
                </a:solidFill>
              </a:rPr>
              <a:t>(Product Perspective)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본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제품은 새로운 프로젝트로 출시되며 클라이언트와 서버 간의 </a:t>
            </a:r>
            <a:r>
              <a:rPr lang="en-US" altLang="ko-KR" dirty="0">
                <a:solidFill>
                  <a:srgbClr val="FFFFFF"/>
                </a:solidFill>
              </a:rPr>
              <a:t>REST API </a:t>
            </a:r>
            <a:r>
              <a:rPr lang="ko-KR" altLang="en-US" dirty="0">
                <a:solidFill>
                  <a:srgbClr val="FFFFFF"/>
                </a:solidFill>
              </a:rPr>
              <a:t>통신을 통해 연결된다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2.2 </a:t>
            </a:r>
            <a:r>
              <a:rPr lang="ko-KR" altLang="en-US" dirty="0">
                <a:solidFill>
                  <a:srgbClr val="FFFFFF"/>
                </a:solidFill>
              </a:rPr>
              <a:t>제품 기능 </a:t>
            </a:r>
            <a:r>
              <a:rPr lang="en-US" altLang="ko-KR" dirty="0">
                <a:solidFill>
                  <a:srgbClr val="FFFFFF"/>
                </a:solidFill>
              </a:rPr>
              <a:t>(Product Feature)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: </a:t>
            </a:r>
            <a:r>
              <a:rPr lang="ko-KR" altLang="en-US" dirty="0">
                <a:solidFill>
                  <a:srgbClr val="FFFFFF"/>
                </a:solidFill>
              </a:rPr>
              <a:t>제품의 주요 기능은 </a:t>
            </a:r>
            <a:r>
              <a:rPr lang="ko-KR" altLang="en-US" dirty="0" err="1">
                <a:solidFill>
                  <a:srgbClr val="FFFFFF"/>
                </a:solidFill>
              </a:rPr>
              <a:t>킥보드</a:t>
            </a:r>
            <a:r>
              <a:rPr lang="ko-KR" altLang="en-US" dirty="0">
                <a:solidFill>
                  <a:srgbClr val="FFFFFF"/>
                </a:solidFill>
              </a:rPr>
              <a:t> 상태와 가격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사용자 위치기반 </a:t>
            </a:r>
            <a:r>
              <a:rPr lang="ko-KR" altLang="en-US" dirty="0" err="1">
                <a:solidFill>
                  <a:srgbClr val="FFFFFF"/>
                </a:solidFill>
              </a:rPr>
              <a:t>킥보드</a:t>
            </a:r>
            <a:r>
              <a:rPr lang="ko-KR" altLang="en-US" dirty="0">
                <a:solidFill>
                  <a:srgbClr val="FFFFFF"/>
                </a:solidFill>
              </a:rPr>
              <a:t> 대여가능 위치 정보를 제공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74373E0-05B7-457A-9C6E-CF75F768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제품 플로우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9FB9907-4CB5-4B40-A3D6-89E57E2D6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4"/>
          <a:stretch/>
        </p:blipFill>
        <p:spPr>
          <a:xfrm>
            <a:off x="0" y="1396589"/>
            <a:ext cx="12192000" cy="54614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CFADE-D202-43DA-B889-2F6A070B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3F3748-F5F9-4136-B57E-BF87663D567A}" type="slidenum">
              <a:rPr lang="ko-KR" altLang="en-US" smtClean="0"/>
              <a:pPr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20C223-0571-4A29-BCDF-1A461E9B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04C0D00-3732-4726-9CDE-E83CACEBB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51" b="35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55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전체 설명 </a:t>
            </a:r>
            <a:r>
              <a:rPr lang="en-US" altLang="ko-KR" dirty="0">
                <a:solidFill>
                  <a:srgbClr val="FFFFFF"/>
                </a:solidFill>
              </a:rPr>
              <a:t>(Overall Description)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2.3 </a:t>
            </a:r>
            <a:r>
              <a:rPr lang="ko-KR" altLang="en-US" dirty="0">
                <a:solidFill>
                  <a:srgbClr val="FFFFFF"/>
                </a:solidFill>
              </a:rPr>
              <a:t>사용자 계층과 특징 </a:t>
            </a:r>
            <a:r>
              <a:rPr lang="en-US" altLang="ko-KR" dirty="0">
                <a:solidFill>
                  <a:srgbClr val="FFFFFF"/>
                </a:solidFill>
              </a:rPr>
              <a:t>(User Classes and Characteristic)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이 제품은 </a:t>
            </a:r>
            <a:r>
              <a:rPr lang="ko-KR" altLang="en-US" dirty="0" err="1">
                <a:solidFill>
                  <a:srgbClr val="FFFFFF"/>
                </a:solidFill>
              </a:rPr>
              <a:t>킥보드</a:t>
            </a:r>
            <a:r>
              <a:rPr lang="ko-KR" altLang="en-US" dirty="0">
                <a:solidFill>
                  <a:srgbClr val="FFFFFF"/>
                </a:solidFill>
              </a:rPr>
              <a:t> 공유 사업이 활발하게 진행되고 있는 강남권과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판교 인근 주민 및 회사 근로자가 사용자 계층이 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회사 근로자의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출퇴근 시간과 점심시간이 주 사용시간대가 될 것으로 보인다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또한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주변 버스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지하철 등 대중교통과 연계하여 사용할 것으로 파악된다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2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전체 설명 </a:t>
            </a:r>
            <a:r>
              <a:rPr lang="en-US" altLang="ko-KR" dirty="0">
                <a:solidFill>
                  <a:srgbClr val="FFFFFF"/>
                </a:solidFill>
              </a:rPr>
              <a:t>(Overall Description)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2.4 </a:t>
            </a:r>
            <a:r>
              <a:rPr lang="ko-KR" altLang="en-US" dirty="0">
                <a:solidFill>
                  <a:srgbClr val="FFFFFF"/>
                </a:solidFill>
              </a:rPr>
              <a:t>운영 환경 </a:t>
            </a:r>
            <a:r>
              <a:rPr lang="en-US" altLang="ko-KR" dirty="0">
                <a:solidFill>
                  <a:srgbClr val="FFFFFF"/>
                </a:solidFill>
              </a:rPr>
              <a:t>(Operation Environment)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운영 환경은 예상 불가한 사용량에 유연한 대비를 위해 </a:t>
            </a:r>
            <a:r>
              <a:rPr lang="en-US" altLang="ko-KR" dirty="0">
                <a:solidFill>
                  <a:srgbClr val="FFFFFF"/>
                </a:solidFill>
              </a:rPr>
              <a:t>Azure virtual machine</a:t>
            </a:r>
            <a:r>
              <a:rPr lang="ko-KR" altLang="en-US" dirty="0">
                <a:solidFill>
                  <a:srgbClr val="FFFFFF"/>
                </a:solidFill>
              </a:rPr>
              <a:t>을 사용한다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서버의 운영체제 </a:t>
            </a:r>
            <a:r>
              <a:rPr lang="en-US" altLang="ko-KR" dirty="0">
                <a:solidFill>
                  <a:srgbClr val="FFFFFF"/>
                </a:solidFill>
              </a:rPr>
              <a:t>: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Ubuntu 18.04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데이터베이스와 </a:t>
            </a:r>
            <a:r>
              <a:rPr lang="ko-KR" altLang="en-US" dirty="0" err="1">
                <a:solidFill>
                  <a:srgbClr val="FFFFFF"/>
                </a:solidFill>
              </a:rPr>
              <a:t>프론트엔드</a:t>
            </a:r>
            <a:r>
              <a:rPr lang="ko-KR" altLang="en-US" dirty="0">
                <a:solidFill>
                  <a:srgbClr val="FFFFFF"/>
                </a:solidFill>
              </a:rPr>
              <a:t> 웹서버는 내부에서 서버와 가상 네트워크 망으로 연결하여 사용자에게 제공된다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- </a:t>
            </a:r>
            <a:r>
              <a:rPr lang="ko-KR" altLang="en-US" dirty="0">
                <a:solidFill>
                  <a:srgbClr val="FFFFFF"/>
                </a:solidFill>
              </a:rPr>
              <a:t>한국 지역을 타겟으로 서비스하기에 빠른 응답을 위해 </a:t>
            </a:r>
            <a:r>
              <a:rPr lang="en-US" altLang="ko-KR" dirty="0">
                <a:solidFill>
                  <a:srgbClr val="FFFFFF"/>
                </a:solidFill>
              </a:rPr>
              <a:t>Asia region</a:t>
            </a:r>
            <a:r>
              <a:rPr lang="ko-KR" altLang="en-US" dirty="0">
                <a:solidFill>
                  <a:srgbClr val="FFFFFF"/>
                </a:solidFill>
              </a:rPr>
              <a:t>으로 지역을 선택한다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1206</Words>
  <Application>Microsoft Office PowerPoint</Application>
  <PresentationFormat>와이드스크린</PresentationFormat>
  <Paragraphs>195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대한</vt:lpstr>
      <vt:lpstr>Office 테마</vt:lpstr>
      <vt:lpstr>PowerPoint 프레젠테이션</vt:lpstr>
      <vt:lpstr>PowerPoint 프레젠테이션</vt:lpstr>
      <vt:lpstr>1. 소개 (Introduction) </vt:lpstr>
      <vt:lpstr>1. 소개 (Introduction) </vt:lpstr>
      <vt:lpstr>2. 전체 설명 (Overall Description)</vt:lpstr>
      <vt:lpstr>제품 플로우</vt:lpstr>
      <vt:lpstr>PowerPoint 프레젠테이션</vt:lpstr>
      <vt:lpstr>2. 전체 설명 (Overall Description)</vt:lpstr>
      <vt:lpstr>2. 전체 설명 (Overall Description)</vt:lpstr>
      <vt:lpstr>2. 전체 설명 (Overall Description)</vt:lpstr>
      <vt:lpstr>2. 전체 설명 (Overall Description)</vt:lpstr>
      <vt:lpstr>3.1 로그인 / 회원가입</vt:lpstr>
      <vt:lpstr>3.1 로그인 / 회원가입</vt:lpstr>
      <vt:lpstr>3.1 로그인 / 회원가입</vt:lpstr>
      <vt:lpstr>3.2 결제</vt:lpstr>
      <vt:lpstr>3.2 결제</vt:lpstr>
      <vt:lpstr>3.2 결제</vt:lpstr>
      <vt:lpstr>4. 1 설명과 우선순위  (Description and Priority)</vt:lpstr>
      <vt:lpstr>4.2 자극 / 응답 순서  (Stimulus / Response Sequence)</vt:lpstr>
      <vt:lpstr>4.3 기능요구사항 (Functional requirement)</vt:lpstr>
      <vt:lpstr>5. 외부 인터페이스 요구사항</vt:lpstr>
      <vt:lpstr>Cf. 소프트웨어 인터페이스  (Software Interface)</vt:lpstr>
      <vt:lpstr>6. 기능 이외의 다른 요구사항</vt:lpstr>
      <vt:lpstr>6. 기능 이외의 다른 요구사항</vt:lpstr>
      <vt:lpstr>6. 기능 이외의 다른 요구사항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지은</dc:creator>
  <cp:lastModifiedBy>이 지은</cp:lastModifiedBy>
  <cp:revision>9</cp:revision>
  <dcterms:created xsi:type="dcterms:W3CDTF">2019-11-10T09:57:21Z</dcterms:created>
  <dcterms:modified xsi:type="dcterms:W3CDTF">2019-11-11T05:04:04Z</dcterms:modified>
</cp:coreProperties>
</file>