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2014/10/10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2014/10/10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testng.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0" y="836712"/>
            <a:ext cx="8640960" cy="6186309"/>
          </a:xfrm>
          <a:prstGeom prst="rect">
            <a:avLst/>
          </a:prstGeom>
          <a:noFill/>
        </p:spPr>
        <p:txBody>
          <a:bodyPr wrap="square" rtlCol="0">
            <a:spAutoFit/>
          </a:bodyPr>
          <a:lstStyle/>
          <a:p>
            <a:r>
              <a:rPr lang="en-US" altLang="zh-CN" b="1" dirty="0"/>
              <a:t>1. Testing terminology</a:t>
            </a:r>
          </a:p>
          <a:p>
            <a:r>
              <a:rPr lang="en-US" altLang="zh-CN" b="1" dirty="0"/>
              <a:t>1.1. Unit tests and unit testing</a:t>
            </a:r>
          </a:p>
          <a:p>
            <a:r>
              <a:rPr lang="en-US" altLang="zh-CN" dirty="0"/>
              <a:t>A </a:t>
            </a:r>
            <a:r>
              <a:rPr lang="en-US" altLang="zh-CN" i="1" dirty="0"/>
              <a:t>unit test</a:t>
            </a:r>
            <a:r>
              <a:rPr lang="en-US" altLang="zh-CN" dirty="0"/>
              <a:t> is a piece of code written by a developer that executes a specific functionality in the code to be tested. The percentage of code which is tested by unit tests is typically called </a:t>
            </a:r>
            <a:r>
              <a:rPr lang="en-US" altLang="zh-CN" i="1" dirty="0"/>
              <a:t>test coverage</a:t>
            </a:r>
            <a:r>
              <a:rPr lang="en-US" altLang="zh-CN" dirty="0"/>
              <a:t>.</a:t>
            </a:r>
          </a:p>
          <a:p>
            <a:r>
              <a:rPr lang="en-US" altLang="zh-CN" dirty="0"/>
              <a:t>A unit test targets a small unit of code, e.g., a method or a class, (local tests).</a:t>
            </a:r>
          </a:p>
          <a:p>
            <a:r>
              <a:rPr lang="en-US" altLang="zh-CN" dirty="0">
                <a:solidFill>
                  <a:srgbClr val="FF0000"/>
                </a:solidFill>
              </a:rPr>
              <a:t>Unit tests ensure that code works as intended</a:t>
            </a:r>
            <a:r>
              <a:rPr lang="en-US" altLang="zh-CN" dirty="0"/>
              <a:t>. They are also very helpful to ensure that the code still works as intended in case you need to modify code for fixing a bug or extending functionality. Having a high test coverage of your code allows you to continue developing features without having to perform lots of manual tests.</a:t>
            </a:r>
          </a:p>
          <a:p>
            <a:endParaRPr lang="en-US" altLang="zh-CN" dirty="0" smtClean="0"/>
          </a:p>
          <a:p>
            <a:r>
              <a:rPr lang="en-US" altLang="zh-CN" b="1" dirty="0"/>
              <a:t>1.2. Test fixture</a:t>
            </a:r>
          </a:p>
          <a:p>
            <a:r>
              <a:rPr lang="en-US" altLang="zh-CN" dirty="0"/>
              <a:t>The </a:t>
            </a:r>
            <a:r>
              <a:rPr lang="en-US" altLang="zh-CN" i="1" dirty="0"/>
              <a:t>test fixture</a:t>
            </a:r>
            <a:r>
              <a:rPr lang="en-US" altLang="zh-CN" dirty="0"/>
              <a:t> is a fixed state of the software under test used as a baseline for running tests.</a:t>
            </a:r>
          </a:p>
          <a:p>
            <a:endParaRPr lang="en-US" altLang="zh-CN" dirty="0" smtClean="0"/>
          </a:p>
          <a:p>
            <a:r>
              <a:rPr lang="en-US" altLang="zh-CN" b="1" dirty="0"/>
              <a:t>1.3. Functional and integration tests</a:t>
            </a:r>
          </a:p>
          <a:p>
            <a:r>
              <a:rPr lang="en-US" altLang="zh-CN" dirty="0"/>
              <a:t>An </a:t>
            </a:r>
            <a:r>
              <a:rPr lang="en-US" altLang="zh-CN" i="1" dirty="0"/>
              <a:t>integration test</a:t>
            </a:r>
            <a:r>
              <a:rPr lang="en-US" altLang="zh-CN" dirty="0"/>
              <a:t> has the target to test the behavior of a component or the integration between a set of components. The </a:t>
            </a:r>
            <a:r>
              <a:rPr lang="en-US" altLang="zh-CN" dirty="0" smtClean="0"/>
              <a:t>term </a:t>
            </a:r>
            <a:r>
              <a:rPr lang="en-US" altLang="zh-CN" i="1" dirty="0" smtClean="0"/>
              <a:t>functional </a:t>
            </a:r>
            <a:r>
              <a:rPr lang="en-US" altLang="zh-CN" i="1" dirty="0"/>
              <a:t>test</a:t>
            </a:r>
            <a:r>
              <a:rPr lang="en-US" altLang="zh-CN" dirty="0"/>
              <a:t> is sometimes used as synonym for integration test.</a:t>
            </a:r>
          </a:p>
          <a:p>
            <a:r>
              <a:rPr lang="en-US" altLang="zh-CN" dirty="0"/>
              <a:t>This kind of tests allow you to translate your user stories into a test suite, i.e., the test would resemble an expected user interaction with the application.</a:t>
            </a:r>
          </a:p>
          <a:p>
            <a:endParaRPr lang="zh-CN" altLang="en-US" dirty="0"/>
          </a:p>
        </p:txBody>
      </p:sp>
    </p:spTree>
    <p:extLst>
      <p:ext uri="{BB962C8B-B14F-4D97-AF65-F5344CB8AC3E}">
        <p14:creationId xmlns:p14="http://schemas.microsoft.com/office/powerpoint/2010/main" val="381159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27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1520" y="836712"/>
            <a:ext cx="6912768" cy="4247317"/>
          </a:xfrm>
          <a:prstGeom prst="rect">
            <a:avLst/>
          </a:prstGeom>
          <a:noFill/>
        </p:spPr>
        <p:txBody>
          <a:bodyPr wrap="square" rtlCol="0">
            <a:spAutoFit/>
          </a:bodyPr>
          <a:lstStyle/>
          <a:p>
            <a:r>
              <a:rPr lang="en-US" altLang="zh-CN" b="1" dirty="0"/>
              <a:t>1.4. Performance tests</a:t>
            </a:r>
          </a:p>
          <a:p>
            <a:r>
              <a:rPr lang="en-US" altLang="zh-CN" dirty="0"/>
              <a:t>Performance tests are used to benchmark software components in a repeatable way</a:t>
            </a:r>
            <a:r>
              <a:rPr lang="en-US" altLang="zh-CN" dirty="0" smtClean="0"/>
              <a:t>.</a:t>
            </a:r>
          </a:p>
          <a:p>
            <a:endParaRPr lang="en-US" altLang="zh-CN" dirty="0"/>
          </a:p>
          <a:p>
            <a:r>
              <a:rPr lang="en-US" altLang="zh-CN" b="1" dirty="0"/>
              <a:t>1.5. Behavior vs. state testing</a:t>
            </a:r>
          </a:p>
          <a:p>
            <a:r>
              <a:rPr lang="en-US" altLang="zh-CN" dirty="0"/>
              <a:t>A test is an behavior test (also called interaction test) if it does not validate the result of a method call, but checks if certain methods were called with the correct input parameters.</a:t>
            </a:r>
          </a:p>
          <a:p>
            <a:r>
              <a:rPr lang="en-US" altLang="zh-CN" dirty="0"/>
              <a:t>State testing is about validating the result, while behavior testing is about testing the behavior of the application under test.</a:t>
            </a:r>
          </a:p>
          <a:p>
            <a:r>
              <a:rPr lang="en-US" altLang="zh-CN" dirty="0"/>
              <a:t>If you are testing algorithms or system functionality, you </a:t>
            </a:r>
            <a:r>
              <a:rPr lang="en-US" altLang="zh-CN" dirty="0" smtClean="0"/>
              <a:t>want </a:t>
            </a:r>
            <a:r>
              <a:rPr lang="en-US" altLang="zh-CN" dirty="0"/>
              <a:t>to test in most cases state and not interactions. A typical test setup uses mocks or stubs of related classes to abstract the interactions with these other classes away and tests state in the object which is tested.</a:t>
            </a:r>
          </a:p>
          <a:p>
            <a:endParaRPr lang="zh-CN" altLang="en-US" dirty="0"/>
          </a:p>
        </p:txBody>
      </p:sp>
    </p:spTree>
    <p:extLst>
      <p:ext uri="{BB962C8B-B14F-4D97-AF65-F5344CB8AC3E}">
        <p14:creationId xmlns:p14="http://schemas.microsoft.com/office/powerpoint/2010/main" val="78295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836712"/>
            <a:ext cx="8568952" cy="369332"/>
          </a:xfrm>
          <a:prstGeom prst="rect">
            <a:avLst/>
          </a:prstGeom>
          <a:noFill/>
        </p:spPr>
        <p:txBody>
          <a:bodyPr wrap="square" rtlCol="0">
            <a:spAutoFit/>
          </a:bodyPr>
          <a:lstStyle/>
          <a:p>
            <a:endParaRPr lang="zh-CN" altLang="en-US" dirty="0"/>
          </a:p>
        </p:txBody>
      </p:sp>
      <p:sp>
        <p:nvSpPr>
          <p:cNvPr id="4" name="TextBox 3"/>
          <p:cNvSpPr txBox="1"/>
          <p:nvPr/>
        </p:nvSpPr>
        <p:spPr>
          <a:xfrm>
            <a:off x="179512" y="677079"/>
            <a:ext cx="8424936" cy="6186309"/>
          </a:xfrm>
          <a:prstGeom prst="rect">
            <a:avLst/>
          </a:prstGeom>
          <a:noFill/>
        </p:spPr>
        <p:txBody>
          <a:bodyPr wrap="square" rtlCol="0">
            <a:spAutoFit/>
          </a:bodyPr>
          <a:lstStyle/>
          <a:p>
            <a:r>
              <a:rPr lang="en-US" altLang="zh-CN" b="1" dirty="0"/>
              <a:t>2. Test </a:t>
            </a:r>
            <a:r>
              <a:rPr lang="en-US" altLang="zh-CN" b="1" dirty="0" smtClean="0"/>
              <a:t>organization</a:t>
            </a:r>
            <a:endParaRPr lang="en-US" altLang="zh-CN" b="1" dirty="0"/>
          </a:p>
          <a:p>
            <a:r>
              <a:rPr lang="en-US" altLang="zh-CN" b="1" dirty="0" smtClean="0"/>
              <a:t>    2.1</a:t>
            </a:r>
            <a:r>
              <a:rPr lang="en-US" altLang="zh-CN" b="1" dirty="0"/>
              <a:t>. Test organization for Java projects</a:t>
            </a:r>
          </a:p>
          <a:p>
            <a:r>
              <a:rPr lang="en-US" altLang="zh-CN" dirty="0"/>
              <a:t>Typically unit tests are created in a separate project or separate source folder to avoid that the normal code and the test code is mixed.</a:t>
            </a:r>
          </a:p>
          <a:p>
            <a:r>
              <a:rPr lang="en-US" altLang="zh-CN" b="1" dirty="0" smtClean="0"/>
              <a:t>    </a:t>
            </a:r>
          </a:p>
          <a:p>
            <a:r>
              <a:rPr lang="en-US" altLang="zh-CN" b="1" dirty="0" smtClean="0">
                <a:solidFill>
                  <a:srgbClr val="FF0000"/>
                </a:solidFill>
              </a:rPr>
              <a:t>2.2</a:t>
            </a:r>
            <a:r>
              <a:rPr lang="en-US" altLang="zh-CN" b="1" dirty="0">
                <a:solidFill>
                  <a:srgbClr val="FF0000"/>
                </a:solidFill>
              </a:rPr>
              <a:t>. What should you test?</a:t>
            </a:r>
          </a:p>
          <a:p>
            <a:r>
              <a:rPr lang="en-US" altLang="zh-CN" dirty="0"/>
              <a:t>What should be tested is a hot topic for discussion. Some developers believe every statement in your code should be tested.</a:t>
            </a:r>
          </a:p>
          <a:p>
            <a:r>
              <a:rPr lang="en-US" altLang="zh-CN" dirty="0"/>
              <a:t>In general it is safe to ignore trivial code as, for example, getter and setter methods which simply assign values to fields. Writing tests for these statements is time consuming and pointless, as you would be testing the Java virtual machine. The JVM itself already has test cases for this and you are safe to assume that field assignment works in Java if you are developing end user applications.</a:t>
            </a:r>
          </a:p>
          <a:p>
            <a:r>
              <a:rPr lang="en-US" altLang="zh-CN" dirty="0"/>
              <a:t>You should write software tests in any case for the critical and complex parts of your application. A solid test suite also protects you against regression in existing code if you introduce new features.</a:t>
            </a:r>
          </a:p>
          <a:p>
            <a:r>
              <a:rPr lang="en-US" altLang="zh-CN" b="1" dirty="0" smtClean="0"/>
              <a:t>   </a:t>
            </a:r>
          </a:p>
          <a:p>
            <a:r>
              <a:rPr lang="en-US" altLang="zh-CN" b="1" dirty="0" smtClean="0"/>
              <a:t> 2.3</a:t>
            </a:r>
            <a:r>
              <a:rPr lang="en-US" altLang="zh-CN" b="1" dirty="0"/>
              <a:t>. Introducing tests in legacy code</a:t>
            </a:r>
          </a:p>
          <a:p>
            <a:r>
              <a:rPr lang="en-US" altLang="zh-CN" dirty="0"/>
              <a:t>If you start developing tests for an existing code base without any tests, it is good practice to start writing tests for the parts of the application in which most errors happened in the past. This way you can focus on the critical parts of your application.</a:t>
            </a:r>
          </a:p>
          <a:p>
            <a:endParaRPr lang="zh-CN" altLang="en-US" dirty="0"/>
          </a:p>
        </p:txBody>
      </p:sp>
    </p:spTree>
    <p:extLst>
      <p:ext uri="{BB962C8B-B14F-4D97-AF65-F5344CB8AC3E}">
        <p14:creationId xmlns:p14="http://schemas.microsoft.com/office/powerpoint/2010/main" val="782954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836712"/>
            <a:ext cx="7920880" cy="1477328"/>
          </a:xfrm>
          <a:prstGeom prst="rect">
            <a:avLst/>
          </a:prstGeom>
          <a:noFill/>
        </p:spPr>
        <p:txBody>
          <a:bodyPr wrap="square" rtlCol="0">
            <a:spAutoFit/>
          </a:bodyPr>
          <a:lstStyle/>
          <a:p>
            <a:r>
              <a:rPr lang="en-US" altLang="zh-CN" b="1" dirty="0"/>
              <a:t>3. Testing frameworks for Java</a:t>
            </a:r>
          </a:p>
          <a:p>
            <a:r>
              <a:rPr lang="en-US" altLang="zh-CN" dirty="0"/>
              <a:t>Where are several testing frameworks available for Java. The most popular ones are </a:t>
            </a:r>
            <a:r>
              <a:rPr lang="en-US" altLang="zh-CN" b="1" dirty="0" err="1">
                <a:hlinkClick r:id="rId3"/>
              </a:rPr>
              <a:t>JUnit</a:t>
            </a:r>
            <a:r>
              <a:rPr lang="en-US" altLang="zh-CN" dirty="0"/>
              <a:t> and </a:t>
            </a:r>
            <a:r>
              <a:rPr lang="en-US" altLang="zh-CN" b="1" dirty="0" err="1">
                <a:hlinkClick r:id="rId4"/>
              </a:rPr>
              <a:t>TestNG</a:t>
            </a:r>
            <a:r>
              <a:rPr lang="en-US" altLang="zh-CN" dirty="0"/>
              <a:t>.</a:t>
            </a:r>
          </a:p>
          <a:p>
            <a:r>
              <a:rPr lang="en-US" altLang="zh-CN" dirty="0"/>
              <a:t>This description focuses at </a:t>
            </a:r>
            <a:r>
              <a:rPr lang="en-US" altLang="zh-CN" dirty="0" err="1"/>
              <a:t>JUnit</a:t>
            </a:r>
            <a:r>
              <a:rPr lang="en-US" altLang="zh-CN" dirty="0"/>
              <a:t>.</a:t>
            </a:r>
          </a:p>
          <a:p>
            <a:endParaRPr lang="zh-CN" altLang="en-US" dirty="0"/>
          </a:p>
        </p:txBody>
      </p:sp>
    </p:spTree>
    <p:extLst>
      <p:ext uri="{BB962C8B-B14F-4D97-AF65-F5344CB8AC3E}">
        <p14:creationId xmlns:p14="http://schemas.microsoft.com/office/powerpoint/2010/main" val="78295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8425" y="764704"/>
            <a:ext cx="8784976" cy="369332"/>
          </a:xfrm>
          <a:prstGeom prst="rect">
            <a:avLst/>
          </a:prstGeom>
          <a:noFill/>
        </p:spPr>
        <p:txBody>
          <a:bodyPr wrap="square" rtlCol="0">
            <a:spAutoFit/>
          </a:bodyPr>
          <a:lstStyle/>
          <a:p>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890588"/>
            <a:ext cx="80867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954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77079"/>
            <a:ext cx="8086725"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954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3728" y="836712"/>
            <a:ext cx="8676456" cy="2246769"/>
          </a:xfrm>
          <a:prstGeom prst="rect">
            <a:avLst/>
          </a:prstGeom>
          <a:noFill/>
        </p:spPr>
        <p:txBody>
          <a:bodyPr wrap="square" rtlCol="0">
            <a:spAutoFit/>
          </a:bodyPr>
          <a:lstStyle/>
          <a:p>
            <a:r>
              <a:rPr lang="zh-CN" altLang="en-US" sz="2800" dirty="0">
                <a:latin typeface="+mn-ea"/>
              </a:rPr>
              <a:t>传统</a:t>
            </a:r>
            <a:r>
              <a:rPr lang="zh-CN" altLang="en-US" sz="2800" dirty="0" smtClean="0">
                <a:latin typeface="+mn-ea"/>
              </a:rPr>
              <a:t>的开发流程：</a:t>
            </a:r>
            <a:endParaRPr lang="en-US" altLang="zh-CN" sz="2800" dirty="0" smtClean="0">
              <a:latin typeface="+mn-ea"/>
            </a:endParaRPr>
          </a:p>
          <a:p>
            <a:r>
              <a:rPr lang="en-US" altLang="zh-CN" sz="2800" dirty="0">
                <a:latin typeface="+mn-ea"/>
              </a:rPr>
              <a:t>	</a:t>
            </a:r>
            <a:r>
              <a:rPr lang="zh-CN" altLang="en-US" sz="2800" dirty="0" smtClean="0">
                <a:latin typeface="+mn-ea"/>
              </a:rPr>
              <a:t>设计</a:t>
            </a:r>
            <a:r>
              <a:rPr lang="en-US" altLang="zh-CN" sz="2800" dirty="0" smtClean="0">
                <a:latin typeface="+mn-ea"/>
              </a:rPr>
              <a:t>——</a:t>
            </a:r>
            <a:r>
              <a:rPr lang="zh-CN" altLang="en-US" sz="2800" dirty="0" smtClean="0">
                <a:latin typeface="+mn-ea"/>
              </a:rPr>
              <a:t>编码</a:t>
            </a:r>
            <a:r>
              <a:rPr lang="en-US" altLang="zh-CN" sz="2800" dirty="0" smtClean="0">
                <a:latin typeface="+mn-ea"/>
              </a:rPr>
              <a:t>——</a:t>
            </a:r>
            <a:r>
              <a:rPr lang="zh-CN" altLang="en-US" sz="2800" dirty="0" smtClean="0">
                <a:latin typeface="+mn-ea"/>
              </a:rPr>
              <a:t>测试；</a:t>
            </a:r>
            <a:endParaRPr lang="en-US" altLang="zh-CN" sz="2800" dirty="0" smtClean="0">
              <a:latin typeface="+mn-ea"/>
            </a:endParaRPr>
          </a:p>
          <a:p>
            <a:endParaRPr lang="en-US" altLang="zh-CN" sz="2800" dirty="0">
              <a:latin typeface="+mn-ea"/>
            </a:endParaRPr>
          </a:p>
          <a:p>
            <a:r>
              <a:rPr lang="en-US" altLang="zh-CN" sz="2800" dirty="0" smtClean="0">
                <a:latin typeface="+mn-ea"/>
              </a:rPr>
              <a:t>TDD</a:t>
            </a:r>
            <a:r>
              <a:rPr lang="zh-CN" altLang="en-US" sz="2800" dirty="0" smtClean="0">
                <a:latin typeface="+mn-ea"/>
              </a:rPr>
              <a:t>：测试驱动开发。</a:t>
            </a:r>
            <a:endParaRPr lang="en-US" altLang="zh-CN" sz="2800" dirty="0" smtClean="0">
              <a:latin typeface="+mn-ea"/>
            </a:endParaRPr>
          </a:p>
          <a:p>
            <a:r>
              <a:rPr lang="en-US" altLang="zh-CN" sz="2800" dirty="0">
                <a:latin typeface="+mn-ea"/>
              </a:rPr>
              <a:t>	</a:t>
            </a:r>
            <a:r>
              <a:rPr lang="zh-CN" altLang="en-US" sz="2800" dirty="0" smtClean="0">
                <a:latin typeface="+mn-ea"/>
              </a:rPr>
              <a:t>测试</a:t>
            </a:r>
            <a:r>
              <a:rPr lang="en-US" altLang="zh-CN" sz="2800" dirty="0" smtClean="0">
                <a:latin typeface="+mn-ea"/>
              </a:rPr>
              <a:t>——</a:t>
            </a:r>
            <a:r>
              <a:rPr lang="zh-CN" altLang="en-US" sz="2800" dirty="0" smtClean="0">
                <a:latin typeface="+mn-ea"/>
              </a:rPr>
              <a:t>编码</a:t>
            </a:r>
            <a:r>
              <a:rPr lang="en-US" altLang="zh-CN" sz="2800" dirty="0" smtClean="0">
                <a:latin typeface="+mn-ea"/>
              </a:rPr>
              <a:t>——</a:t>
            </a:r>
            <a:r>
              <a:rPr lang="zh-CN" altLang="en-US" sz="2800" dirty="0" smtClean="0">
                <a:latin typeface="+mn-ea"/>
              </a:rPr>
              <a:t>重构；</a:t>
            </a:r>
            <a:endParaRPr lang="zh-CN" altLang="en-US" sz="2800" dirty="0">
              <a:latin typeface="+mn-ea"/>
            </a:endParaRPr>
          </a:p>
        </p:txBody>
      </p:sp>
    </p:spTree>
    <p:extLst>
      <p:ext uri="{BB962C8B-B14F-4D97-AF65-F5344CB8AC3E}">
        <p14:creationId xmlns:p14="http://schemas.microsoft.com/office/powerpoint/2010/main" val="191905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8" y="707054"/>
            <a:ext cx="835292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4000" b="1" dirty="0" smtClean="0"/>
              <a:t>什么是好的测试？</a:t>
            </a:r>
            <a:endParaRPr lang="en-US" altLang="zh-CN" sz="4000" b="1" dirty="0" smtClean="0"/>
          </a:p>
          <a:p>
            <a:r>
              <a:rPr lang="en-US" altLang="zh-CN" sz="4000" dirty="0"/>
              <a:t>	</a:t>
            </a:r>
            <a:r>
              <a:rPr lang="zh-CN" altLang="en-US" sz="2800" dirty="0" smtClean="0"/>
              <a:t>好的测试是原子化的。</a:t>
            </a:r>
            <a:endParaRPr lang="en-US" altLang="zh-CN" sz="2800" dirty="0" smtClean="0"/>
          </a:p>
          <a:p>
            <a:r>
              <a:rPr lang="en-US" altLang="zh-CN" sz="2800" dirty="0"/>
              <a:t>	</a:t>
            </a:r>
            <a:r>
              <a:rPr lang="zh-CN" altLang="en-US" sz="2800" dirty="0" smtClean="0"/>
              <a:t>好的测试是独立的。</a:t>
            </a:r>
            <a:endParaRPr lang="zh-CN" altLang="en-US" sz="2800" dirty="0"/>
          </a:p>
        </p:txBody>
      </p:sp>
      <p:sp>
        <p:nvSpPr>
          <p:cNvPr id="3" name="TextBox 2"/>
          <p:cNvSpPr txBox="1"/>
          <p:nvPr/>
        </p:nvSpPr>
        <p:spPr>
          <a:xfrm>
            <a:off x="323528" y="2852936"/>
            <a:ext cx="7992888" cy="1569660"/>
          </a:xfrm>
          <a:prstGeom prst="rect">
            <a:avLst/>
          </a:prstGeom>
          <a:noFill/>
        </p:spPr>
        <p:txBody>
          <a:bodyPr wrap="square" rtlCol="0">
            <a:spAutoFit/>
          </a:bodyPr>
          <a:lstStyle/>
          <a:p>
            <a:r>
              <a:rPr lang="zh-CN" altLang="en-US" sz="2400" dirty="0" smtClean="0"/>
              <a:t>也就是说，好的测试必须能集中的，原子化的验证待测行为的一小部分。</a:t>
            </a:r>
            <a:endParaRPr lang="en-US" altLang="zh-CN" sz="2400" dirty="0" smtClean="0"/>
          </a:p>
          <a:p>
            <a:endParaRPr lang="en-US" altLang="zh-CN" sz="2400" dirty="0"/>
          </a:p>
          <a:p>
            <a:r>
              <a:rPr lang="zh-CN" altLang="en-US" sz="2400" dirty="0" smtClean="0"/>
              <a:t>把需求分解成小的，紧凑的测试。</a:t>
            </a:r>
            <a:endParaRPr lang="zh-CN" altLang="en-US" sz="2400" dirty="0"/>
          </a:p>
        </p:txBody>
      </p:sp>
    </p:spTree>
    <p:extLst>
      <p:ext uri="{BB962C8B-B14F-4D97-AF65-F5344CB8AC3E}">
        <p14:creationId xmlns:p14="http://schemas.microsoft.com/office/powerpoint/2010/main" val="3310226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54"/>
            <a:ext cx="16192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270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48</Words>
  <Application>Microsoft Office PowerPoint</Application>
  <PresentationFormat>全屏显示(4:3)</PresentationFormat>
  <Paragraphs>44</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kitkat</dc:creator>
  <cp:lastModifiedBy>kitkat</cp:lastModifiedBy>
  <cp:revision>11</cp:revision>
  <dcterms:created xsi:type="dcterms:W3CDTF">2014-10-10T02:24:52Z</dcterms:created>
  <dcterms:modified xsi:type="dcterms:W3CDTF">2014-10-10T10:00:49Z</dcterms:modified>
</cp:coreProperties>
</file>