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5" r:id="rId1"/>
  </p:sldMasterIdLst>
  <p:sldIdLst>
    <p:sldId id="257" r:id="rId2"/>
    <p:sldId id="264" r:id="rId3"/>
    <p:sldId id="258" r:id="rId4"/>
    <p:sldId id="265" r:id="rId5"/>
    <p:sldId id="256" r:id="rId6"/>
    <p:sldId id="261" r:id="rId7"/>
    <p:sldId id="259" r:id="rId8"/>
    <p:sldId id="266" r:id="rId9"/>
    <p:sldId id="260" r:id="rId10"/>
    <p:sldId id="267" r:id="rId11"/>
    <p:sldId id="268" r:id="rId12"/>
    <p:sldId id="262" r:id="rId13"/>
    <p:sldId id="269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39" autoAdjust="0"/>
    <p:restoredTop sz="94660"/>
  </p:normalViewPr>
  <p:slideViewPr>
    <p:cSldViewPr>
      <p:cViewPr varScale="1">
        <p:scale>
          <a:sx n="100" d="100"/>
          <a:sy n="100" d="100"/>
        </p:scale>
        <p:origin x="78" y="79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61CA-7107-45AE-8B0B-6E01EE773F7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D593-A8A6-497D-B087-6C223D1B309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3606" y="5889590"/>
            <a:ext cx="1439806" cy="9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3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61CA-7107-45AE-8B0B-6E01EE773F7D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D593-A8A6-497D-B087-6C223D1B3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7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0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879c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359" y="332653"/>
            <a:ext cx="3537506" cy="513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SECTION4 PROJECT</a:t>
            </a:r>
            <a:endParaRPr lang="en-US" altLang="ko-KR" sz="2800" b="1"/>
          </a:p>
        </p:txBody>
      </p:sp>
      <p:sp>
        <p:nvSpPr>
          <p:cNvPr id="7" name="직사각형 6"/>
          <p:cNvSpPr/>
          <p:nvPr/>
        </p:nvSpPr>
        <p:spPr>
          <a:xfrm>
            <a:off x="9195435" y="4955683"/>
            <a:ext cx="22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/>
              <a:t>AIB_15 </a:t>
            </a:r>
            <a:r>
              <a:rPr lang="ko-KR" altLang="en-US" sz="2400" b="1"/>
              <a:t>박준영</a:t>
            </a:r>
            <a:endParaRPr lang="ko-KR" altLang="en-US" sz="2400" b="1"/>
          </a:p>
        </p:txBody>
      </p:sp>
      <p:sp>
        <p:nvSpPr>
          <p:cNvPr id="8" name="TextBox 5"/>
          <p:cNvSpPr txBox="1"/>
          <p:nvPr/>
        </p:nvSpPr>
        <p:spPr>
          <a:xfrm>
            <a:off x="3604260" y="1412776"/>
            <a:ext cx="5145405" cy="17666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500" b="1"/>
              <a:t>금융 뉴스 제목 </a:t>
            </a:r>
            <a:endParaRPr lang="ko-KR" altLang="en-US" sz="5500" b="1"/>
          </a:p>
          <a:p>
            <a:pPr lvl="0" algn="ctr">
              <a:defRPr/>
            </a:pPr>
            <a:r>
              <a:rPr lang="ko-KR" altLang="en-US" sz="5500" b="1"/>
              <a:t>감정 분석</a:t>
            </a:r>
            <a:endParaRPr lang="ko-KR" altLang="en-US" sz="55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8258" y="1523239"/>
            <a:ext cx="4755482" cy="3811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 flipV="1">
            <a:off x="5051884" y="3645024"/>
            <a:ext cx="2088232" cy="25654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0800000" flipV="1">
            <a:off x="5051884" y="944276"/>
            <a:ext cx="2088232" cy="25654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도넛 3"/>
          <p:cNvSpPr/>
          <p:nvPr/>
        </p:nvSpPr>
        <p:spPr>
          <a:xfrm>
            <a:off x="5339916" y="1646965"/>
            <a:ext cx="576064" cy="576064"/>
          </a:xfrm>
          <a:prstGeom prst="donut">
            <a:avLst>
              <a:gd name="adj" fmla="val 25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6276020" y="5229200"/>
            <a:ext cx="576064" cy="576064"/>
          </a:xfrm>
          <a:prstGeom prst="donut">
            <a:avLst>
              <a:gd name="adj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1595500" y="1934997"/>
            <a:ext cx="3744416" cy="0"/>
          </a:xfrm>
          <a:prstGeom prst="line">
            <a:avLst/>
          </a:prstGeom>
          <a:ln w="28575">
            <a:solidFill>
              <a:srgbClr val="84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6744072" y="5589240"/>
            <a:ext cx="3744416" cy="0"/>
          </a:xfrm>
          <a:prstGeom prst="lin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5"/>
          <p:cNvSpPr txBox="1"/>
          <p:nvPr/>
        </p:nvSpPr>
        <p:spPr>
          <a:xfrm>
            <a:off x="1008904" y="15007"/>
            <a:ext cx="5588111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03</a:t>
            </a:r>
            <a:r>
              <a:rPr lang="ko-KR" altLang="en-US" sz="2400" b="1"/>
              <a:t> </a:t>
            </a:r>
            <a:r>
              <a:rPr lang="ko-KR" altLang="en-US" sz="2400" b="1">
                <a:solidFill>
                  <a:schemeClr val="dk1"/>
                </a:solidFill>
              </a:rPr>
              <a:t>데이터 전처리</a:t>
            </a:r>
            <a:r>
              <a:rPr lang="ko-KR" altLang="en-US" sz="2400" b="1"/>
              <a:t> 및 </a:t>
            </a:r>
            <a:r>
              <a:rPr lang="ko-KR" altLang="en-US" sz="2400" b="1">
                <a:solidFill>
                  <a:srgbClr val="ff0000"/>
                </a:solidFill>
              </a:rPr>
              <a:t>모델링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2351584" y="1556792"/>
            <a:ext cx="8831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/>
              <a:t>LSTM</a:t>
            </a:r>
            <a:endParaRPr lang="en-US" altLang="ko-KR" sz="2000" b="1"/>
          </a:p>
        </p:txBody>
      </p:sp>
      <p:sp>
        <p:nvSpPr>
          <p:cNvPr id="31" name="TextBox 18"/>
          <p:cNvSpPr txBox="1"/>
          <p:nvPr/>
        </p:nvSpPr>
        <p:spPr>
          <a:xfrm>
            <a:off x="1631504" y="2380632"/>
            <a:ext cx="3384375" cy="158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기울기 소실 해결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정보에 몇 % 기억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금융 기사 문장에 적합</a:t>
            </a:r>
            <a:endParaRPr lang="ko-KR" altLang="en-US" sz="2200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4782" y="1196752"/>
            <a:ext cx="3901778" cy="2304256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8128" y="3655606"/>
            <a:ext cx="3888432" cy="997530"/>
          </a:xfrm>
          <a:prstGeom prst="rect">
            <a:avLst/>
          </a:prstGeom>
        </p:spPr>
      </p:pic>
      <p:sp>
        <p:nvSpPr>
          <p:cNvPr id="34" name=""/>
          <p:cNvSpPr/>
          <p:nvPr/>
        </p:nvSpPr>
        <p:spPr>
          <a:xfrm>
            <a:off x="8256240" y="1700808"/>
            <a:ext cx="864096" cy="2160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8832304" y="3933056"/>
            <a:ext cx="2232248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/>
          <p:nvPr/>
        </p:nvSpPr>
        <p:spPr>
          <a:xfrm>
            <a:off x="9048328" y="4221088"/>
            <a:ext cx="648072" cy="2880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TextBox 27"/>
          <p:cNvSpPr txBox="1"/>
          <p:nvPr/>
        </p:nvSpPr>
        <p:spPr>
          <a:xfrm>
            <a:off x="8544272" y="5219908"/>
            <a:ext cx="795943" cy="388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/>
              <a:t>code</a:t>
            </a:r>
            <a:endParaRPr lang="en-US" altLang="ko-KR" sz="2000" b="1"/>
          </a:p>
        </p:txBody>
      </p:sp>
      <p:sp>
        <p:nvSpPr>
          <p:cNvPr id="38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287688" y="836712"/>
            <a:ext cx="8280920" cy="2592288"/>
          </a:xfrm>
          <a:prstGeom prst="rect">
            <a:avLst/>
          </a:prstGeom>
          <a:solidFill>
            <a:srgbClr val="e0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904" y="15007"/>
            <a:ext cx="3540236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04 </a:t>
            </a:r>
            <a:r>
              <a:rPr lang="ko-KR" altLang="en-US" sz="2400" b="1"/>
              <a:t>결과 제시</a:t>
            </a:r>
            <a:endParaRPr lang="ko-KR" altLang="en-US" sz="2400" b="1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3920" y="1126152"/>
            <a:ext cx="7850672" cy="208682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39416" y="1988840"/>
            <a:ext cx="2880320" cy="2880320"/>
          </a:xfrm>
          <a:prstGeom prst="rect">
            <a:avLst/>
          </a:prstGeom>
          <a:solidFill>
            <a:srgbClr val="d6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>
                <a:solidFill>
                  <a:schemeClr val="dk1"/>
                </a:solidFill>
              </a:rPr>
              <a:t>LSTM F1 : 0.7131</a:t>
            </a:r>
            <a:endParaRPr lang="en-US" altLang="ko-KR" sz="23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2300">
                <a:solidFill>
                  <a:schemeClr val="dk1"/>
                </a:solidFill>
              </a:rPr>
              <a:t>KFold : 0.7100</a:t>
            </a:r>
            <a:endParaRPr lang="en-US" altLang="ko-KR" sz="2300">
              <a:solidFill>
                <a:schemeClr val="dk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3287688" y="836712"/>
            <a:ext cx="8280920" cy="2592288"/>
          </a:xfrm>
          <a:prstGeom prst="rect">
            <a:avLst/>
          </a:prstGeom>
          <a:solidFill>
            <a:srgbClr val="e0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904" y="15007"/>
            <a:ext cx="3540236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04 </a:t>
            </a:r>
            <a:r>
              <a:rPr lang="ko-KR" altLang="en-US" sz="2400" b="1"/>
              <a:t>결과 제시</a:t>
            </a:r>
            <a:endParaRPr lang="ko-KR" altLang="en-US" sz="2400" b="1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3920" y="1126152"/>
            <a:ext cx="7850672" cy="208682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39416" y="1988840"/>
            <a:ext cx="2880320" cy="2880320"/>
          </a:xfrm>
          <a:prstGeom prst="rect">
            <a:avLst/>
          </a:prstGeom>
          <a:solidFill>
            <a:srgbClr val="d6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300">
                <a:solidFill>
                  <a:schemeClr val="dk1"/>
                </a:solidFill>
              </a:rPr>
              <a:t>LSTM F1 : 0.7131</a:t>
            </a:r>
            <a:endParaRPr lang="en-US" altLang="ko-KR" sz="23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2300">
                <a:solidFill>
                  <a:schemeClr val="dk1"/>
                </a:solidFill>
              </a:rPr>
              <a:t>KFold : 0.7100</a:t>
            </a:r>
            <a:endParaRPr lang="en-US" altLang="ko-KR" sz="2300">
              <a:solidFill>
                <a:schemeClr val="dk1"/>
              </a:solidFill>
            </a:endParaRPr>
          </a:p>
        </p:txBody>
      </p:sp>
      <p:sp>
        <p:nvSpPr>
          <p:cNvPr id="32" name="직사각형 26"/>
          <p:cNvSpPr/>
          <p:nvPr/>
        </p:nvSpPr>
        <p:spPr>
          <a:xfrm>
            <a:off x="2783632" y="3933056"/>
            <a:ext cx="8280920" cy="2592288"/>
          </a:xfrm>
          <a:prstGeom prst="rect">
            <a:avLst/>
          </a:prstGeom>
          <a:solidFill>
            <a:srgbClr val="e0d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33762" y="4221088"/>
            <a:ext cx="7986773" cy="2026319"/>
          </a:xfrm>
          <a:prstGeom prst="rect">
            <a:avLst/>
          </a:prstGeom>
        </p:spPr>
      </p:pic>
      <p:sp>
        <p:nvSpPr>
          <p:cNvPr id="34" name=""/>
          <p:cNvSpPr/>
          <p:nvPr/>
        </p:nvSpPr>
        <p:spPr>
          <a:xfrm>
            <a:off x="11069885" y="5877272"/>
            <a:ext cx="857631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"/>
          <p:cNvSpPr/>
          <p:nvPr/>
        </p:nvSpPr>
        <p:spPr>
          <a:xfrm>
            <a:off x="10632504" y="6525344"/>
            <a:ext cx="1296144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904" y="15007"/>
            <a:ext cx="5692886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05 </a:t>
            </a:r>
            <a:r>
              <a:rPr lang="ko-KR" altLang="en-US" sz="2400" b="1"/>
              <a:t>한계점 및 추후 해결 방안</a:t>
            </a:r>
            <a:endParaRPr lang="ko-KR" altLang="en-US" sz="2400" b="1"/>
          </a:p>
        </p:txBody>
      </p:sp>
      <p:grpSp>
        <p:nvGrpSpPr>
          <p:cNvPr id="19" name=""/>
          <p:cNvGrpSpPr/>
          <p:nvPr/>
        </p:nvGrpSpPr>
        <p:grpSpPr>
          <a:xfrm rot="0">
            <a:off x="983432" y="1268760"/>
            <a:ext cx="2381250" cy="2381250"/>
            <a:chOff x="1055440" y="1047749"/>
            <a:chExt cx="2381250" cy="2381250"/>
          </a:xfrm>
        </p:grpSpPr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5440" y="1047749"/>
              <a:ext cx="2381250" cy="2381250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18" name=""/>
            <p:cNvSpPr txBox="1"/>
            <p:nvPr/>
          </p:nvSpPr>
          <p:spPr>
            <a:xfrm>
              <a:off x="1703512" y="2780928"/>
              <a:ext cx="1080120" cy="6175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3500"/>
                <a:t>vs</a:t>
              </a:r>
              <a:endParaRPr lang="en-US" altLang="ko-KR" sz="3500"/>
            </a:p>
          </p:txBody>
        </p:sp>
      </p:grpSp>
      <p:sp>
        <p:nvSpPr>
          <p:cNvPr id="20" name=""/>
          <p:cNvSpPr txBox="1"/>
          <p:nvPr/>
        </p:nvSpPr>
        <p:spPr>
          <a:xfrm>
            <a:off x="3575720" y="1196752"/>
            <a:ext cx="7776864" cy="23446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ko-KR" altLang="en-US" sz="2000"/>
              <a:t>데이터 부족 </a:t>
            </a:r>
            <a:r>
              <a:rPr lang="en-US" altLang="ko-KR" sz="2000"/>
              <a:t>-&gt;</a:t>
            </a:r>
            <a:r>
              <a:rPr lang="ko-KR" altLang="en-US" sz="2000"/>
              <a:t> </a:t>
            </a:r>
            <a:r>
              <a:rPr lang="en-US" altLang="ko-KR" sz="2000"/>
              <a:t>4</a:t>
            </a:r>
            <a:r>
              <a:rPr lang="ko-KR" altLang="en-US" sz="2000"/>
              <a:t>천여개로 양적인 부족함</a:t>
            </a:r>
            <a:r>
              <a:rPr lang="en-US" altLang="ko-KR"/>
              <a:t> (+</a:t>
            </a:r>
            <a:r>
              <a:rPr lang="ko-KR" altLang="en-US"/>
              <a:t> 금융 토론방 문제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ko-KR" altLang="en-US"/>
              <a:t>금융 관련 문장의 다소 애매한 긍부정 단어 </a:t>
            </a:r>
            <a:r>
              <a:rPr lang="en-US" altLang="ko-KR"/>
              <a:t>(</a:t>
            </a:r>
            <a:r>
              <a:rPr lang="ko-KR" altLang="en-US"/>
              <a:t>감소 </a:t>
            </a:r>
            <a:r>
              <a:rPr lang="en-US" altLang="ko-KR"/>
              <a:t>-&gt;</a:t>
            </a:r>
            <a:r>
              <a:rPr lang="ko-KR" altLang="en-US"/>
              <a:t> 긍정</a:t>
            </a:r>
            <a:r>
              <a:rPr lang="en-US" altLang="ko-KR"/>
              <a:t>?</a:t>
            </a:r>
            <a:r>
              <a:rPr lang="ko-KR" altLang="en-US"/>
              <a:t> 부정</a:t>
            </a:r>
            <a:r>
              <a:rPr lang="en-US" altLang="ko-KR"/>
              <a:t>?)</a:t>
            </a:r>
            <a:endParaRPr lang="en-US" altLang="ko-KR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ko-KR" altLang="en-US"/>
              <a:t>자연어 처리 모델의 최적화 의문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en-US" altLang="ko-KR"/>
              <a:t>Section3</a:t>
            </a:r>
            <a:r>
              <a:rPr lang="ko-KR" altLang="en-US"/>
              <a:t> 프로젝트는 실패 했는데 부족하더라도 예측 결론을 낸 프로젝트를 완성시킨 것에 대해서는 칭찬을 해주고 싶다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21" name="도넛 23"/>
          <p:cNvSpPr/>
          <p:nvPr/>
        </p:nvSpPr>
        <p:spPr>
          <a:xfrm>
            <a:off x="1055440" y="4623787"/>
            <a:ext cx="576064" cy="576064"/>
          </a:xfrm>
          <a:prstGeom prst="donut">
            <a:avLst>
              <a:gd name="adj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6"/>
          <p:cNvCxnSpPr/>
          <p:nvPr/>
        </p:nvCxnSpPr>
        <p:spPr>
          <a:xfrm rot="10800000">
            <a:off x="1523492" y="4983682"/>
            <a:ext cx="10083423" cy="0"/>
          </a:xfrm>
          <a:prstGeom prst="lin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7"/>
          <p:cNvSpPr txBox="1"/>
          <p:nvPr/>
        </p:nvSpPr>
        <p:spPr>
          <a:xfrm>
            <a:off x="1666573" y="4501073"/>
            <a:ext cx="10010047" cy="130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크롤링을 통해 더 많은 데이터 개선 방안 고민</a:t>
            </a:r>
            <a:endParaRPr lang="ko-KR" altLang="en-US" sz="2000" b="1"/>
          </a:p>
          <a:p>
            <a:pPr lvl="0">
              <a:defRPr/>
            </a:pPr>
            <a:endParaRPr lang="ko-KR" altLang="en-US" sz="2000" b="1"/>
          </a:p>
          <a:p>
            <a:pPr lvl="0">
              <a:defRPr/>
            </a:pPr>
            <a:r>
              <a:rPr lang="ko-KR" altLang="en-US" sz="2000" b="1"/>
              <a:t>뉴스 기사가 아니라 기업을 입력했을때 그 기업 관련 뉴스의 감정을 분석할 수 있으면 더욱 실용성이 있을 것 같음</a:t>
            </a:r>
            <a:r>
              <a:rPr lang="en-US" altLang="ko-KR" sz="2000" b="1"/>
              <a:t>.</a:t>
            </a:r>
            <a:endParaRPr lang="en-US" altLang="ko-KR" sz="2000" b="1"/>
          </a:p>
        </p:txBody>
      </p:sp>
      <p:sp>
        <p:nvSpPr>
          <p:cNvPr id="25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0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879c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47185" y="2321004"/>
            <a:ext cx="4411980" cy="1820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6600" b="1"/>
              <a:t>감사합니다</a:t>
            </a:r>
            <a:endParaRPr lang="ko-KR" altLang="en-US" sz="6600" b="1"/>
          </a:p>
          <a:p>
            <a:pPr lvl="0" algn="ctr">
              <a:defRPr/>
            </a:pPr>
            <a:r>
              <a:rPr lang="en-US" altLang="ko-KR" sz="4800" b="1"/>
              <a:t>AIB_15 </a:t>
            </a:r>
            <a:r>
              <a:rPr lang="ko-KR" altLang="en-US" sz="4800" b="1"/>
              <a:t>박준영</a:t>
            </a:r>
            <a:endParaRPr lang="ko-KR" altLang="en-US" sz="4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0d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879c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359" y="332653"/>
            <a:ext cx="3537506" cy="5131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SECTION4 PROJECT</a:t>
            </a:r>
            <a:endParaRPr lang="en-US" altLang="ko-KR" sz="2800" b="1"/>
          </a:p>
        </p:txBody>
      </p:sp>
      <p:sp>
        <p:nvSpPr>
          <p:cNvPr id="7" name="직사각형 6"/>
          <p:cNvSpPr/>
          <p:nvPr/>
        </p:nvSpPr>
        <p:spPr>
          <a:xfrm>
            <a:off x="9195435" y="4955683"/>
            <a:ext cx="22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1"/>
              <a:t>AIB_15 </a:t>
            </a:r>
            <a:r>
              <a:rPr lang="ko-KR" altLang="en-US" sz="2400" b="1"/>
              <a:t>박준영</a:t>
            </a:r>
            <a:endParaRPr lang="ko-KR" altLang="en-US" sz="2400" b="1"/>
          </a:p>
        </p:txBody>
      </p:sp>
      <p:sp>
        <p:nvSpPr>
          <p:cNvPr id="8" name="TextBox 5"/>
          <p:cNvSpPr txBox="1"/>
          <p:nvPr/>
        </p:nvSpPr>
        <p:spPr>
          <a:xfrm>
            <a:off x="3604260" y="1412776"/>
            <a:ext cx="5145405" cy="17666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5500" b="1"/>
              <a:t>금융 뉴스 제목 </a:t>
            </a:r>
            <a:endParaRPr lang="ko-KR" altLang="en-US" sz="5500" b="1"/>
          </a:p>
          <a:p>
            <a:pPr lvl="0" algn="ctr">
              <a:defRPr/>
            </a:pPr>
            <a:r>
              <a:rPr lang="ko-KR" altLang="en-US" sz="5500" b="1"/>
              <a:t>감정 분석</a:t>
            </a:r>
            <a:endParaRPr lang="ko-KR" altLang="en-US" sz="5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775520" y="1628800"/>
            <a:ext cx="9852360" cy="1440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순서도: 다른 페이지 연결선 8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08905" y="15007"/>
            <a:ext cx="1126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INDEX</a:t>
            </a:r>
            <a:endParaRPr lang="ko-KR" altLang="en-US" sz="2400" b="1"/>
          </a:p>
        </p:txBody>
      </p:sp>
      <p:sp>
        <p:nvSpPr>
          <p:cNvPr id="22" name="TextBox 21"/>
          <p:cNvSpPr txBox="1"/>
          <p:nvPr/>
        </p:nvSpPr>
        <p:spPr>
          <a:xfrm>
            <a:off x="1789478" y="1188035"/>
            <a:ext cx="1879041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/>
              <a:t>Content 1</a:t>
            </a: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en-US" altLang="ko-KR" sz="2800" b="1"/>
              <a:t>Content 2</a:t>
            </a: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en-US" altLang="ko-KR" sz="2800" b="1"/>
              <a:t>Content 3</a:t>
            </a: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en-US" altLang="ko-KR" sz="2800" b="1"/>
              <a:t>Content 4</a:t>
            </a:r>
            <a:endParaRPr lang="en-US" altLang="ko-KR" sz="2800" b="1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en-US" altLang="ko-KR" sz="2800" b="1"/>
              <a:t>Content 5</a:t>
            </a:r>
            <a:endParaRPr lang="en-US" altLang="ko-KR" sz="2800" b="1"/>
          </a:p>
          <a:p>
            <a:pPr lvl="0">
              <a:defRPr/>
            </a:pPr>
            <a:endParaRPr lang="ko-KR" altLang="en-US" sz="2800" b="1"/>
          </a:p>
        </p:txBody>
      </p:sp>
      <p:sp>
        <p:nvSpPr>
          <p:cNvPr id="24" name="직사각형 23"/>
          <p:cNvSpPr/>
          <p:nvPr/>
        </p:nvSpPr>
        <p:spPr>
          <a:xfrm>
            <a:off x="1775520" y="2492896"/>
            <a:ext cx="9852360" cy="1440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788256" y="3356992"/>
            <a:ext cx="9852360" cy="1440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775520" y="4221088"/>
            <a:ext cx="9852360" cy="1440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88256" y="5085184"/>
            <a:ext cx="9852360" cy="1440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bg2">
                  <a:lumMod val="2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6384032" y="1196752"/>
            <a:ext cx="4824536" cy="4682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/>
              <a:t>프로젝트 개요 및 문제 설정</a:t>
            </a:r>
            <a:endParaRPr lang="ko-KR" altLang="en-US" sz="2500" b="1"/>
          </a:p>
        </p:txBody>
      </p:sp>
      <p:sp>
        <p:nvSpPr>
          <p:cNvPr id="29" name=""/>
          <p:cNvSpPr txBox="1"/>
          <p:nvPr/>
        </p:nvSpPr>
        <p:spPr>
          <a:xfrm>
            <a:off x="6384032" y="2042846"/>
            <a:ext cx="4824536" cy="469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/>
              <a:t>데이터 설명</a:t>
            </a:r>
            <a:endParaRPr lang="ko-KR" altLang="en-US" sz="2500" b="1"/>
          </a:p>
        </p:txBody>
      </p:sp>
      <p:sp>
        <p:nvSpPr>
          <p:cNvPr id="30" name=""/>
          <p:cNvSpPr txBox="1"/>
          <p:nvPr/>
        </p:nvSpPr>
        <p:spPr>
          <a:xfrm>
            <a:off x="6384032" y="2888940"/>
            <a:ext cx="4824536" cy="47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/>
              <a:t>전처리 및 모델링 </a:t>
            </a:r>
            <a:endParaRPr lang="ko-KR" altLang="en-US" sz="2500" b="1"/>
          </a:p>
        </p:txBody>
      </p:sp>
      <p:sp>
        <p:nvSpPr>
          <p:cNvPr id="31" name=""/>
          <p:cNvSpPr txBox="1"/>
          <p:nvPr/>
        </p:nvSpPr>
        <p:spPr>
          <a:xfrm>
            <a:off x="6384032" y="3735034"/>
            <a:ext cx="4824536" cy="468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/>
              <a:t>결과 제시</a:t>
            </a:r>
            <a:endParaRPr lang="ko-KR" altLang="en-US" sz="2500" b="1"/>
          </a:p>
        </p:txBody>
      </p:sp>
      <p:sp>
        <p:nvSpPr>
          <p:cNvPr id="32" name=""/>
          <p:cNvSpPr txBox="1"/>
          <p:nvPr/>
        </p:nvSpPr>
        <p:spPr>
          <a:xfrm>
            <a:off x="6384032" y="4581128"/>
            <a:ext cx="4824536" cy="468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/>
              <a:t>한계점</a:t>
            </a:r>
            <a:r>
              <a:rPr lang="en-US" altLang="ko-KR" sz="2500" b="1"/>
              <a:t>,</a:t>
            </a:r>
            <a:r>
              <a:rPr lang="ko-KR" altLang="en-US" sz="2500" b="1"/>
              <a:t> 추후 해결 방안</a:t>
            </a:r>
            <a:endParaRPr lang="ko-KR" altLang="en-US" sz="2500" b="1"/>
          </a:p>
        </p:txBody>
      </p:sp>
      <p:sp>
        <p:nvSpPr>
          <p:cNvPr id="33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904" y="15007"/>
            <a:ext cx="5997685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01</a:t>
            </a:r>
            <a:r>
              <a:rPr lang="ko-KR" altLang="en-US" sz="2400" b="1"/>
              <a:t> 프로젝트 개요 및 문제 설정</a:t>
            </a:r>
            <a:endParaRPr lang="ko-KR" altLang="en-US" sz="2400" b="1"/>
          </a:p>
        </p:txBody>
      </p:sp>
      <p:grpSp>
        <p:nvGrpSpPr>
          <p:cNvPr id="19" name=""/>
          <p:cNvGrpSpPr/>
          <p:nvPr/>
        </p:nvGrpSpPr>
        <p:grpSpPr>
          <a:xfrm rot="0">
            <a:off x="983432" y="1268760"/>
            <a:ext cx="2381250" cy="2381250"/>
            <a:chOff x="1055440" y="1047749"/>
            <a:chExt cx="2381250" cy="2381250"/>
          </a:xfrm>
        </p:grpSpPr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55440" y="1047749"/>
              <a:ext cx="2381250" cy="2381250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18" name=""/>
            <p:cNvSpPr txBox="1"/>
            <p:nvPr/>
          </p:nvSpPr>
          <p:spPr>
            <a:xfrm>
              <a:off x="1703512" y="2780928"/>
              <a:ext cx="1080120" cy="6175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3500"/>
                <a:t>vs</a:t>
              </a:r>
              <a:endParaRPr lang="en-US" altLang="ko-KR" sz="3500"/>
            </a:p>
          </p:txBody>
        </p:sp>
      </p:grpSp>
      <p:sp>
        <p:nvSpPr>
          <p:cNvPr id="20" name=""/>
          <p:cNvSpPr txBox="1"/>
          <p:nvPr/>
        </p:nvSpPr>
        <p:spPr>
          <a:xfrm>
            <a:off x="3575720" y="1196752"/>
            <a:ext cx="7776864" cy="24654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en-US" altLang="ko-KR" sz="2000"/>
              <a:t>금융상품 투자 -&gt;금융지표, 기업의 정량 및 정성적 정보 고려</a:t>
            </a:r>
            <a:r>
              <a:rPr lang="en-US" altLang="ko-KR"/>
              <a:t>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en-US" altLang="ko-KR" sz="2000"/>
              <a:t>금융뉴스 -&gt; 어떤 정보? 어떠한 뉘양스?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en-US" altLang="ko-KR" sz="2000"/>
              <a:t>금융 투자 초보자 -&gt; 뉴스를 보고 이해하는 것도 힘들 수 있다. </a:t>
            </a:r>
            <a:endParaRPr lang="en-US" altLang="ko-KR" sz="2000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>
                <a:latin typeface="Wingdings"/>
                <a:ea typeface="Wingdings"/>
                <a:cs typeface="Wingdings"/>
                <a:sym typeface="Wingdings"/>
              </a:rPr>
              <a:t> </a:t>
            </a:r>
            <a:r>
              <a:rPr lang="en-US" altLang="ko-KR" sz="2000"/>
              <a:t>금융 뉴스를 자연어 처리 감정분석을 하여 투자에 도움이 되는 금융 감정 분석 프로그램을 제작을 목표</a:t>
            </a:r>
            <a:endParaRPr lang="en-US" altLang="ko-KR" sz="2000"/>
          </a:p>
        </p:txBody>
      </p:sp>
      <p:sp>
        <p:nvSpPr>
          <p:cNvPr id="21" name="도넛 23"/>
          <p:cNvSpPr/>
          <p:nvPr/>
        </p:nvSpPr>
        <p:spPr>
          <a:xfrm>
            <a:off x="1055440" y="4623787"/>
            <a:ext cx="576064" cy="576064"/>
          </a:xfrm>
          <a:prstGeom prst="donut">
            <a:avLst>
              <a:gd name="adj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6"/>
          <p:cNvCxnSpPr/>
          <p:nvPr/>
        </p:nvCxnSpPr>
        <p:spPr>
          <a:xfrm rot="10800000">
            <a:off x="1523492" y="4983682"/>
            <a:ext cx="10083423" cy="0"/>
          </a:xfrm>
          <a:prstGeom prst="lin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7"/>
          <p:cNvSpPr txBox="1"/>
          <p:nvPr/>
        </p:nvSpPr>
        <p:spPr>
          <a:xfrm>
            <a:off x="1666573" y="4551779"/>
            <a:ext cx="10010047" cy="389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/>
              <a:t>가설 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LSTM</a:t>
            </a:r>
            <a:r>
              <a:rPr lang="ko-KR" altLang="en-US" sz="2000" b="1"/>
              <a:t>을 이용하여 금융뉴스의 긍정</a:t>
            </a:r>
            <a:r>
              <a:rPr lang="en-US" altLang="ko-KR" sz="2000" b="1"/>
              <a:t>,</a:t>
            </a:r>
            <a:r>
              <a:rPr lang="ko-KR" altLang="en-US" sz="2000" b="1"/>
              <a:t> 부정</a:t>
            </a:r>
            <a:r>
              <a:rPr lang="en-US" altLang="ko-KR" sz="2000" b="1"/>
              <a:t>,</a:t>
            </a:r>
            <a:r>
              <a:rPr lang="ko-KR" altLang="en-US" sz="2000" b="1"/>
              <a:t> 중립 감정을 판단할 수 있다</a:t>
            </a:r>
            <a:endParaRPr lang="ko-KR" altLang="en-US" sz="2000" b="1"/>
          </a:p>
        </p:txBody>
      </p:sp>
      <p:sp>
        <p:nvSpPr>
          <p:cNvPr id="25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눈물 방울 6"/>
          <p:cNvSpPr/>
          <p:nvPr/>
        </p:nvSpPr>
        <p:spPr>
          <a:xfrm>
            <a:off x="1991544" y="3717032"/>
            <a:ext cx="2808312" cy="2682370"/>
          </a:xfrm>
          <a:prstGeom prst="teardrop">
            <a:avLst>
              <a:gd name="adj" fmla="val 100000"/>
            </a:avLst>
          </a:prstGeom>
          <a:solidFill>
            <a:srgbClr val="c8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700" b="1">
                <a:solidFill>
                  <a:schemeClr val="tx1"/>
                </a:solidFill>
              </a:rPr>
              <a:t>4846</a:t>
            </a:r>
            <a:r>
              <a:rPr lang="ko-KR" altLang="en-US" sz="2700" b="1">
                <a:solidFill>
                  <a:schemeClr val="tx1"/>
                </a:solidFill>
              </a:rPr>
              <a:t>개</a:t>
            </a:r>
            <a:endParaRPr lang="ko-KR" altLang="en-US" sz="2700" b="1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/>
          <p:cNvSpPr/>
          <p:nvPr/>
        </p:nvSpPr>
        <p:spPr>
          <a:xfrm>
            <a:off x="4079776" y="3573016"/>
            <a:ext cx="576064" cy="648072"/>
          </a:xfrm>
          <a:prstGeom prst="flowChartOffpage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/>
              <a:t>01</a:t>
            </a:r>
            <a:endParaRPr lang="ko-KR" altLang="en-US" sz="2400" b="1"/>
          </a:p>
        </p:txBody>
      </p:sp>
      <p:sp>
        <p:nvSpPr>
          <p:cNvPr id="9" name="눈물 방울 8"/>
          <p:cNvSpPr/>
          <p:nvPr/>
        </p:nvSpPr>
        <p:spPr>
          <a:xfrm>
            <a:off x="5015880" y="3717032"/>
            <a:ext cx="2808312" cy="2682370"/>
          </a:xfrm>
          <a:prstGeom prst="teardrop">
            <a:avLst>
              <a:gd name="adj" fmla="val 100000"/>
            </a:avLst>
          </a:prstGeom>
          <a:solidFill>
            <a:srgbClr val="b2b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b="1">
                <a:solidFill>
                  <a:schemeClr val="tx1"/>
                </a:solidFill>
              </a:rPr>
              <a:t>금융기사</a:t>
            </a:r>
            <a:endParaRPr lang="ko-KR" altLang="en-US" sz="27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700" b="1">
                <a:solidFill>
                  <a:schemeClr val="tx1"/>
                </a:solidFill>
              </a:rPr>
              <a:t>영어</a:t>
            </a:r>
            <a:r>
              <a:rPr lang="en-US" altLang="ko-KR" sz="2700" b="1">
                <a:solidFill>
                  <a:schemeClr val="tx1"/>
                </a:solidFill>
              </a:rPr>
              <a:t>,</a:t>
            </a:r>
            <a:r>
              <a:rPr lang="ko-KR" altLang="en-US" sz="2700" b="1">
                <a:solidFill>
                  <a:schemeClr val="tx1"/>
                </a:solidFill>
              </a:rPr>
              <a:t>한국어 문장</a:t>
            </a:r>
            <a:endParaRPr lang="ko-KR" altLang="en-US" sz="2700" b="1">
              <a:solidFill>
                <a:schemeClr val="tx1"/>
              </a:solidFill>
            </a:endParaRPr>
          </a:p>
        </p:txBody>
      </p:sp>
      <p:sp>
        <p:nvSpPr>
          <p:cNvPr id="10" name="순서도: 다른 페이지 연결선 9"/>
          <p:cNvSpPr/>
          <p:nvPr/>
        </p:nvSpPr>
        <p:spPr>
          <a:xfrm>
            <a:off x="7104112" y="3573016"/>
            <a:ext cx="576064" cy="648072"/>
          </a:xfrm>
          <a:prstGeom prst="flowChartOffpage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/>
              <a:t>02</a:t>
            </a:r>
            <a:endParaRPr lang="ko-KR" altLang="en-US" sz="2400" b="1"/>
          </a:p>
        </p:txBody>
      </p:sp>
      <p:sp>
        <p:nvSpPr>
          <p:cNvPr id="11" name="눈물 방울 10"/>
          <p:cNvSpPr/>
          <p:nvPr/>
        </p:nvSpPr>
        <p:spPr>
          <a:xfrm>
            <a:off x="8040216" y="3717032"/>
            <a:ext cx="2808312" cy="2682370"/>
          </a:xfrm>
          <a:prstGeom prst="teardrop">
            <a:avLst>
              <a:gd name="adj" fmla="val 100000"/>
            </a:avLst>
          </a:prstGeom>
          <a:solidFill>
            <a:srgbClr val="c8bc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700" b="1">
                <a:solidFill>
                  <a:schemeClr val="tx1"/>
                </a:solidFill>
              </a:rPr>
              <a:t>부정</a:t>
            </a:r>
            <a:r>
              <a:rPr lang="en-US" altLang="ko-KR" sz="2700" b="1">
                <a:solidFill>
                  <a:schemeClr val="tx1"/>
                </a:solidFill>
              </a:rPr>
              <a:t>,</a:t>
            </a:r>
            <a:r>
              <a:rPr lang="ko-KR" altLang="en-US" sz="2700" b="1">
                <a:solidFill>
                  <a:schemeClr val="tx1"/>
                </a:solidFill>
              </a:rPr>
              <a:t> 중립</a:t>
            </a:r>
            <a:r>
              <a:rPr lang="en-US" altLang="ko-KR" sz="2700" b="1">
                <a:solidFill>
                  <a:schemeClr val="tx1"/>
                </a:solidFill>
              </a:rPr>
              <a:t>,</a:t>
            </a:r>
            <a:r>
              <a:rPr lang="ko-KR" altLang="en-US" sz="2700" b="1">
                <a:solidFill>
                  <a:schemeClr val="tx1"/>
                </a:solidFill>
              </a:rPr>
              <a:t> 긍정 </a:t>
            </a:r>
            <a:endParaRPr lang="ko-KR" altLang="en-US" sz="2700" b="1">
              <a:solidFill>
                <a:schemeClr val="tx1"/>
              </a:solidFill>
            </a:endParaRPr>
          </a:p>
        </p:txBody>
      </p:sp>
      <p:sp>
        <p:nvSpPr>
          <p:cNvPr id="12" name="순서도: 다른 페이지 연결선 11"/>
          <p:cNvSpPr/>
          <p:nvPr/>
        </p:nvSpPr>
        <p:spPr>
          <a:xfrm>
            <a:off x="10128448" y="3573016"/>
            <a:ext cx="576064" cy="648072"/>
          </a:xfrm>
          <a:prstGeom prst="flowChartOffpageConnector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/>
              <a:t>03</a:t>
            </a:r>
            <a:endParaRPr lang="ko-KR" altLang="en-US" sz="2400" b="1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904" y="15007"/>
            <a:ext cx="3845036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02</a:t>
            </a:r>
            <a:r>
              <a:rPr lang="ko-KR" altLang="en-US" sz="2400" b="1"/>
              <a:t> 데이터 설명</a:t>
            </a:r>
            <a:endParaRPr lang="ko-KR" altLang="en-US" sz="2400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416" y="980728"/>
            <a:ext cx="11233248" cy="2201977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1127447" y="789167"/>
            <a:ext cx="3528392" cy="2639832"/>
            <a:chOff x="1343471" y="620689"/>
            <a:chExt cx="4824536" cy="2960709"/>
          </a:xfrm>
        </p:grpSpPr>
        <p:sp>
          <p:nvSpPr>
            <p:cNvPr id="8" name="직사각형 7"/>
            <p:cNvSpPr/>
            <p:nvPr/>
          </p:nvSpPr>
          <p:spPr>
            <a:xfrm>
              <a:off x="1343472" y="620689"/>
              <a:ext cx="4824536" cy="2736305"/>
            </a:xfrm>
            <a:prstGeom prst="rect">
              <a:avLst/>
            </a:prstGeom>
            <a:solidFill>
              <a:srgbClr val="d0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38852" y="1077816"/>
              <a:ext cx="4233776" cy="1481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2000" indent="-72000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en-US" altLang="ko-KR"/>
                <a:t> </a:t>
              </a:r>
              <a:r>
                <a:rPr lang="ko-KR" altLang="en-US"/>
                <a:t>부정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0,</a:t>
              </a:r>
              <a:r>
                <a:rPr lang="ko-KR" altLang="en-US"/>
                <a:t> 중립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1,</a:t>
              </a:r>
              <a:r>
                <a:rPr lang="ko-KR" altLang="en-US"/>
                <a:t> 긍정 </a:t>
              </a:r>
              <a:r>
                <a:rPr lang="en-US" altLang="ko-KR"/>
                <a:t>:</a:t>
              </a:r>
              <a:r>
                <a:rPr lang="ko-KR" altLang="en-US"/>
                <a:t> </a:t>
              </a:r>
              <a:r>
                <a:rPr lang="en-US" altLang="ko-KR"/>
                <a:t>2</a:t>
              </a:r>
              <a:endParaRPr lang="en-US" altLang="ko-KR"/>
            </a:p>
            <a:p>
              <a:pPr marL="72000" indent="-72000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en-US" altLang="ko-KR"/>
                <a:t> </a:t>
              </a:r>
              <a:r>
                <a:rPr lang="ko-KR" altLang="en-US"/>
                <a:t>영어 문장 컬럼 삭제</a:t>
              </a:r>
              <a:endParaRPr lang="ko-KR" altLang="en-US"/>
            </a:p>
            <a:p>
              <a:pPr marL="72000" indent="-72000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en-US" altLang="ko-KR"/>
                <a:t> </a:t>
              </a:r>
              <a:r>
                <a:rPr lang="ko-KR" altLang="en-US"/>
                <a:t>중복치</a:t>
              </a:r>
              <a:r>
                <a:rPr lang="en-US" altLang="ko-KR"/>
                <a:t>,</a:t>
              </a:r>
              <a:r>
                <a:rPr lang="ko-KR" altLang="en-US"/>
                <a:t> 결측치 처리</a:t>
              </a:r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343471" y="2962748"/>
              <a:ext cx="4824536" cy="61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700" b="1"/>
                <a:t>라벨링 및 한국 기사 문장 설정</a:t>
              </a:r>
              <a:endParaRPr lang="ko-KR" altLang="en-US" sz="1700" b="1"/>
            </a:p>
          </p:txBody>
        </p:sp>
      </p:grpSp>
      <p:sp>
        <p:nvSpPr>
          <p:cNvPr id="48" name="TextBox 15"/>
          <p:cNvSpPr txBox="1"/>
          <p:nvPr/>
        </p:nvSpPr>
        <p:spPr>
          <a:xfrm>
            <a:off x="1008904" y="15007"/>
            <a:ext cx="5588111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03</a:t>
            </a:r>
            <a:r>
              <a:rPr lang="ko-KR" altLang="en-US" sz="2400" b="1"/>
              <a:t> </a:t>
            </a:r>
            <a:r>
              <a:rPr lang="ko-KR" altLang="en-US" sz="2400" b="1">
                <a:solidFill>
                  <a:srgbClr val="ff0000"/>
                </a:solidFill>
              </a:rPr>
              <a:t>데이터 전처리</a:t>
            </a:r>
            <a:r>
              <a:rPr lang="ko-KR" altLang="en-US" sz="2400" b="1"/>
              <a:t> 및 모델링</a:t>
            </a:r>
            <a:endParaRPr lang="ko-KR" altLang="en-US" sz="2400" b="1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7848" y="764704"/>
            <a:ext cx="7200800" cy="2664296"/>
          </a:xfrm>
          <a:prstGeom prst="rect">
            <a:avLst/>
          </a:prstGeom>
        </p:spPr>
      </p:pic>
      <p:grpSp>
        <p:nvGrpSpPr>
          <p:cNvPr id="50" name="그룹 10"/>
          <p:cNvGrpSpPr/>
          <p:nvPr/>
        </p:nvGrpSpPr>
        <p:grpSpPr>
          <a:xfrm rot="0">
            <a:off x="8400256" y="3717031"/>
            <a:ext cx="3528392" cy="2639832"/>
            <a:chOff x="1343471" y="620689"/>
            <a:chExt cx="4824536" cy="2960709"/>
          </a:xfrm>
        </p:grpSpPr>
        <p:sp>
          <p:nvSpPr>
            <p:cNvPr id="51" name="직사각형 7"/>
            <p:cNvSpPr/>
            <p:nvPr/>
          </p:nvSpPr>
          <p:spPr>
            <a:xfrm>
              <a:off x="1343472" y="620689"/>
              <a:ext cx="4824536" cy="2736305"/>
            </a:xfrm>
            <a:prstGeom prst="rect">
              <a:avLst/>
            </a:prstGeom>
            <a:solidFill>
              <a:srgbClr val="d0d9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9"/>
            <p:cNvSpPr txBox="1"/>
            <p:nvPr/>
          </p:nvSpPr>
          <p:spPr>
            <a:xfrm>
              <a:off x="1638852" y="1589818"/>
              <a:ext cx="4233776" cy="561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2000" indent="-72000">
                <a:lnSpc>
                  <a:spcPct val="150000"/>
                </a:lnSpc>
                <a:buFont typeface="Wingdings"/>
                <a:buChar char="§"/>
                <a:defRPr/>
              </a:pPr>
              <a:r>
                <a:rPr lang="ko-KR" altLang="en-US"/>
                <a:t> 글자와 숫자만 남기기</a:t>
              </a:r>
              <a:endParaRPr lang="ko-KR" altLang="en-US"/>
            </a:p>
          </p:txBody>
        </p:sp>
        <p:sp>
          <p:nvSpPr>
            <p:cNvPr id="53" name="직사각형 43"/>
            <p:cNvSpPr/>
            <p:nvPr/>
          </p:nvSpPr>
          <p:spPr>
            <a:xfrm>
              <a:off x="1343471" y="2962748"/>
              <a:ext cx="4824536" cy="618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700" b="1"/>
                <a:t>정규표현식 활용</a:t>
              </a:r>
              <a:endParaRPr lang="ko-KR" altLang="en-US" sz="1700" b="1"/>
            </a:p>
          </p:txBody>
        </p:sp>
      </p:grp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448" y="3717032"/>
            <a:ext cx="7200800" cy="2664296"/>
          </a:xfrm>
          <a:prstGeom prst="rect">
            <a:avLst/>
          </a:prstGeom>
        </p:spPr>
      </p:pic>
      <p:sp>
        <p:nvSpPr>
          <p:cNvPr id="56" name=""/>
          <p:cNvSpPr/>
          <p:nvPr/>
        </p:nvSpPr>
        <p:spPr>
          <a:xfrm>
            <a:off x="10704512" y="6352753"/>
            <a:ext cx="1296144" cy="3466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3866" y="5733256"/>
            <a:ext cx="3718943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874586" y="1412776"/>
            <a:ext cx="3718943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112809" y="1412776"/>
            <a:ext cx="2808312" cy="432048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37" y="1475199"/>
            <a:ext cx="2376264" cy="158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LSTM</a:t>
            </a:r>
            <a:r>
              <a:rPr lang="ko-KR" altLang="en-US" sz="2200"/>
              <a:t> 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KFold</a:t>
            </a:r>
            <a:endParaRPr lang="en-US" altLang="ko-KR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예측</a:t>
            </a:r>
            <a:endParaRPr lang="ko-KR" alt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1703512" y="3573016"/>
            <a:ext cx="2376264" cy="209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불용어 처리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토큰화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임베딩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패딩</a:t>
            </a:r>
            <a:endParaRPr lang="ko-KR" altLang="en-US" sz="2200"/>
          </a:p>
        </p:txBody>
      </p:sp>
      <p:sp>
        <p:nvSpPr>
          <p:cNvPr id="20" name="TextBox 19"/>
          <p:cNvSpPr txBox="1"/>
          <p:nvPr/>
        </p:nvSpPr>
        <p:spPr>
          <a:xfrm>
            <a:off x="1343472" y="5796553"/>
            <a:ext cx="1891218" cy="573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SETTING</a:t>
            </a:r>
            <a:endParaRPr lang="en-US" altLang="ko-KR" sz="3200" b="1"/>
          </a:p>
        </p:txBody>
      </p:sp>
      <p:sp>
        <p:nvSpPr>
          <p:cNvPr id="21" name="TextBox 20"/>
          <p:cNvSpPr txBox="1"/>
          <p:nvPr/>
        </p:nvSpPr>
        <p:spPr>
          <a:xfrm>
            <a:off x="8039953" y="828001"/>
            <a:ext cx="1652687" cy="5702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MODEL</a:t>
            </a:r>
            <a:endParaRPr lang="en-US" altLang="ko-KR" sz="3200" b="1"/>
          </a:p>
        </p:txBody>
      </p:sp>
      <p:sp>
        <p:nvSpPr>
          <p:cNvPr id="25" name="순서도: 다른 페이지 연결선 24"/>
          <p:cNvSpPr/>
          <p:nvPr/>
        </p:nvSpPr>
        <p:spPr>
          <a:xfrm>
            <a:off x="4896785" y="5544525"/>
            <a:ext cx="288032" cy="33274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순서도: 다른 페이지 연결선 25"/>
          <p:cNvSpPr/>
          <p:nvPr/>
        </p:nvSpPr>
        <p:spPr>
          <a:xfrm rot="10800000">
            <a:off x="7777105" y="1268760"/>
            <a:ext cx="288032" cy="33274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15"/>
          <p:cNvSpPr txBox="1"/>
          <p:nvPr/>
        </p:nvSpPr>
        <p:spPr>
          <a:xfrm>
            <a:off x="1008904" y="15007"/>
            <a:ext cx="5588111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03</a:t>
            </a:r>
            <a:r>
              <a:rPr lang="ko-KR" altLang="en-US" sz="2400" b="1"/>
              <a:t> </a:t>
            </a:r>
            <a:r>
              <a:rPr lang="ko-KR" altLang="en-US" sz="2400" b="1">
                <a:solidFill>
                  <a:schemeClr val="dk1"/>
                </a:solidFill>
              </a:rPr>
              <a:t>데이터 전처리</a:t>
            </a:r>
            <a:r>
              <a:rPr lang="ko-KR" altLang="en-US" sz="2400" b="1"/>
              <a:t> 및 </a:t>
            </a:r>
            <a:r>
              <a:rPr lang="ko-KR" altLang="en-US" sz="2400" b="1">
                <a:solidFill>
                  <a:srgbClr val="ff0000"/>
                </a:solidFill>
              </a:rPr>
              <a:t>모델링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8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3866" y="5733256"/>
            <a:ext cx="3718943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874586" y="1412776"/>
            <a:ext cx="3718943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112809" y="1412776"/>
            <a:ext cx="2808312" cy="432048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65137" y="1475199"/>
            <a:ext cx="2376264" cy="158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LSTM</a:t>
            </a:r>
            <a:r>
              <a:rPr lang="ko-KR" altLang="en-US" sz="2200"/>
              <a:t> 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KFold</a:t>
            </a:r>
            <a:endParaRPr lang="en-US" altLang="ko-KR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예측</a:t>
            </a:r>
            <a:endParaRPr lang="ko-KR" altLang="en-US" sz="2200"/>
          </a:p>
        </p:txBody>
      </p:sp>
      <p:sp>
        <p:nvSpPr>
          <p:cNvPr id="19" name="TextBox 18"/>
          <p:cNvSpPr txBox="1"/>
          <p:nvPr/>
        </p:nvSpPr>
        <p:spPr>
          <a:xfrm>
            <a:off x="1703512" y="3573016"/>
            <a:ext cx="2376264" cy="209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불용어 처리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토큰화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임베딩</a:t>
            </a:r>
            <a:endParaRPr lang="ko-KR" altLang="en-US" sz="2200"/>
          </a:p>
          <a:p>
            <a:pPr marL="144000" indent="-144000">
              <a:lnSpc>
                <a:spcPct val="150000"/>
              </a:lnSpc>
              <a:buFont typeface="Wingdings"/>
              <a:buChar char="§"/>
              <a:defRPr/>
            </a:pPr>
            <a:r>
              <a:rPr lang="en-US" altLang="ko-KR" sz="2200"/>
              <a:t> </a:t>
            </a:r>
            <a:r>
              <a:rPr lang="ko-KR" altLang="en-US" sz="2200"/>
              <a:t>패딩</a:t>
            </a:r>
            <a:endParaRPr lang="ko-KR" altLang="en-US" sz="2200"/>
          </a:p>
        </p:txBody>
      </p:sp>
      <p:sp>
        <p:nvSpPr>
          <p:cNvPr id="20" name="TextBox 19"/>
          <p:cNvSpPr txBox="1"/>
          <p:nvPr/>
        </p:nvSpPr>
        <p:spPr>
          <a:xfrm>
            <a:off x="1343472" y="5796553"/>
            <a:ext cx="1891218" cy="573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SETTING</a:t>
            </a:r>
            <a:endParaRPr lang="en-US" altLang="ko-KR" sz="3200" b="1"/>
          </a:p>
        </p:txBody>
      </p:sp>
      <p:sp>
        <p:nvSpPr>
          <p:cNvPr id="21" name="TextBox 20"/>
          <p:cNvSpPr txBox="1"/>
          <p:nvPr/>
        </p:nvSpPr>
        <p:spPr>
          <a:xfrm>
            <a:off x="8039953" y="828001"/>
            <a:ext cx="1652687" cy="5702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MODEL</a:t>
            </a:r>
            <a:endParaRPr lang="en-US" altLang="ko-KR" sz="3200" b="1"/>
          </a:p>
        </p:txBody>
      </p:sp>
      <p:sp>
        <p:nvSpPr>
          <p:cNvPr id="25" name="순서도: 다른 페이지 연결선 24"/>
          <p:cNvSpPr/>
          <p:nvPr/>
        </p:nvSpPr>
        <p:spPr>
          <a:xfrm>
            <a:off x="4896785" y="5544525"/>
            <a:ext cx="288032" cy="33274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순서도: 다른 페이지 연결선 25"/>
          <p:cNvSpPr/>
          <p:nvPr/>
        </p:nvSpPr>
        <p:spPr>
          <a:xfrm rot="10800000">
            <a:off x="7777105" y="1268760"/>
            <a:ext cx="288032" cy="332747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15"/>
          <p:cNvSpPr txBox="1"/>
          <p:nvPr/>
        </p:nvSpPr>
        <p:spPr>
          <a:xfrm>
            <a:off x="1008904" y="15007"/>
            <a:ext cx="5588111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03</a:t>
            </a:r>
            <a:r>
              <a:rPr lang="ko-KR" altLang="en-US" sz="2400" b="1"/>
              <a:t> </a:t>
            </a:r>
            <a:r>
              <a:rPr lang="ko-KR" altLang="en-US" sz="2400" b="1">
                <a:solidFill>
                  <a:schemeClr val="dk1"/>
                </a:solidFill>
              </a:rPr>
              <a:t>데이터 전처리</a:t>
            </a:r>
            <a:r>
              <a:rPr lang="ko-KR" altLang="en-US" sz="2400" b="1"/>
              <a:t> 및 </a:t>
            </a:r>
            <a:r>
              <a:rPr lang="ko-KR" altLang="en-US" sz="2400" b="1">
                <a:solidFill>
                  <a:srgbClr val="ff0000"/>
                </a:solidFill>
              </a:rPr>
              <a:t>모델링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3672" y="1906910"/>
            <a:ext cx="5105978" cy="3322290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5231904" y="2348880"/>
            <a:ext cx="2808312" cy="3638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solidFill>
                  <a:srgbClr val="ff0000"/>
                </a:solidFill>
              </a:rPr>
              <a:t>F1</a:t>
            </a:r>
            <a:r>
              <a:rPr lang="ko-KR" altLang="en-US"/>
              <a:t> </a:t>
            </a:r>
            <a:r>
              <a:rPr lang="en-US" altLang="ko-KR"/>
              <a:t>score</a:t>
            </a:r>
            <a:r>
              <a:rPr lang="ko-KR" altLang="en-US"/>
              <a:t> 기준으로 판단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순서도: 다른 페이지 연결선 14"/>
          <p:cNvSpPr/>
          <p:nvPr/>
        </p:nvSpPr>
        <p:spPr>
          <a:xfrm rot="16200000">
            <a:off x="263352" y="-27385"/>
            <a:ext cx="576064" cy="864095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양쪽 모서리가 둥근 사각형 21"/>
          <p:cNvSpPr/>
          <p:nvPr/>
        </p:nvSpPr>
        <p:spPr>
          <a:xfrm flipV="1">
            <a:off x="5051884" y="3645024"/>
            <a:ext cx="2088232" cy="25654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0800000" flipV="1">
            <a:off x="5051884" y="944276"/>
            <a:ext cx="2088232" cy="25654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도넛 3"/>
          <p:cNvSpPr/>
          <p:nvPr/>
        </p:nvSpPr>
        <p:spPr>
          <a:xfrm>
            <a:off x="5339916" y="1646965"/>
            <a:ext cx="576064" cy="576064"/>
          </a:xfrm>
          <a:prstGeom prst="donut">
            <a:avLst>
              <a:gd name="adj" fmla="val 25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도넛 23"/>
          <p:cNvSpPr/>
          <p:nvPr/>
        </p:nvSpPr>
        <p:spPr>
          <a:xfrm>
            <a:off x="6276020" y="5229200"/>
            <a:ext cx="576064" cy="576064"/>
          </a:xfrm>
          <a:prstGeom prst="donut">
            <a:avLst>
              <a:gd name="adj" fmla="val 25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1595500" y="1934997"/>
            <a:ext cx="3744416" cy="0"/>
          </a:xfrm>
          <a:prstGeom prst="line">
            <a:avLst/>
          </a:prstGeom>
          <a:ln w="28575">
            <a:solidFill>
              <a:srgbClr val="84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6744072" y="5589240"/>
            <a:ext cx="3744416" cy="0"/>
          </a:xfrm>
          <a:prstGeom prst="line">
            <a:avLst/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51111" y="1516722"/>
            <a:ext cx="3024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/>
              <a:t> </a:t>
            </a:r>
            <a:endParaRPr lang="ko-KR" altLang="en-US" sz="2000" b="1"/>
          </a:p>
        </p:txBody>
      </p:sp>
      <p:sp>
        <p:nvSpPr>
          <p:cNvPr id="28" name="TextBox 27"/>
          <p:cNvSpPr txBox="1"/>
          <p:nvPr/>
        </p:nvSpPr>
        <p:spPr>
          <a:xfrm>
            <a:off x="8544272" y="5219908"/>
            <a:ext cx="720188" cy="388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/>
              <a:t>패딩</a:t>
            </a:r>
            <a:endParaRPr lang="ko-KR" altLang="en-US" sz="2000" b="1"/>
          </a:p>
        </p:txBody>
      </p:sp>
      <p:sp>
        <p:nvSpPr>
          <p:cNvPr id="29" name="TextBox 15"/>
          <p:cNvSpPr txBox="1"/>
          <p:nvPr/>
        </p:nvSpPr>
        <p:spPr>
          <a:xfrm>
            <a:off x="1008904" y="15007"/>
            <a:ext cx="5588111" cy="449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CONTENT 03</a:t>
            </a:r>
            <a:r>
              <a:rPr lang="ko-KR" altLang="en-US" sz="2400" b="1"/>
              <a:t> </a:t>
            </a:r>
            <a:r>
              <a:rPr lang="ko-KR" altLang="en-US" sz="2400" b="1">
                <a:solidFill>
                  <a:schemeClr val="dk1"/>
                </a:solidFill>
              </a:rPr>
              <a:t>데이터 전처리</a:t>
            </a:r>
            <a:r>
              <a:rPr lang="ko-KR" altLang="en-US" sz="2400" b="1"/>
              <a:t> 및 </a:t>
            </a:r>
            <a:r>
              <a:rPr lang="ko-KR" altLang="en-US" sz="2400" b="1">
                <a:solidFill>
                  <a:srgbClr val="ff0000"/>
                </a:solidFill>
              </a:rPr>
              <a:t>모델링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2351584" y="1556792"/>
            <a:ext cx="18886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/>
              <a:t>토큰화</a:t>
            </a:r>
            <a:r>
              <a:rPr lang="en-US" altLang="ko-KR" sz="2000" b="1"/>
              <a:t>,</a:t>
            </a:r>
            <a:r>
              <a:rPr lang="ko-KR" altLang="en-US" sz="2000" b="1"/>
              <a:t> 임베딩</a:t>
            </a:r>
            <a:endParaRPr lang="ko-KR" altLang="en-US" sz="2000" b="1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4095" y="2492896"/>
            <a:ext cx="4151784" cy="1008112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4490" y="3645024"/>
            <a:ext cx="4151390" cy="1728191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76120" y="2492896"/>
            <a:ext cx="4680520" cy="2664296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10704512" y="587727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317</ep:Words>
  <ep:PresentationFormat>와이드스크린</ep:PresentationFormat>
  <ep:Paragraphs>80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2017-12-08T01:36:13.000</dcterms:created>
  <dc:creator>Emily</dc:creator>
  <cp:lastModifiedBy>JunPark</cp:lastModifiedBy>
  <dcterms:modified xsi:type="dcterms:W3CDTF">2022-12-04T12:45:05.052</dcterms:modified>
  <cp:revision>50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