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9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91" r:id="rId33"/>
    <p:sldId id="285" r:id="rId34"/>
    <p:sldId id="292" r:id="rId35"/>
    <p:sldId id="293" r:id="rId36"/>
    <p:sldId id="286" r:id="rId37"/>
    <p:sldId id="287" r:id="rId38"/>
    <p:sldId id="288" r:id="rId39"/>
    <p:sldId id="289" r:id="rId40"/>
    <p:sldId id="290" r:id="rId41"/>
    <p:sldId id="294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A7CBE-3CDD-40A2-BE4C-F9DEAD69B0DE}" v="1212" dt="2023-04-07T12:51:55.385"/>
    <p1510:client id="{455E85DA-9AD9-4F8E-A446-889125CF1117}" v="10" dt="2023-04-08T06:58:15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준석" userId="7581758f60bc1c4f" providerId="LiveId" clId="{455E85DA-9AD9-4F8E-A446-889125CF1117}"/>
    <pc:docChg chg="custSel addSld modSld sldOrd">
      <pc:chgData name="이 준석" userId="7581758f60bc1c4f" providerId="LiveId" clId="{455E85DA-9AD9-4F8E-A446-889125CF1117}" dt="2023-04-08T06:58:15.656" v="52"/>
      <pc:docMkLst>
        <pc:docMk/>
      </pc:docMkLst>
      <pc:sldChg chg="addSp modSp">
        <pc:chgData name="이 준석" userId="7581758f60bc1c4f" providerId="LiveId" clId="{455E85DA-9AD9-4F8E-A446-889125CF1117}" dt="2023-04-07T16:51:39.238" v="22" actId="20577"/>
        <pc:sldMkLst>
          <pc:docMk/>
          <pc:sldMk cId="3048225809" sldId="287"/>
        </pc:sldMkLst>
        <pc:spChg chg="add mod">
          <ac:chgData name="이 준석" userId="7581758f60bc1c4f" providerId="LiveId" clId="{455E85DA-9AD9-4F8E-A446-889125CF1117}" dt="2023-04-07T16:51:16.399" v="16" actId="1076"/>
          <ac:spMkLst>
            <pc:docMk/>
            <pc:sldMk cId="3048225809" sldId="287"/>
            <ac:spMk id="2" creationId="{331421FD-2D7C-4D2C-95E1-99E94916D9DE}"/>
          </ac:spMkLst>
        </pc:spChg>
        <pc:spChg chg="add mod">
          <ac:chgData name="이 준석" userId="7581758f60bc1c4f" providerId="LiveId" clId="{455E85DA-9AD9-4F8E-A446-889125CF1117}" dt="2023-04-07T16:51:39.238" v="22" actId="20577"/>
          <ac:spMkLst>
            <pc:docMk/>
            <pc:sldMk cId="3048225809" sldId="287"/>
            <ac:spMk id="22" creationId="{9DA7B0DC-66E4-436D-BA43-CF47E2EB1ADA}"/>
          </ac:spMkLst>
        </pc:spChg>
        <pc:cxnChg chg="add">
          <ac:chgData name="이 준석" userId="7581758f60bc1c4f" providerId="LiveId" clId="{455E85DA-9AD9-4F8E-A446-889125CF1117}" dt="2023-04-07T16:51:21.218" v="17" actId="11529"/>
          <ac:cxnSpMkLst>
            <pc:docMk/>
            <pc:sldMk cId="3048225809" sldId="287"/>
            <ac:cxnSpMk id="4" creationId="{8C0499A6-E218-49C8-833C-A009D0399F27}"/>
          </ac:cxnSpMkLst>
        </pc:cxnChg>
      </pc:sldChg>
      <pc:sldChg chg="modSp">
        <pc:chgData name="이 준석" userId="7581758f60bc1c4f" providerId="LiveId" clId="{455E85DA-9AD9-4F8E-A446-889125CF1117}" dt="2023-04-08T06:58:15.656" v="52"/>
        <pc:sldMkLst>
          <pc:docMk/>
          <pc:sldMk cId="3323573225" sldId="289"/>
        </pc:sldMkLst>
        <pc:spChg chg="mod">
          <ac:chgData name="이 준석" userId="7581758f60bc1c4f" providerId="LiveId" clId="{455E85DA-9AD9-4F8E-A446-889125CF1117}" dt="2023-04-08T06:58:08.006" v="51"/>
          <ac:spMkLst>
            <pc:docMk/>
            <pc:sldMk cId="3323573225" sldId="289"/>
            <ac:spMk id="2" creationId="{518654FE-5D90-4A29-B6FF-9B8E84F7A749}"/>
          </ac:spMkLst>
        </pc:spChg>
        <pc:spChg chg="mod">
          <ac:chgData name="이 준석" userId="7581758f60bc1c4f" providerId="LiveId" clId="{455E85DA-9AD9-4F8E-A446-889125CF1117}" dt="2023-04-08T06:58:15.656" v="52"/>
          <ac:spMkLst>
            <pc:docMk/>
            <pc:sldMk cId="3323573225" sldId="289"/>
            <ac:spMk id="10" creationId="{0CAABBA7-76B4-4B13-87EC-E9A846385E51}"/>
          </ac:spMkLst>
        </pc:spChg>
      </pc:sldChg>
      <pc:sldChg chg="addSp delSp modSp new add ord">
        <pc:chgData name="이 준석" userId="7581758f60bc1c4f" providerId="LiveId" clId="{455E85DA-9AD9-4F8E-A446-889125CF1117}" dt="2023-04-07T16:53:47.557" v="43" actId="20577"/>
        <pc:sldMkLst>
          <pc:docMk/>
          <pc:sldMk cId="1575168940" sldId="296"/>
        </pc:sldMkLst>
        <pc:spChg chg="add del">
          <ac:chgData name="이 준석" userId="7581758f60bc1c4f" providerId="LiveId" clId="{455E85DA-9AD9-4F8E-A446-889125CF1117}" dt="2023-04-07T16:53:05.661" v="27" actId="478"/>
          <ac:spMkLst>
            <pc:docMk/>
            <pc:sldMk cId="1575168940" sldId="296"/>
            <ac:spMk id="2" creationId="{80418FC1-8B0F-4F60-9C19-D6D9484D8818}"/>
          </ac:spMkLst>
        </pc:spChg>
        <pc:spChg chg="add mod">
          <ac:chgData name="이 준석" userId="7581758f60bc1c4f" providerId="LiveId" clId="{455E85DA-9AD9-4F8E-A446-889125CF1117}" dt="2023-04-07T16:53:09.155" v="29" actId="1076"/>
          <ac:spMkLst>
            <pc:docMk/>
            <pc:sldMk cId="1575168940" sldId="296"/>
            <ac:spMk id="3" creationId="{810A0F09-A2CE-4E87-9404-F5722EF0179D}"/>
          </ac:spMkLst>
        </pc:spChg>
        <pc:spChg chg="add del">
          <ac:chgData name="이 준석" userId="7581758f60bc1c4f" providerId="LiveId" clId="{455E85DA-9AD9-4F8E-A446-889125CF1117}" dt="2023-04-07T16:53:27.197" v="31" actId="478"/>
          <ac:spMkLst>
            <pc:docMk/>
            <pc:sldMk cId="1575168940" sldId="296"/>
            <ac:spMk id="5" creationId="{63EF1E24-F82B-491B-A516-29A304678D11}"/>
          </ac:spMkLst>
        </pc:spChg>
        <pc:spChg chg="add mod">
          <ac:chgData name="이 준석" userId="7581758f60bc1c4f" providerId="LiveId" clId="{455E85DA-9AD9-4F8E-A446-889125CF1117}" dt="2023-04-07T16:53:37.155" v="34" actId="1076"/>
          <ac:spMkLst>
            <pc:docMk/>
            <pc:sldMk cId="1575168940" sldId="296"/>
            <ac:spMk id="7" creationId="{E7503888-8B40-4D30-8530-999F4493491F}"/>
          </ac:spMkLst>
        </pc:spChg>
        <pc:graphicFrameChg chg="add del">
          <ac:chgData name="이 준석" userId="7581758f60bc1c4f" providerId="LiveId" clId="{455E85DA-9AD9-4F8E-A446-889125CF1117}" dt="2023-04-07T16:53:27.197" v="31" actId="478"/>
          <ac:graphicFrameMkLst>
            <pc:docMk/>
            <pc:sldMk cId="1575168940" sldId="296"/>
            <ac:graphicFrameMk id="4" creationId="{E5191789-85B8-4E69-9949-91C20309E704}"/>
          </ac:graphicFrameMkLst>
        </pc:graphicFrameChg>
        <pc:graphicFrameChg chg="add mod modGraphic">
          <ac:chgData name="이 준석" userId="7581758f60bc1c4f" providerId="LiveId" clId="{455E85DA-9AD9-4F8E-A446-889125CF1117}" dt="2023-04-07T16:53:47.557" v="43" actId="20577"/>
          <ac:graphicFrameMkLst>
            <pc:docMk/>
            <pc:sldMk cId="1575168940" sldId="296"/>
            <ac:graphicFrameMk id="6" creationId="{23C4D0D1-0C8C-4947-AC68-EB056946AA99}"/>
          </ac:graphicFrameMkLst>
        </pc:graphicFrameChg>
        <pc:picChg chg="add mod">
          <ac:chgData name="이 준석" userId="7581758f60bc1c4f" providerId="LiveId" clId="{455E85DA-9AD9-4F8E-A446-889125CF1117}" dt="2023-04-07T16:53:30.956" v="32" actId="1076"/>
          <ac:picMkLst>
            <pc:docMk/>
            <pc:sldMk cId="1575168940" sldId="296"/>
            <ac:picMk id="1025" creationId="{F665C22D-A6EF-4869-AA5E-CDF560A9D0A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62874-7EB1-49BB-BC58-05ED80B10A6B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747B2-5D73-4B4C-97EC-72F8A351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0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1ED3-2A63-4055-8D49-30A702985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7C88DB-C284-42D1-8CE5-4CFD939BC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0AFC7-C984-486D-9C46-976717AC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632E2-2DC6-4C29-B424-BD00A67F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01079-D3F5-45A3-B45D-73263ECE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0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2AD13-98A1-4656-94B4-A8881478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5F60B-FE5B-4636-A82E-24C59075C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D07EE-FD3C-4B2C-8E79-5C0BC374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64C8F-05E7-4A24-851D-BB2F7C81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1DBB4-B07C-4888-9E2B-995629F2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8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CA6FAF-2373-4FFB-939B-7573C3F6B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0D361F-77E8-48C0-A8F0-48CAFEF92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22B22-FF1F-4968-8EFF-B78B319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8C4E0-2074-489A-B3B4-659A42D7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2D3E8-B094-4087-BAF5-348DCD42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2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19D5F-AE11-4DE4-B636-1ACFD56C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07675-119D-4B7A-98BB-A61FB732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31383-8F6E-433B-AE07-D303F8FD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6CD2-7455-4102-86C4-6CB914BF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5FA4F-AAAF-4691-BB8F-36EC6891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0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58B2E-CD00-4D1F-96E0-EF9A250F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912C5D-F7CC-4168-AAEC-F948CDA58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030A5-1391-44C9-B030-C0FD2471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F2184-475C-49A1-AB38-BC897B13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36A63-E07D-4EE6-A3B0-E8DE9829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8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222F7-5896-4B25-B397-A35E93AD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1A0E1-36C9-4B65-BC25-64A1C7062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C5D8B-1B3F-42A4-B92E-990F660E8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34F09-2331-4B54-B408-1D6471D2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C29D0-BB3F-4F83-AEB5-382A5B0F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042FCC-B300-4F64-9C11-E91ACE6D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7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71B99-509B-4B67-822E-71C133B3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27D05-B043-440C-8D0A-0D0AE1EBA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577864-27D3-46A8-964F-027756FA3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ECC666-4A31-46E9-B414-749C2D42B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1FDA2-CB07-4081-8430-094482F89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247C32-B068-40B2-9F61-9A9A5195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E877D3-B8C4-4CED-B249-906CAAD5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BB485F-34BF-4203-B0B9-D665F97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9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8E7C0-D0AE-4E20-914D-1F4B8F3A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47FDEB-74D7-4A55-94D2-D3FC250C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49B5F4-5309-4E5D-826C-BE5EEDEA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E8FFF5-3645-4BC1-9344-BE556C85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6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4635CF-18A0-4CB6-B23A-0D872DEF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115B50-CA00-4FEB-8612-BC6F258D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DBF90-0E9A-4098-B2A4-F6622467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6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DDC2-FE26-4CD1-A37A-0CEEA498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EFECF-F59B-4FB5-807C-D6C3DF233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AD4BF-04CF-4387-9A63-EDBF0E777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8E16C-B663-4F4C-AE0C-068FAD4E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28BD7-89DF-484A-A897-D80A8783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4C216-37B4-4116-80C8-38382620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B4D47-CB38-4F31-8FD7-3B0DFD23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C59560-5C9F-4423-A924-3F4D9D84E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992421-5CE6-4421-9DA5-53773DBDF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627EB-C4AC-4A06-958E-95591979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44BC-7A29-4D78-90D8-7BFB4B04652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DB6BB-342A-4C6E-AD1D-92018174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D38D4B-E551-4988-BB89-C372D0D9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BC23FC-2474-433D-A8C1-DFEFAE66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FEB50-9CA4-482D-8783-E1B74FCC2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BCBC7-2FF3-498E-8D2E-0B37197B1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B44BC-7A29-4D78-90D8-7BFB4B04652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5F206-AD12-43FF-A4DE-3D297E093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DD923-2C73-4E7F-B94B-9548A9607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B9D47-9BB1-4D2E-A38E-51783DB54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8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0A0F09-A2CE-4E87-9404-F5722EF0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656" y="-3017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9204016" descr="EMB00004dbc8692">
            <a:extLst>
              <a:ext uri="{FF2B5EF4-FFF2-40B4-BE49-F238E27FC236}">
                <a16:creationId xmlns:a16="http://schemas.microsoft.com/office/drawing/2014/main" id="{F665C22D-A6EF-4869-AA5E-CDF560A9D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81" y="155448"/>
            <a:ext cx="4160838" cy="395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C4D0D1-0C8C-4947-AC68-EB056946A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87602"/>
              </p:ext>
            </p:extLst>
          </p:nvPr>
        </p:nvGraphicFramePr>
        <p:xfrm>
          <a:off x="3174244" y="4658338"/>
          <a:ext cx="5507609" cy="775970"/>
        </p:xfrm>
        <a:graphic>
          <a:graphicData uri="http://schemas.openxmlformats.org/drawingml/2006/table">
            <a:tbl>
              <a:tblPr/>
              <a:tblGrid>
                <a:gridCol w="1376934">
                  <a:extLst>
                    <a:ext uri="{9D8B030D-6E8A-4147-A177-3AD203B41FA5}">
                      <a16:colId xmlns:a16="http://schemas.microsoft.com/office/drawing/2014/main" val="1642011944"/>
                    </a:ext>
                  </a:extLst>
                </a:gridCol>
                <a:gridCol w="1376934">
                  <a:extLst>
                    <a:ext uri="{9D8B030D-6E8A-4147-A177-3AD203B41FA5}">
                      <a16:colId xmlns:a16="http://schemas.microsoft.com/office/drawing/2014/main" val="2173033825"/>
                    </a:ext>
                  </a:extLst>
                </a:gridCol>
                <a:gridCol w="1376934">
                  <a:extLst>
                    <a:ext uri="{9D8B030D-6E8A-4147-A177-3AD203B41FA5}">
                      <a16:colId xmlns:a16="http://schemas.microsoft.com/office/drawing/2014/main" val="2223046979"/>
                    </a:ext>
                  </a:extLst>
                </a:gridCol>
                <a:gridCol w="1376807">
                  <a:extLst>
                    <a:ext uri="{9D8B030D-6E8A-4147-A177-3AD203B41FA5}">
                      <a16:colId xmlns:a16="http://schemas.microsoft.com/office/drawing/2014/main" val="1469812820"/>
                    </a:ext>
                  </a:extLst>
                </a:gridCol>
              </a:tblGrid>
              <a:tr h="2586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제출일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2023.04.09.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 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컴퓨터소프트웨어공학과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914087"/>
                  </a:ext>
                </a:extLst>
              </a:tr>
              <a:tr h="2586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 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인공지능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 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20194009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454142"/>
                  </a:ext>
                </a:extLst>
              </a:tr>
              <a:tr h="2585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담당 교수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 명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숙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교수님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준 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013211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E7503888-8B40-4D30-8530-999F44934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737" y="46581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6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P.127 </a:t>
            </a:r>
            <a:r>
              <a:rPr lang="ko-KR" altLang="en-US" sz="1800" dirty="0"/>
              <a:t>이번에는 반대로 추론의 목표가 </a:t>
            </a:r>
            <a:r>
              <a:rPr lang="en-US" altLang="ko-KR" sz="1800" dirty="0"/>
              <a:t>G</a:t>
            </a:r>
            <a:r>
              <a:rPr lang="ko-KR" altLang="en-US" sz="1800" dirty="0" err="1"/>
              <a:t>일때</a:t>
            </a:r>
            <a:r>
              <a:rPr lang="ko-KR" altLang="en-US" sz="1800" dirty="0"/>
              <a:t> 역방향 추론을 진행시켜 보자</a:t>
            </a:r>
            <a:r>
              <a:rPr lang="en-US" altLang="ko-KR" sz="1800" dirty="0"/>
              <a:t>. </a:t>
            </a:r>
            <a:r>
              <a:rPr lang="ko-KR" altLang="en-US" sz="1800" dirty="0"/>
              <a:t>어느 쪽이 더 효과적인가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규칙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 &amp; B -&gt; C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 -&gt; D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 &amp; D -&gt; 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 &amp; E &amp; F -&gt; H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 &amp; E -&gt; 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사실</a:t>
            </a:r>
            <a:endParaRPr lang="en-US" altLang="ko-KR" dirty="0"/>
          </a:p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3837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320954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7787640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338937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/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/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8016240" y="1160841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328422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795528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EE1E33-950B-4E31-9CE2-D1D9DA87BA6D}"/>
              </a:ext>
            </a:extLst>
          </p:cNvPr>
          <p:cNvSpPr/>
          <p:nvPr/>
        </p:nvSpPr>
        <p:spPr>
          <a:xfrm>
            <a:off x="557784" y="1033272"/>
            <a:ext cx="1953768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0112-978C-44F0-8EA6-D9FF056247E6}"/>
              </a:ext>
            </a:extLst>
          </p:cNvPr>
          <p:cNvSpPr txBox="1"/>
          <p:nvPr/>
        </p:nvSpPr>
        <p:spPr>
          <a:xfrm>
            <a:off x="902208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DE75-84BE-427D-A9F7-C65266C69F90}"/>
              </a:ext>
            </a:extLst>
          </p:cNvPr>
          <p:cNvSpPr txBox="1"/>
          <p:nvPr/>
        </p:nvSpPr>
        <p:spPr>
          <a:xfrm>
            <a:off x="978408" y="355701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349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320954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7787640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338937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/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8016240" y="1160841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328422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795528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EE1E33-950B-4E31-9CE2-D1D9DA87BA6D}"/>
              </a:ext>
            </a:extLst>
          </p:cNvPr>
          <p:cNvSpPr/>
          <p:nvPr/>
        </p:nvSpPr>
        <p:spPr>
          <a:xfrm>
            <a:off x="557784" y="1033272"/>
            <a:ext cx="1953768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0112-978C-44F0-8EA6-D9FF056247E6}"/>
              </a:ext>
            </a:extLst>
          </p:cNvPr>
          <p:cNvSpPr txBox="1"/>
          <p:nvPr/>
        </p:nvSpPr>
        <p:spPr>
          <a:xfrm>
            <a:off x="902208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DE75-84BE-427D-A9F7-C65266C69F90}"/>
              </a:ext>
            </a:extLst>
          </p:cNvPr>
          <p:cNvSpPr txBox="1"/>
          <p:nvPr/>
        </p:nvSpPr>
        <p:spPr>
          <a:xfrm>
            <a:off x="978408" y="355701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575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320954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7787640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338937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8016240" y="1160841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328422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795528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EE1E33-950B-4E31-9CE2-D1D9DA87BA6D}"/>
              </a:ext>
            </a:extLst>
          </p:cNvPr>
          <p:cNvSpPr/>
          <p:nvPr/>
        </p:nvSpPr>
        <p:spPr>
          <a:xfrm>
            <a:off x="557784" y="1033272"/>
            <a:ext cx="1953768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0112-978C-44F0-8EA6-D9FF056247E6}"/>
              </a:ext>
            </a:extLst>
          </p:cNvPr>
          <p:cNvSpPr txBox="1"/>
          <p:nvPr/>
        </p:nvSpPr>
        <p:spPr>
          <a:xfrm>
            <a:off x="902208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DE75-84BE-427D-A9F7-C65266C69F90}"/>
              </a:ext>
            </a:extLst>
          </p:cNvPr>
          <p:cNvSpPr txBox="1"/>
          <p:nvPr/>
        </p:nvSpPr>
        <p:spPr>
          <a:xfrm>
            <a:off x="978408" y="355701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G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8610F-B9F7-4D84-B4B0-6CD6EEB59835}"/>
              </a:ext>
            </a:extLst>
          </p:cNvPr>
          <p:cNvSpPr txBox="1"/>
          <p:nvPr/>
        </p:nvSpPr>
        <p:spPr>
          <a:xfrm>
            <a:off x="978408" y="3218462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231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320954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7787640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338937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8016240" y="1160841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328422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795528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EE1E33-950B-4E31-9CE2-D1D9DA87BA6D}"/>
              </a:ext>
            </a:extLst>
          </p:cNvPr>
          <p:cNvSpPr/>
          <p:nvPr/>
        </p:nvSpPr>
        <p:spPr>
          <a:xfrm>
            <a:off x="557784" y="1033272"/>
            <a:ext cx="1953768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0112-978C-44F0-8EA6-D9FF056247E6}"/>
              </a:ext>
            </a:extLst>
          </p:cNvPr>
          <p:cNvSpPr txBox="1"/>
          <p:nvPr/>
        </p:nvSpPr>
        <p:spPr>
          <a:xfrm>
            <a:off x="902208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DE75-84BE-427D-A9F7-C65266C69F90}"/>
              </a:ext>
            </a:extLst>
          </p:cNvPr>
          <p:cNvSpPr txBox="1"/>
          <p:nvPr/>
        </p:nvSpPr>
        <p:spPr>
          <a:xfrm>
            <a:off x="978408" y="355701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G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8610F-B9F7-4D84-B4B0-6CD6EEB59835}"/>
              </a:ext>
            </a:extLst>
          </p:cNvPr>
          <p:cNvSpPr txBox="1"/>
          <p:nvPr/>
        </p:nvSpPr>
        <p:spPr>
          <a:xfrm>
            <a:off x="978408" y="3218462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8488D-E3F5-4416-B1C4-4885AF839E78}"/>
              </a:ext>
            </a:extLst>
          </p:cNvPr>
          <p:cNvSpPr txBox="1"/>
          <p:nvPr/>
        </p:nvSpPr>
        <p:spPr>
          <a:xfrm>
            <a:off x="978408" y="2879908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C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380F84-CEBF-4684-8DC0-1CB98F0EED00}"/>
              </a:ext>
            </a:extLst>
          </p:cNvPr>
          <p:cNvSpPr txBox="1"/>
          <p:nvPr/>
        </p:nvSpPr>
        <p:spPr>
          <a:xfrm>
            <a:off x="978408" y="2541354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245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320954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7787640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338937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8016240" y="1160841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328422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795528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EE1E33-950B-4E31-9CE2-D1D9DA87BA6D}"/>
              </a:ext>
            </a:extLst>
          </p:cNvPr>
          <p:cNvSpPr/>
          <p:nvPr/>
        </p:nvSpPr>
        <p:spPr>
          <a:xfrm>
            <a:off x="557784" y="1033272"/>
            <a:ext cx="1953768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0112-978C-44F0-8EA6-D9FF056247E6}"/>
              </a:ext>
            </a:extLst>
          </p:cNvPr>
          <p:cNvSpPr txBox="1"/>
          <p:nvPr/>
        </p:nvSpPr>
        <p:spPr>
          <a:xfrm>
            <a:off x="902208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DE75-84BE-427D-A9F7-C65266C69F90}"/>
              </a:ext>
            </a:extLst>
          </p:cNvPr>
          <p:cNvSpPr txBox="1"/>
          <p:nvPr/>
        </p:nvSpPr>
        <p:spPr>
          <a:xfrm>
            <a:off x="978408" y="355701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G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8610F-B9F7-4D84-B4B0-6CD6EEB59835}"/>
              </a:ext>
            </a:extLst>
          </p:cNvPr>
          <p:cNvSpPr txBox="1"/>
          <p:nvPr/>
        </p:nvSpPr>
        <p:spPr>
          <a:xfrm>
            <a:off x="978408" y="3218462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8488D-E3F5-4416-B1C4-4885AF839E78}"/>
              </a:ext>
            </a:extLst>
          </p:cNvPr>
          <p:cNvSpPr txBox="1"/>
          <p:nvPr/>
        </p:nvSpPr>
        <p:spPr>
          <a:xfrm>
            <a:off x="978408" y="2879908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443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320954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7787640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338937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8016240" y="1160841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328422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795528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EE1E33-950B-4E31-9CE2-D1D9DA87BA6D}"/>
              </a:ext>
            </a:extLst>
          </p:cNvPr>
          <p:cNvSpPr/>
          <p:nvPr/>
        </p:nvSpPr>
        <p:spPr>
          <a:xfrm>
            <a:off x="557784" y="1033272"/>
            <a:ext cx="1953768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0112-978C-44F0-8EA6-D9FF056247E6}"/>
              </a:ext>
            </a:extLst>
          </p:cNvPr>
          <p:cNvSpPr txBox="1"/>
          <p:nvPr/>
        </p:nvSpPr>
        <p:spPr>
          <a:xfrm>
            <a:off x="902208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DE75-84BE-427D-A9F7-C65266C69F90}"/>
              </a:ext>
            </a:extLst>
          </p:cNvPr>
          <p:cNvSpPr txBox="1"/>
          <p:nvPr/>
        </p:nvSpPr>
        <p:spPr>
          <a:xfrm>
            <a:off x="978408" y="355701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G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8610F-B9F7-4D84-B4B0-6CD6EEB59835}"/>
              </a:ext>
            </a:extLst>
          </p:cNvPr>
          <p:cNvSpPr txBox="1"/>
          <p:nvPr/>
        </p:nvSpPr>
        <p:spPr>
          <a:xfrm>
            <a:off x="978408" y="3218462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620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320954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7787640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338937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8016240" y="1160841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328422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795528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EE1E33-950B-4E31-9CE2-D1D9DA87BA6D}"/>
              </a:ext>
            </a:extLst>
          </p:cNvPr>
          <p:cNvSpPr/>
          <p:nvPr/>
        </p:nvSpPr>
        <p:spPr>
          <a:xfrm>
            <a:off x="557784" y="1033272"/>
            <a:ext cx="1953768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0112-978C-44F0-8EA6-D9FF056247E6}"/>
              </a:ext>
            </a:extLst>
          </p:cNvPr>
          <p:cNvSpPr txBox="1"/>
          <p:nvPr/>
        </p:nvSpPr>
        <p:spPr>
          <a:xfrm>
            <a:off x="902208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DE75-84BE-427D-A9F7-C65266C69F90}"/>
              </a:ext>
            </a:extLst>
          </p:cNvPr>
          <p:cNvSpPr txBox="1"/>
          <p:nvPr/>
        </p:nvSpPr>
        <p:spPr>
          <a:xfrm>
            <a:off x="978408" y="355701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793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320954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7787640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338937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8016240" y="1160841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328422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795528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EE1E33-950B-4E31-9CE2-D1D9DA87BA6D}"/>
              </a:ext>
            </a:extLst>
          </p:cNvPr>
          <p:cNvSpPr/>
          <p:nvPr/>
        </p:nvSpPr>
        <p:spPr>
          <a:xfrm>
            <a:off x="557784" y="1033272"/>
            <a:ext cx="1953768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0112-978C-44F0-8EA6-D9FF056247E6}"/>
              </a:ext>
            </a:extLst>
          </p:cNvPr>
          <p:cNvSpPr txBox="1"/>
          <p:nvPr/>
        </p:nvSpPr>
        <p:spPr>
          <a:xfrm>
            <a:off x="902208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DE75-84BE-427D-A9F7-C65266C69F90}"/>
              </a:ext>
            </a:extLst>
          </p:cNvPr>
          <p:cNvSpPr txBox="1"/>
          <p:nvPr/>
        </p:nvSpPr>
        <p:spPr>
          <a:xfrm>
            <a:off x="978408" y="355701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 </a:t>
            </a:r>
            <a:r>
              <a:rPr lang="en-US" altLang="ko-KR" sz="1600" dirty="0"/>
              <a:t>: G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1F89F-72AF-47F2-93F8-715F296529F3}"/>
              </a:ext>
            </a:extLst>
          </p:cNvPr>
          <p:cNvSpPr txBox="1"/>
          <p:nvPr/>
        </p:nvSpPr>
        <p:spPr>
          <a:xfrm>
            <a:off x="1069848" y="4937760"/>
            <a:ext cx="78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역방향 추론이 순방향 추론 보다 더 효과적이다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957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순방향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9930384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9930384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#1: IF </a:t>
            </a:r>
            <a:r>
              <a:rPr lang="ko-KR" altLang="en-US" dirty="0"/>
              <a:t>주위가 뜨겁다</a:t>
            </a:r>
            <a:r>
              <a:rPr lang="en-US" altLang="ko-KR" dirty="0"/>
              <a:t>. &amp; </a:t>
            </a:r>
            <a:r>
              <a:rPr lang="ko-KR" altLang="en-US" dirty="0"/>
              <a:t>연기가 난다</a:t>
            </a:r>
            <a:r>
              <a:rPr lang="en-US" altLang="ko-KR" dirty="0"/>
              <a:t>. THEN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#3: IF </a:t>
            </a:r>
            <a:r>
              <a:rPr lang="ko-KR" altLang="en-US" dirty="0"/>
              <a:t>불이 났다</a:t>
            </a:r>
            <a:r>
              <a:rPr lang="en-US" altLang="ko-KR" dirty="0"/>
              <a:t>. THEN </a:t>
            </a:r>
            <a:r>
              <a:rPr lang="ko-KR" altLang="en-US" dirty="0"/>
              <a:t>소방서에 신고한다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00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P.127 </a:t>
            </a:r>
            <a:r>
              <a:rPr lang="ko-KR" altLang="en-US" sz="1800" dirty="0"/>
              <a:t>다음과 같은 규칙과 사실이 있을 때 순방향 추론을 진행시켜 보자</a:t>
            </a:r>
            <a:r>
              <a:rPr lang="en-US" altLang="ko-KR" sz="1800" dirty="0"/>
              <a:t>. </a:t>
            </a:r>
            <a:r>
              <a:rPr lang="ko-KR" altLang="en-US" sz="1800" dirty="0"/>
              <a:t>추론의 목표는 </a:t>
            </a:r>
            <a:r>
              <a:rPr lang="en-US" altLang="ko-KR" sz="1800" dirty="0"/>
              <a:t>G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규칙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 &amp; B -&gt; C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 -&gt; D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 &amp; D -&gt; 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 &amp; E &amp; F -&gt; H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 &amp; E -&gt; 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사실</a:t>
            </a:r>
            <a:endParaRPr lang="en-US" altLang="ko-KR" dirty="0"/>
          </a:p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7410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9930384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8999"/>
            <a:ext cx="9930384" cy="2694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#1: IF </a:t>
            </a:r>
            <a:r>
              <a:rPr lang="ko-KR" altLang="en-US" dirty="0"/>
              <a:t>주위가 뜨겁다</a:t>
            </a:r>
            <a:r>
              <a:rPr lang="en-US" altLang="ko-KR" dirty="0"/>
              <a:t>. &amp; </a:t>
            </a:r>
            <a:r>
              <a:rPr lang="ko-KR" altLang="en-US" dirty="0"/>
              <a:t>연기가 난다</a:t>
            </a:r>
            <a:r>
              <a:rPr lang="en-US" altLang="ko-KR" dirty="0"/>
              <a:t>. THEN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>
                <a:solidFill>
                  <a:srgbClr val="FF0000"/>
                </a:solidFill>
              </a:rPr>
              <a:t>#2: IF </a:t>
            </a:r>
            <a:r>
              <a:rPr lang="ko-KR" altLang="en-US" dirty="0">
                <a:solidFill>
                  <a:srgbClr val="FF0000"/>
                </a:solidFill>
              </a:rPr>
              <a:t>알람이 울린다</a:t>
            </a:r>
            <a:r>
              <a:rPr lang="en-US" altLang="ko-KR" dirty="0">
                <a:solidFill>
                  <a:srgbClr val="FF0000"/>
                </a:solidFill>
              </a:rPr>
              <a:t>. THEN </a:t>
            </a:r>
            <a:r>
              <a:rPr lang="ko-KR" altLang="en-US" dirty="0">
                <a:solidFill>
                  <a:srgbClr val="FF0000"/>
                </a:solidFill>
              </a:rPr>
              <a:t>연기가 났다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규칙 </a:t>
            </a:r>
            <a:r>
              <a:rPr lang="en-US" altLang="ko-KR" dirty="0"/>
              <a:t>#3: IF </a:t>
            </a:r>
            <a:r>
              <a:rPr lang="ko-KR" altLang="en-US" dirty="0"/>
              <a:t>불이 났다</a:t>
            </a:r>
            <a:r>
              <a:rPr lang="en-US" altLang="ko-KR" dirty="0"/>
              <a:t>. THEN </a:t>
            </a:r>
            <a:r>
              <a:rPr lang="ko-KR" altLang="en-US" dirty="0"/>
              <a:t>소방서에 신고한다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사실 </a:t>
            </a:r>
            <a:r>
              <a:rPr lang="en-US" altLang="ko-KR" dirty="0">
                <a:solidFill>
                  <a:srgbClr val="FF0000"/>
                </a:solidFill>
              </a:rPr>
              <a:t>C: </a:t>
            </a:r>
            <a:r>
              <a:rPr lang="ko-KR" altLang="en-US" dirty="0">
                <a:solidFill>
                  <a:srgbClr val="FF0000"/>
                </a:solidFill>
              </a:rPr>
              <a:t>연기가 났다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26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9930384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8999"/>
            <a:ext cx="9930384" cy="2694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>
                <a:solidFill>
                  <a:srgbClr val="FF0000"/>
                </a:solidFill>
              </a:rPr>
              <a:t>#1: IF </a:t>
            </a:r>
            <a:r>
              <a:rPr lang="ko-KR" altLang="en-US" dirty="0">
                <a:solidFill>
                  <a:srgbClr val="FF0000"/>
                </a:solidFill>
              </a:rPr>
              <a:t>주위가 뜨겁다</a:t>
            </a:r>
            <a:r>
              <a:rPr lang="en-US" altLang="ko-KR" dirty="0">
                <a:solidFill>
                  <a:srgbClr val="FF0000"/>
                </a:solidFill>
              </a:rPr>
              <a:t>. &amp; </a:t>
            </a:r>
            <a:r>
              <a:rPr lang="ko-KR" altLang="en-US" dirty="0">
                <a:solidFill>
                  <a:srgbClr val="FF0000"/>
                </a:solidFill>
              </a:rPr>
              <a:t>연기가 난다</a:t>
            </a:r>
            <a:r>
              <a:rPr lang="en-US" altLang="ko-KR" dirty="0">
                <a:solidFill>
                  <a:srgbClr val="FF0000"/>
                </a:solidFill>
              </a:rPr>
              <a:t>. THEN </a:t>
            </a:r>
            <a:r>
              <a:rPr lang="ko-KR" altLang="en-US" dirty="0">
                <a:solidFill>
                  <a:srgbClr val="FF0000"/>
                </a:solidFill>
              </a:rPr>
              <a:t>불이 났다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#3: IF </a:t>
            </a:r>
            <a:r>
              <a:rPr lang="ko-KR" altLang="en-US" dirty="0"/>
              <a:t>불이 났다</a:t>
            </a:r>
            <a:r>
              <a:rPr lang="en-US" altLang="ko-KR" dirty="0"/>
              <a:t>. THEN </a:t>
            </a:r>
            <a:r>
              <a:rPr lang="ko-KR" altLang="en-US" dirty="0"/>
              <a:t>소방서에 신고한다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C: </a:t>
            </a:r>
            <a:r>
              <a:rPr lang="ko-KR" altLang="en-US" dirty="0"/>
              <a:t>연기가 났다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사실 </a:t>
            </a:r>
            <a:r>
              <a:rPr lang="en-US" altLang="ko-KR" dirty="0">
                <a:solidFill>
                  <a:srgbClr val="FF0000"/>
                </a:solidFill>
              </a:rPr>
              <a:t>D: </a:t>
            </a:r>
            <a:r>
              <a:rPr lang="ko-KR" altLang="en-US" dirty="0">
                <a:solidFill>
                  <a:srgbClr val="FF0000"/>
                </a:solidFill>
              </a:rPr>
              <a:t>불이 났다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7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9930384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8999"/>
            <a:ext cx="9930384" cy="2694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#1: IF </a:t>
            </a:r>
            <a:r>
              <a:rPr lang="ko-KR" altLang="en-US" dirty="0"/>
              <a:t>주위가 뜨겁다</a:t>
            </a:r>
            <a:r>
              <a:rPr lang="en-US" altLang="ko-KR" dirty="0"/>
              <a:t>. &amp; </a:t>
            </a:r>
            <a:r>
              <a:rPr lang="ko-KR" altLang="en-US" dirty="0"/>
              <a:t>연기가 난다</a:t>
            </a:r>
            <a:r>
              <a:rPr lang="en-US" altLang="ko-KR" dirty="0"/>
              <a:t>. THEN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>
                <a:solidFill>
                  <a:srgbClr val="FF0000"/>
                </a:solidFill>
              </a:rPr>
              <a:t>#3: IF </a:t>
            </a:r>
            <a:r>
              <a:rPr lang="ko-KR" altLang="en-US" dirty="0">
                <a:solidFill>
                  <a:srgbClr val="FF0000"/>
                </a:solidFill>
              </a:rPr>
              <a:t>불이 났다</a:t>
            </a:r>
            <a:r>
              <a:rPr lang="en-US" altLang="ko-KR" dirty="0">
                <a:solidFill>
                  <a:srgbClr val="FF0000"/>
                </a:solidFill>
              </a:rPr>
              <a:t>. THEN </a:t>
            </a:r>
            <a:r>
              <a:rPr lang="ko-KR" altLang="en-US" dirty="0">
                <a:solidFill>
                  <a:srgbClr val="FF0000"/>
                </a:solidFill>
              </a:rPr>
              <a:t>소방서에 신고한다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595884" y="3621898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C: </a:t>
            </a:r>
            <a:r>
              <a:rPr lang="ko-KR" altLang="en-US" dirty="0"/>
              <a:t>연기가 났다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D: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소방서에 신고한다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574C8-0DB8-468C-92D1-7DC3D0B67B3E}"/>
              </a:ext>
            </a:extLst>
          </p:cNvPr>
          <p:cNvSpPr txBox="1"/>
          <p:nvPr/>
        </p:nvSpPr>
        <p:spPr>
          <a:xfrm>
            <a:off x="595884" y="6355080"/>
            <a:ext cx="5265420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관계인 </a:t>
            </a:r>
            <a:r>
              <a:rPr lang="en-US" altLang="ko-KR" dirty="0"/>
              <a:t>‘</a:t>
            </a:r>
            <a:r>
              <a:rPr lang="ko-KR" altLang="en-US" dirty="0"/>
              <a:t>소방서에 신고한다</a:t>
            </a:r>
            <a:r>
              <a:rPr lang="en-US" altLang="ko-KR" dirty="0"/>
              <a:t>'</a:t>
            </a:r>
            <a:r>
              <a:rPr lang="ko-KR" altLang="en-US" dirty="0"/>
              <a:t>에 도달하였다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295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9930384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9930384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#1: IF </a:t>
            </a:r>
            <a:r>
              <a:rPr lang="ko-KR" altLang="en-US" dirty="0"/>
              <a:t>주위가 뜨겁다</a:t>
            </a:r>
            <a:r>
              <a:rPr lang="en-US" altLang="ko-KR" dirty="0"/>
              <a:t>. &amp; </a:t>
            </a:r>
            <a:r>
              <a:rPr lang="ko-KR" altLang="en-US" dirty="0"/>
              <a:t>연기가 난다</a:t>
            </a:r>
            <a:r>
              <a:rPr lang="en-US" altLang="ko-KR" dirty="0"/>
              <a:t>. THEN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#3: IF </a:t>
            </a:r>
            <a:r>
              <a:rPr lang="ko-KR" altLang="en-US" dirty="0"/>
              <a:t>불이 났다</a:t>
            </a:r>
            <a:r>
              <a:rPr lang="en-US" altLang="ko-KR" dirty="0"/>
              <a:t>. THEN </a:t>
            </a:r>
            <a:r>
              <a:rPr lang="ko-KR" altLang="en-US" dirty="0"/>
              <a:t>소방서에 신고한다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99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6400800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6400800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#1: IF </a:t>
            </a:r>
            <a:r>
              <a:rPr lang="ko-KR" altLang="en-US" dirty="0"/>
              <a:t>주위가 뜨겁다</a:t>
            </a:r>
            <a:r>
              <a:rPr lang="en-US" altLang="ko-KR" dirty="0"/>
              <a:t>. &amp; </a:t>
            </a:r>
            <a:r>
              <a:rPr lang="ko-KR" altLang="en-US" dirty="0"/>
              <a:t>연기가 난다</a:t>
            </a:r>
            <a:r>
              <a:rPr lang="en-US" altLang="ko-KR" dirty="0"/>
              <a:t>. THEN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#3: IF </a:t>
            </a:r>
            <a:r>
              <a:rPr lang="ko-KR" altLang="en-US" dirty="0"/>
              <a:t>불이 났다</a:t>
            </a:r>
            <a:r>
              <a:rPr lang="en-US" altLang="ko-KR" dirty="0"/>
              <a:t>. THEN </a:t>
            </a:r>
            <a:r>
              <a:rPr lang="ko-KR" altLang="en-US" dirty="0"/>
              <a:t>소방서에 신고한다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A9A2D-061F-4E98-9A4C-4ED305BE3541}"/>
              </a:ext>
            </a:extLst>
          </p:cNvPr>
          <p:cNvSpPr/>
          <p:nvPr/>
        </p:nvSpPr>
        <p:spPr>
          <a:xfrm>
            <a:off x="7370064" y="1133856"/>
            <a:ext cx="4599432" cy="426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C067-2CCC-48CA-9870-1EC6A07F3387}"/>
              </a:ext>
            </a:extLst>
          </p:cNvPr>
          <p:cNvSpPr txBox="1"/>
          <p:nvPr/>
        </p:nvSpPr>
        <p:spPr>
          <a:xfrm>
            <a:off x="7562088" y="73487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1A50-EF9C-42B7-A0FB-58FCE8B35677}"/>
              </a:ext>
            </a:extLst>
          </p:cNvPr>
          <p:cNvSpPr txBox="1"/>
          <p:nvPr/>
        </p:nvSpPr>
        <p:spPr>
          <a:xfrm>
            <a:off x="7562088" y="4800832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소방서에 신고한다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9705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6400800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6400800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#1: IF </a:t>
            </a:r>
            <a:r>
              <a:rPr lang="ko-KR" altLang="en-US" dirty="0"/>
              <a:t>주위가 뜨겁다</a:t>
            </a:r>
            <a:r>
              <a:rPr lang="en-US" altLang="ko-KR" dirty="0"/>
              <a:t>. &amp; </a:t>
            </a:r>
            <a:r>
              <a:rPr lang="ko-KR" altLang="en-US" dirty="0"/>
              <a:t>연기가 난다</a:t>
            </a:r>
            <a:r>
              <a:rPr lang="en-US" altLang="ko-KR" dirty="0"/>
              <a:t>. THEN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규칙 </a:t>
            </a:r>
            <a:r>
              <a:rPr lang="en-US" altLang="ko-KR" dirty="0">
                <a:solidFill>
                  <a:srgbClr val="FFC000"/>
                </a:solidFill>
              </a:rPr>
              <a:t>#3: IF </a:t>
            </a:r>
            <a:r>
              <a:rPr lang="ko-KR" altLang="en-US" dirty="0">
                <a:solidFill>
                  <a:srgbClr val="FFC000"/>
                </a:solidFill>
              </a:rPr>
              <a:t>불이 났다</a:t>
            </a:r>
            <a:r>
              <a:rPr lang="en-US" altLang="ko-KR" dirty="0">
                <a:solidFill>
                  <a:srgbClr val="FFC000"/>
                </a:solidFill>
              </a:rPr>
              <a:t>. THEN </a:t>
            </a:r>
            <a:r>
              <a:rPr lang="ko-KR" altLang="en-US" dirty="0">
                <a:solidFill>
                  <a:srgbClr val="FFC000"/>
                </a:solidFill>
              </a:rPr>
              <a:t>소방서에 신고한다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A9A2D-061F-4E98-9A4C-4ED305BE3541}"/>
              </a:ext>
            </a:extLst>
          </p:cNvPr>
          <p:cNvSpPr/>
          <p:nvPr/>
        </p:nvSpPr>
        <p:spPr>
          <a:xfrm>
            <a:off x="7370064" y="1133856"/>
            <a:ext cx="4599432" cy="426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C067-2CCC-48CA-9870-1EC6A07F3387}"/>
              </a:ext>
            </a:extLst>
          </p:cNvPr>
          <p:cNvSpPr txBox="1"/>
          <p:nvPr/>
        </p:nvSpPr>
        <p:spPr>
          <a:xfrm>
            <a:off x="7562088" y="73487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1A50-EF9C-42B7-A0FB-58FCE8B35677}"/>
              </a:ext>
            </a:extLst>
          </p:cNvPr>
          <p:cNvSpPr txBox="1"/>
          <p:nvPr/>
        </p:nvSpPr>
        <p:spPr>
          <a:xfrm>
            <a:off x="7562088" y="4800832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소방서에 신고한다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2907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6400800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6400800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#1: IF </a:t>
            </a:r>
            <a:r>
              <a:rPr lang="ko-KR" altLang="en-US" dirty="0"/>
              <a:t>주위가 뜨겁다</a:t>
            </a:r>
            <a:r>
              <a:rPr lang="en-US" altLang="ko-KR" dirty="0"/>
              <a:t>. &amp; </a:t>
            </a:r>
            <a:r>
              <a:rPr lang="ko-KR" altLang="en-US" dirty="0"/>
              <a:t>연기가 난다</a:t>
            </a:r>
            <a:r>
              <a:rPr lang="en-US" altLang="ko-KR" dirty="0"/>
              <a:t>. THEN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규칙 </a:t>
            </a:r>
            <a:r>
              <a:rPr lang="en-US" altLang="ko-KR" dirty="0">
                <a:solidFill>
                  <a:srgbClr val="FFC000"/>
                </a:solidFill>
              </a:rPr>
              <a:t>#3: IF </a:t>
            </a:r>
            <a:r>
              <a:rPr lang="ko-KR" altLang="en-US" dirty="0">
                <a:solidFill>
                  <a:srgbClr val="FFC000"/>
                </a:solidFill>
              </a:rPr>
              <a:t>불이 났다</a:t>
            </a:r>
            <a:r>
              <a:rPr lang="en-US" altLang="ko-KR" dirty="0">
                <a:solidFill>
                  <a:srgbClr val="FFC000"/>
                </a:solidFill>
              </a:rPr>
              <a:t>. THEN </a:t>
            </a:r>
            <a:r>
              <a:rPr lang="ko-KR" altLang="en-US" dirty="0">
                <a:solidFill>
                  <a:srgbClr val="FFC000"/>
                </a:solidFill>
              </a:rPr>
              <a:t>소방서에 신고한다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A9A2D-061F-4E98-9A4C-4ED305BE3541}"/>
              </a:ext>
            </a:extLst>
          </p:cNvPr>
          <p:cNvSpPr/>
          <p:nvPr/>
        </p:nvSpPr>
        <p:spPr>
          <a:xfrm>
            <a:off x="7370064" y="1133856"/>
            <a:ext cx="4599432" cy="426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C067-2CCC-48CA-9870-1EC6A07F3387}"/>
              </a:ext>
            </a:extLst>
          </p:cNvPr>
          <p:cNvSpPr txBox="1"/>
          <p:nvPr/>
        </p:nvSpPr>
        <p:spPr>
          <a:xfrm>
            <a:off x="7562088" y="73487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1A50-EF9C-42B7-A0FB-58FCE8B35677}"/>
              </a:ext>
            </a:extLst>
          </p:cNvPr>
          <p:cNvSpPr txBox="1"/>
          <p:nvPr/>
        </p:nvSpPr>
        <p:spPr>
          <a:xfrm>
            <a:off x="7562088" y="4800832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소방서에 신고한다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A4164-D2B4-4EE4-BDF0-76F04A28514C}"/>
              </a:ext>
            </a:extLst>
          </p:cNvPr>
          <p:cNvSpPr txBox="1"/>
          <p:nvPr/>
        </p:nvSpPr>
        <p:spPr>
          <a:xfrm>
            <a:off x="7540752" y="4462278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목표</a:t>
            </a:r>
            <a:r>
              <a:rPr lang="en-US" altLang="ko-KR" sz="1600" dirty="0">
                <a:solidFill>
                  <a:srgbClr val="FF0000"/>
                </a:solidFill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</a:rPr>
              <a:t>불이 났다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51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6400800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6400800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규칙 </a:t>
            </a:r>
            <a:r>
              <a:rPr lang="en-US" altLang="ko-KR" dirty="0">
                <a:solidFill>
                  <a:srgbClr val="FFC000"/>
                </a:solidFill>
              </a:rPr>
              <a:t>#1: IF </a:t>
            </a:r>
            <a:r>
              <a:rPr lang="ko-KR" altLang="en-US" dirty="0">
                <a:solidFill>
                  <a:srgbClr val="FFC000"/>
                </a:solidFill>
              </a:rPr>
              <a:t>주위가 뜨겁다</a:t>
            </a:r>
            <a:r>
              <a:rPr lang="en-US" altLang="ko-KR" dirty="0">
                <a:solidFill>
                  <a:srgbClr val="FFC000"/>
                </a:solidFill>
              </a:rPr>
              <a:t>. &amp; </a:t>
            </a:r>
            <a:r>
              <a:rPr lang="ko-KR" altLang="en-US" dirty="0">
                <a:solidFill>
                  <a:srgbClr val="FFC000"/>
                </a:solidFill>
              </a:rPr>
              <a:t>연기가 난다</a:t>
            </a:r>
            <a:r>
              <a:rPr lang="en-US" altLang="ko-KR" dirty="0">
                <a:solidFill>
                  <a:srgbClr val="FFC000"/>
                </a:solidFill>
              </a:rPr>
              <a:t>. THEN </a:t>
            </a:r>
            <a:r>
              <a:rPr lang="ko-KR" altLang="en-US" dirty="0">
                <a:solidFill>
                  <a:srgbClr val="FFC000"/>
                </a:solidFill>
              </a:rPr>
              <a:t>불이 났다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규칙 </a:t>
            </a:r>
            <a:r>
              <a:rPr lang="en-US" altLang="ko-KR" dirty="0">
                <a:solidFill>
                  <a:srgbClr val="FFC000"/>
                </a:solidFill>
              </a:rPr>
              <a:t>#3: IF </a:t>
            </a:r>
            <a:r>
              <a:rPr lang="ko-KR" altLang="en-US" dirty="0">
                <a:solidFill>
                  <a:srgbClr val="FFC000"/>
                </a:solidFill>
              </a:rPr>
              <a:t>불이 났다</a:t>
            </a:r>
            <a:r>
              <a:rPr lang="en-US" altLang="ko-KR" dirty="0">
                <a:solidFill>
                  <a:srgbClr val="FFC000"/>
                </a:solidFill>
              </a:rPr>
              <a:t>. THEN </a:t>
            </a:r>
            <a:r>
              <a:rPr lang="ko-KR" altLang="en-US" dirty="0">
                <a:solidFill>
                  <a:srgbClr val="FFC000"/>
                </a:solidFill>
              </a:rPr>
              <a:t>소방서에 신고한다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A9A2D-061F-4E98-9A4C-4ED305BE3541}"/>
              </a:ext>
            </a:extLst>
          </p:cNvPr>
          <p:cNvSpPr/>
          <p:nvPr/>
        </p:nvSpPr>
        <p:spPr>
          <a:xfrm>
            <a:off x="7321296" y="1133856"/>
            <a:ext cx="4599432" cy="426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C067-2CCC-48CA-9870-1EC6A07F3387}"/>
              </a:ext>
            </a:extLst>
          </p:cNvPr>
          <p:cNvSpPr txBox="1"/>
          <p:nvPr/>
        </p:nvSpPr>
        <p:spPr>
          <a:xfrm>
            <a:off x="7562088" y="73487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1A50-EF9C-42B7-A0FB-58FCE8B35677}"/>
              </a:ext>
            </a:extLst>
          </p:cNvPr>
          <p:cNvSpPr txBox="1"/>
          <p:nvPr/>
        </p:nvSpPr>
        <p:spPr>
          <a:xfrm>
            <a:off x="7562088" y="4800832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소방서에 신고한다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A4164-D2B4-4EE4-BDF0-76F04A28514C}"/>
              </a:ext>
            </a:extLst>
          </p:cNvPr>
          <p:cNvSpPr txBox="1"/>
          <p:nvPr/>
        </p:nvSpPr>
        <p:spPr>
          <a:xfrm>
            <a:off x="7540752" y="4462278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불이 났다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7766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6400800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6400800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규칙 </a:t>
            </a:r>
            <a:r>
              <a:rPr lang="en-US" altLang="ko-KR" dirty="0">
                <a:solidFill>
                  <a:srgbClr val="FFC000"/>
                </a:solidFill>
              </a:rPr>
              <a:t>#1: IF </a:t>
            </a:r>
            <a:r>
              <a:rPr lang="ko-KR" altLang="en-US" dirty="0">
                <a:solidFill>
                  <a:srgbClr val="FFC000"/>
                </a:solidFill>
              </a:rPr>
              <a:t>주위가 뜨겁다</a:t>
            </a:r>
            <a:r>
              <a:rPr lang="en-US" altLang="ko-KR" dirty="0">
                <a:solidFill>
                  <a:srgbClr val="FFC000"/>
                </a:solidFill>
              </a:rPr>
              <a:t>. &amp; </a:t>
            </a:r>
            <a:r>
              <a:rPr lang="ko-KR" altLang="en-US" dirty="0">
                <a:solidFill>
                  <a:srgbClr val="FFC000"/>
                </a:solidFill>
              </a:rPr>
              <a:t>연기가 난다</a:t>
            </a:r>
            <a:r>
              <a:rPr lang="en-US" altLang="ko-KR" dirty="0">
                <a:solidFill>
                  <a:srgbClr val="FFC000"/>
                </a:solidFill>
              </a:rPr>
              <a:t>. THEN </a:t>
            </a:r>
            <a:r>
              <a:rPr lang="ko-KR" altLang="en-US" dirty="0">
                <a:solidFill>
                  <a:srgbClr val="FFC000"/>
                </a:solidFill>
              </a:rPr>
              <a:t>불이 났다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규칙 </a:t>
            </a:r>
            <a:r>
              <a:rPr lang="en-US" altLang="ko-KR" dirty="0">
                <a:solidFill>
                  <a:srgbClr val="FFC000"/>
                </a:solidFill>
              </a:rPr>
              <a:t>#3: IF </a:t>
            </a:r>
            <a:r>
              <a:rPr lang="ko-KR" altLang="en-US" dirty="0">
                <a:solidFill>
                  <a:srgbClr val="FFC000"/>
                </a:solidFill>
              </a:rPr>
              <a:t>불이 났다</a:t>
            </a:r>
            <a:r>
              <a:rPr lang="en-US" altLang="ko-KR" dirty="0">
                <a:solidFill>
                  <a:srgbClr val="FFC000"/>
                </a:solidFill>
              </a:rPr>
              <a:t>. THEN </a:t>
            </a:r>
            <a:r>
              <a:rPr lang="ko-KR" altLang="en-US" dirty="0">
                <a:solidFill>
                  <a:srgbClr val="FFC000"/>
                </a:solidFill>
              </a:rPr>
              <a:t>소방서에 신고한다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67512" y="3877502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A9A2D-061F-4E98-9A4C-4ED305BE3541}"/>
              </a:ext>
            </a:extLst>
          </p:cNvPr>
          <p:cNvSpPr/>
          <p:nvPr/>
        </p:nvSpPr>
        <p:spPr>
          <a:xfrm>
            <a:off x="7321296" y="1133856"/>
            <a:ext cx="4599432" cy="426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C067-2CCC-48CA-9870-1EC6A07F3387}"/>
              </a:ext>
            </a:extLst>
          </p:cNvPr>
          <p:cNvSpPr txBox="1"/>
          <p:nvPr/>
        </p:nvSpPr>
        <p:spPr>
          <a:xfrm>
            <a:off x="7562088" y="73487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1A50-EF9C-42B7-A0FB-58FCE8B35677}"/>
              </a:ext>
            </a:extLst>
          </p:cNvPr>
          <p:cNvSpPr txBox="1"/>
          <p:nvPr/>
        </p:nvSpPr>
        <p:spPr>
          <a:xfrm>
            <a:off x="7562088" y="4800832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소방서에 신고한다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A4164-D2B4-4EE4-BDF0-76F04A28514C}"/>
              </a:ext>
            </a:extLst>
          </p:cNvPr>
          <p:cNvSpPr txBox="1"/>
          <p:nvPr/>
        </p:nvSpPr>
        <p:spPr>
          <a:xfrm>
            <a:off x="7540752" y="4462278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불이 났다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3DBE6-9239-44A5-88F2-62E53574714C}"/>
              </a:ext>
            </a:extLst>
          </p:cNvPr>
          <p:cNvSpPr txBox="1"/>
          <p:nvPr/>
        </p:nvSpPr>
        <p:spPr>
          <a:xfrm>
            <a:off x="7540752" y="4128635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연기가 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37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6400800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6400800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>
                <a:solidFill>
                  <a:srgbClr val="00B0F0"/>
                </a:solidFill>
              </a:rPr>
              <a:t>규칙 </a:t>
            </a:r>
            <a:r>
              <a:rPr lang="en-US" altLang="ko-KR" dirty="0">
                <a:solidFill>
                  <a:srgbClr val="00B0F0"/>
                </a:solidFill>
              </a:rPr>
              <a:t>#1: IF </a:t>
            </a:r>
            <a:r>
              <a:rPr lang="ko-KR" altLang="en-US" dirty="0">
                <a:solidFill>
                  <a:srgbClr val="00B0F0"/>
                </a:solidFill>
              </a:rPr>
              <a:t>주위가 뜨겁다</a:t>
            </a:r>
            <a:r>
              <a:rPr lang="en-US" altLang="ko-KR" dirty="0">
                <a:solidFill>
                  <a:srgbClr val="00B0F0"/>
                </a:solidFill>
              </a:rPr>
              <a:t>. &amp; </a:t>
            </a:r>
            <a:r>
              <a:rPr lang="ko-KR" altLang="en-US" dirty="0">
                <a:solidFill>
                  <a:srgbClr val="00B0F0"/>
                </a:solidFill>
              </a:rPr>
              <a:t>연기가 난다</a:t>
            </a:r>
            <a:r>
              <a:rPr lang="en-US" altLang="ko-KR" dirty="0">
                <a:solidFill>
                  <a:srgbClr val="00B0F0"/>
                </a:solidFill>
              </a:rPr>
              <a:t>. THEN </a:t>
            </a:r>
            <a:r>
              <a:rPr lang="ko-KR" altLang="en-US" dirty="0">
                <a:solidFill>
                  <a:srgbClr val="00B0F0"/>
                </a:solidFill>
              </a:rPr>
              <a:t>불이 났다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규칙 </a:t>
            </a:r>
            <a:r>
              <a:rPr lang="en-US" altLang="ko-KR" dirty="0">
                <a:solidFill>
                  <a:srgbClr val="FFC000"/>
                </a:solidFill>
              </a:rPr>
              <a:t>#3: IF </a:t>
            </a:r>
            <a:r>
              <a:rPr lang="ko-KR" altLang="en-US" dirty="0">
                <a:solidFill>
                  <a:srgbClr val="FFC000"/>
                </a:solidFill>
              </a:rPr>
              <a:t>불이 났다</a:t>
            </a:r>
            <a:r>
              <a:rPr lang="en-US" altLang="ko-KR" dirty="0">
                <a:solidFill>
                  <a:srgbClr val="FFC000"/>
                </a:solidFill>
              </a:rPr>
              <a:t>. THEN </a:t>
            </a:r>
            <a:r>
              <a:rPr lang="ko-KR" altLang="en-US" dirty="0">
                <a:solidFill>
                  <a:srgbClr val="FFC000"/>
                </a:solidFill>
              </a:rPr>
              <a:t>소방서에 신고한다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595884" y="3662058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사실 </a:t>
            </a:r>
            <a:r>
              <a:rPr lang="en-US" altLang="ko-KR" dirty="0">
                <a:solidFill>
                  <a:srgbClr val="FF0000"/>
                </a:solidFill>
              </a:rPr>
              <a:t>C: </a:t>
            </a:r>
            <a:r>
              <a:rPr lang="ko-KR" altLang="en-US" dirty="0">
                <a:solidFill>
                  <a:srgbClr val="FF0000"/>
                </a:solidFill>
              </a:rPr>
              <a:t>연기가 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A9A2D-061F-4E98-9A4C-4ED305BE3541}"/>
              </a:ext>
            </a:extLst>
          </p:cNvPr>
          <p:cNvSpPr/>
          <p:nvPr/>
        </p:nvSpPr>
        <p:spPr>
          <a:xfrm>
            <a:off x="7321296" y="1133856"/>
            <a:ext cx="4599432" cy="426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C067-2CCC-48CA-9870-1EC6A07F3387}"/>
              </a:ext>
            </a:extLst>
          </p:cNvPr>
          <p:cNvSpPr txBox="1"/>
          <p:nvPr/>
        </p:nvSpPr>
        <p:spPr>
          <a:xfrm>
            <a:off x="7562088" y="73487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1A50-EF9C-42B7-A0FB-58FCE8B35677}"/>
              </a:ext>
            </a:extLst>
          </p:cNvPr>
          <p:cNvSpPr txBox="1"/>
          <p:nvPr/>
        </p:nvSpPr>
        <p:spPr>
          <a:xfrm>
            <a:off x="7562088" y="4800832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소방서에 신고한다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A4164-D2B4-4EE4-BDF0-76F04A28514C}"/>
              </a:ext>
            </a:extLst>
          </p:cNvPr>
          <p:cNvSpPr txBox="1"/>
          <p:nvPr/>
        </p:nvSpPr>
        <p:spPr>
          <a:xfrm>
            <a:off x="7540752" y="4462278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불이 났다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627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/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/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137160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6976872" y="513326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</p:spTree>
    <p:extLst>
      <p:ext uri="{BB962C8B-B14F-4D97-AF65-F5344CB8AC3E}">
        <p14:creationId xmlns:p14="http://schemas.microsoft.com/office/powerpoint/2010/main" val="548535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6400800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6400800" cy="2404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>
                <a:solidFill>
                  <a:srgbClr val="00B0F0"/>
                </a:solidFill>
              </a:rPr>
              <a:t>규칙 </a:t>
            </a:r>
            <a:r>
              <a:rPr lang="en-US" altLang="ko-KR" dirty="0">
                <a:solidFill>
                  <a:srgbClr val="00B0F0"/>
                </a:solidFill>
              </a:rPr>
              <a:t>#1: IF </a:t>
            </a:r>
            <a:r>
              <a:rPr lang="ko-KR" altLang="en-US" dirty="0">
                <a:solidFill>
                  <a:srgbClr val="00B0F0"/>
                </a:solidFill>
              </a:rPr>
              <a:t>주위가 뜨겁다</a:t>
            </a:r>
            <a:r>
              <a:rPr lang="en-US" altLang="ko-KR" dirty="0">
                <a:solidFill>
                  <a:srgbClr val="00B0F0"/>
                </a:solidFill>
              </a:rPr>
              <a:t>. &amp; </a:t>
            </a:r>
            <a:r>
              <a:rPr lang="ko-KR" altLang="en-US" dirty="0">
                <a:solidFill>
                  <a:srgbClr val="00B0F0"/>
                </a:solidFill>
              </a:rPr>
              <a:t>연기가 난다</a:t>
            </a:r>
            <a:r>
              <a:rPr lang="en-US" altLang="ko-KR" dirty="0">
                <a:solidFill>
                  <a:srgbClr val="00B0F0"/>
                </a:solidFill>
              </a:rPr>
              <a:t>. THEN </a:t>
            </a:r>
            <a:r>
              <a:rPr lang="ko-KR" altLang="en-US" dirty="0">
                <a:solidFill>
                  <a:srgbClr val="00B0F0"/>
                </a:solidFill>
              </a:rPr>
              <a:t>불이 났다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규칙 </a:t>
            </a:r>
            <a:r>
              <a:rPr lang="en-US" altLang="ko-KR" dirty="0">
                <a:solidFill>
                  <a:srgbClr val="FFC000"/>
                </a:solidFill>
              </a:rPr>
              <a:t>#3: IF </a:t>
            </a:r>
            <a:r>
              <a:rPr lang="ko-KR" altLang="en-US" dirty="0">
                <a:solidFill>
                  <a:srgbClr val="FFC000"/>
                </a:solidFill>
              </a:rPr>
              <a:t>불이 났다</a:t>
            </a:r>
            <a:r>
              <a:rPr lang="en-US" altLang="ko-KR" dirty="0">
                <a:solidFill>
                  <a:srgbClr val="FFC000"/>
                </a:solidFill>
              </a:rPr>
              <a:t>. THEN </a:t>
            </a:r>
            <a:r>
              <a:rPr lang="ko-KR" altLang="en-US" dirty="0">
                <a:solidFill>
                  <a:srgbClr val="FFC000"/>
                </a:solidFill>
              </a:rPr>
              <a:t>소방서에 신고한다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595884" y="3534817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C: </a:t>
            </a:r>
            <a:r>
              <a:rPr lang="ko-KR" altLang="en-US" dirty="0"/>
              <a:t>연기가 난다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사실 </a:t>
            </a:r>
            <a:r>
              <a:rPr lang="en-US" altLang="ko-KR" dirty="0">
                <a:solidFill>
                  <a:srgbClr val="FF0000"/>
                </a:solidFill>
              </a:rPr>
              <a:t>D: </a:t>
            </a:r>
            <a:r>
              <a:rPr lang="ko-KR" altLang="en-US" dirty="0">
                <a:solidFill>
                  <a:srgbClr val="FF0000"/>
                </a:solidFill>
              </a:rPr>
              <a:t>불이 났다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A9A2D-061F-4E98-9A4C-4ED305BE3541}"/>
              </a:ext>
            </a:extLst>
          </p:cNvPr>
          <p:cNvSpPr/>
          <p:nvPr/>
        </p:nvSpPr>
        <p:spPr>
          <a:xfrm>
            <a:off x="7321296" y="1133856"/>
            <a:ext cx="4599432" cy="426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C067-2CCC-48CA-9870-1EC6A07F3387}"/>
              </a:ext>
            </a:extLst>
          </p:cNvPr>
          <p:cNvSpPr txBox="1"/>
          <p:nvPr/>
        </p:nvSpPr>
        <p:spPr>
          <a:xfrm>
            <a:off x="7562088" y="73487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1A50-EF9C-42B7-A0FB-58FCE8B35677}"/>
              </a:ext>
            </a:extLst>
          </p:cNvPr>
          <p:cNvSpPr txBox="1"/>
          <p:nvPr/>
        </p:nvSpPr>
        <p:spPr>
          <a:xfrm>
            <a:off x="7562088" y="4800832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소방서에 신고한다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4271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26251"/>
            <a:ext cx="11204448" cy="40468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/>
              <a:t>P.128 </a:t>
            </a:r>
            <a:r>
              <a:rPr lang="ko-KR" altLang="en-US" sz="1800" dirty="0"/>
              <a:t>화재를 처리하는 전문가 시스템을 가정하자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규칙과 사실이 저장되어 있다</a:t>
            </a:r>
            <a:r>
              <a:rPr lang="en-US" altLang="ko-KR" sz="1800" dirty="0"/>
              <a:t>.(</a:t>
            </a:r>
            <a:r>
              <a:rPr lang="ko-KR" altLang="en-US" sz="1800" dirty="0"/>
              <a:t>역방향 추론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557784" y="734877"/>
            <a:ext cx="6400800" cy="221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557784" y="3429000"/>
            <a:ext cx="6400800" cy="2691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595884" y="790187"/>
            <a:ext cx="902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>
                <a:solidFill>
                  <a:srgbClr val="00B0F0"/>
                </a:solidFill>
              </a:rPr>
              <a:t>규칙 </a:t>
            </a:r>
            <a:r>
              <a:rPr lang="en-US" altLang="ko-KR" dirty="0">
                <a:solidFill>
                  <a:srgbClr val="00B0F0"/>
                </a:solidFill>
              </a:rPr>
              <a:t>#1: IF </a:t>
            </a:r>
            <a:r>
              <a:rPr lang="ko-KR" altLang="en-US" dirty="0">
                <a:solidFill>
                  <a:srgbClr val="00B0F0"/>
                </a:solidFill>
              </a:rPr>
              <a:t>주위가 뜨겁다</a:t>
            </a:r>
            <a:r>
              <a:rPr lang="en-US" altLang="ko-KR" dirty="0">
                <a:solidFill>
                  <a:srgbClr val="00B0F0"/>
                </a:solidFill>
              </a:rPr>
              <a:t>. &amp; </a:t>
            </a:r>
            <a:r>
              <a:rPr lang="ko-KR" altLang="en-US" dirty="0">
                <a:solidFill>
                  <a:srgbClr val="00B0F0"/>
                </a:solidFill>
              </a:rPr>
              <a:t>연기가 난다</a:t>
            </a:r>
            <a:r>
              <a:rPr lang="en-US" altLang="ko-KR" dirty="0">
                <a:solidFill>
                  <a:srgbClr val="00B0F0"/>
                </a:solidFill>
              </a:rPr>
              <a:t>. THEN </a:t>
            </a:r>
            <a:r>
              <a:rPr lang="ko-KR" altLang="en-US" dirty="0">
                <a:solidFill>
                  <a:srgbClr val="00B0F0"/>
                </a:solidFill>
              </a:rPr>
              <a:t>불이 났다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 </a:t>
            </a:r>
            <a:r>
              <a:rPr lang="en-US" altLang="ko-KR" dirty="0"/>
              <a:t>#2: IF </a:t>
            </a:r>
            <a:r>
              <a:rPr lang="ko-KR" altLang="en-US" dirty="0"/>
              <a:t>알람이 울린다</a:t>
            </a:r>
            <a:r>
              <a:rPr lang="en-US" altLang="ko-KR" dirty="0"/>
              <a:t>. THEN </a:t>
            </a:r>
            <a:r>
              <a:rPr lang="ko-KR" altLang="en-US" dirty="0"/>
              <a:t>연기가 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B0F0"/>
                </a:solidFill>
              </a:rPr>
              <a:t>규칙 </a:t>
            </a:r>
            <a:r>
              <a:rPr lang="en-US" altLang="ko-KR" dirty="0">
                <a:solidFill>
                  <a:srgbClr val="00B0F0"/>
                </a:solidFill>
              </a:rPr>
              <a:t>#3: IF </a:t>
            </a:r>
            <a:r>
              <a:rPr lang="ko-KR" altLang="en-US" dirty="0">
                <a:solidFill>
                  <a:srgbClr val="00B0F0"/>
                </a:solidFill>
              </a:rPr>
              <a:t>불이 났다</a:t>
            </a:r>
            <a:r>
              <a:rPr lang="en-US" altLang="ko-KR" dirty="0">
                <a:solidFill>
                  <a:srgbClr val="00B0F0"/>
                </a:solidFill>
              </a:rPr>
              <a:t>. THEN </a:t>
            </a:r>
            <a:r>
              <a:rPr lang="ko-KR" altLang="en-US" dirty="0">
                <a:solidFill>
                  <a:srgbClr val="00B0F0"/>
                </a:solidFill>
              </a:rPr>
              <a:t>소방서에 신고한다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595884" y="3534817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A:  </a:t>
            </a:r>
            <a:r>
              <a:rPr lang="ko-KR" altLang="en-US" dirty="0"/>
              <a:t>알람이 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B: </a:t>
            </a:r>
            <a:r>
              <a:rPr lang="ko-KR" altLang="en-US" dirty="0"/>
              <a:t>주위가 뜨겁다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C: </a:t>
            </a:r>
            <a:r>
              <a:rPr lang="ko-KR" altLang="en-US" dirty="0"/>
              <a:t>연기가 난다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사실 </a:t>
            </a:r>
            <a:r>
              <a:rPr lang="en-US" altLang="ko-KR" dirty="0"/>
              <a:t>D: </a:t>
            </a:r>
            <a:r>
              <a:rPr lang="ko-KR" altLang="en-US" dirty="0"/>
              <a:t>불이 났다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사실</a:t>
            </a:r>
            <a:r>
              <a:rPr lang="en-US" altLang="ko-KR" dirty="0">
                <a:solidFill>
                  <a:srgbClr val="FF0000"/>
                </a:solidFill>
              </a:rPr>
              <a:t>E : </a:t>
            </a:r>
            <a:r>
              <a:rPr lang="ko-KR" altLang="en-US" dirty="0">
                <a:solidFill>
                  <a:srgbClr val="FF0000"/>
                </a:solidFill>
              </a:rPr>
              <a:t>소방서에 신고한다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A9A2D-061F-4E98-9A4C-4ED305BE3541}"/>
              </a:ext>
            </a:extLst>
          </p:cNvPr>
          <p:cNvSpPr/>
          <p:nvPr/>
        </p:nvSpPr>
        <p:spPr>
          <a:xfrm>
            <a:off x="7321296" y="1133856"/>
            <a:ext cx="4599432" cy="426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C067-2CCC-48CA-9870-1EC6A07F3387}"/>
              </a:ext>
            </a:extLst>
          </p:cNvPr>
          <p:cNvSpPr txBox="1"/>
          <p:nvPr/>
        </p:nvSpPr>
        <p:spPr>
          <a:xfrm>
            <a:off x="7562088" y="734877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스택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E1A50-EF9C-42B7-A0FB-58FCE8B35677}"/>
              </a:ext>
            </a:extLst>
          </p:cNvPr>
          <p:cNvSpPr txBox="1"/>
          <p:nvPr/>
        </p:nvSpPr>
        <p:spPr>
          <a:xfrm>
            <a:off x="7562088" y="4800832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목표</a:t>
            </a:r>
            <a:r>
              <a:rPr lang="en-US" altLang="ko-KR" sz="1600" dirty="0"/>
              <a:t>: </a:t>
            </a:r>
            <a:r>
              <a:rPr lang="ko-KR" altLang="en-US" sz="1600" dirty="0"/>
              <a:t>소방서에 신고한다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B29D5-C048-4F72-BDB6-BA5D208484A4}"/>
              </a:ext>
            </a:extLst>
          </p:cNvPr>
          <p:cNvSpPr txBox="1"/>
          <p:nvPr/>
        </p:nvSpPr>
        <p:spPr>
          <a:xfrm>
            <a:off x="1097280" y="6263640"/>
            <a:ext cx="8220456" cy="3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관계인 </a:t>
            </a:r>
            <a:r>
              <a:rPr lang="en-US" altLang="ko-KR" dirty="0"/>
              <a:t>'</a:t>
            </a:r>
            <a:r>
              <a:rPr lang="ko-KR" altLang="en-US" dirty="0"/>
              <a:t>소방서에 </a:t>
            </a:r>
            <a:r>
              <a:rPr lang="ko-KR" altLang="en-US" dirty="0" err="1"/>
              <a:t>신고한다＇에</a:t>
            </a:r>
            <a:r>
              <a:rPr lang="ko-KR" altLang="en-US" dirty="0"/>
              <a:t> 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132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04448" cy="4700016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P.162 </a:t>
            </a:r>
            <a:r>
              <a:rPr lang="ko-KR" altLang="en-US" sz="1600" dirty="0"/>
              <a:t>간단한 논리융합 연습을 해 보자</a:t>
            </a:r>
            <a:r>
              <a:rPr lang="en-US" altLang="ko-KR" sz="1600" dirty="0"/>
              <a:t>. </a:t>
            </a:r>
            <a:r>
              <a:rPr lang="ko-KR" altLang="en-US" sz="1600" dirty="0"/>
              <a:t>다음과 같은 지식이 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① 어떤 것이 지능적이라면 그것은 상식을 가져야 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② </a:t>
            </a:r>
            <a:r>
              <a:rPr lang="en-US" altLang="ko-KR" sz="1600" dirty="0"/>
              <a:t>PC</a:t>
            </a:r>
            <a:r>
              <a:rPr lang="ko-KR" altLang="en-US" sz="1600" dirty="0"/>
              <a:t>는 상식이 없다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위의 지식을 바탕으로 ＇</a:t>
            </a:r>
            <a:r>
              <a:rPr lang="en-US" altLang="ko-KR" sz="1600" dirty="0"/>
              <a:t>PC</a:t>
            </a:r>
            <a:r>
              <a:rPr lang="ko-KR" altLang="en-US" sz="1600" dirty="0"/>
              <a:t>는 지능적이 </a:t>
            </a:r>
            <a:r>
              <a:rPr lang="ko-KR" altLang="en-US" sz="1600" dirty="0" err="1"/>
              <a:t>아니다＇를</a:t>
            </a:r>
            <a:r>
              <a:rPr lang="ko-KR" altLang="en-US" sz="1600" dirty="0"/>
              <a:t> 증명해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먼저 지식들을 술어 논리로 표현한다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① ∀</a:t>
            </a:r>
            <a:r>
              <a:rPr lang="en-US" altLang="ko-KR" sz="1600" dirty="0"/>
              <a:t>x(I(x) -&gt; CS(x))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② ￢</a:t>
            </a:r>
            <a:r>
              <a:rPr lang="en-US" altLang="ko-KR" sz="1600" dirty="0"/>
              <a:t>CS(PC)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일단 위의 술어 논리식을 </a:t>
            </a:r>
            <a:r>
              <a:rPr lang="en-US" altLang="ko-KR" sz="1600" dirty="0"/>
              <a:t>CNF</a:t>
            </a:r>
            <a:r>
              <a:rPr lang="ko-KR" altLang="en-US" sz="1600" dirty="0"/>
              <a:t>형식으로 변환한다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br>
              <a:rPr lang="ko-KR" altLang="en-US" sz="1600" dirty="0"/>
            </a:br>
            <a:r>
              <a:rPr lang="ko-KR" altLang="en-US" sz="1600" dirty="0"/>
              <a:t> ① ￢</a:t>
            </a:r>
            <a:r>
              <a:rPr lang="en-US" altLang="ko-KR" sz="1600" dirty="0"/>
              <a:t>I(x) </a:t>
            </a:r>
            <a:r>
              <a:rPr lang="ko-KR" altLang="en-US" sz="1600" dirty="0"/>
              <a:t>∨</a:t>
            </a:r>
            <a:r>
              <a:rPr lang="en-US" altLang="ko-KR" sz="1600" dirty="0"/>
              <a:t> CS(x)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② ￢</a:t>
            </a:r>
            <a:r>
              <a:rPr lang="en-US" altLang="ko-KR" sz="1600" dirty="0"/>
              <a:t>CS(PC)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우리가 증명하고자 하는 것￢</a:t>
            </a:r>
            <a:r>
              <a:rPr lang="en-US" altLang="ko-KR" sz="1600" dirty="0"/>
              <a:t>I(PC)</a:t>
            </a:r>
            <a:r>
              <a:rPr lang="ko-KR" altLang="en-US" sz="1600" dirty="0"/>
              <a:t>을 반대로 하여 </a:t>
            </a:r>
            <a:r>
              <a:rPr lang="en-US" altLang="ko-KR" sz="1600" dirty="0"/>
              <a:t>I(PC)</a:t>
            </a:r>
            <a:r>
              <a:rPr lang="ko-KR" altLang="en-US" sz="1600" dirty="0"/>
              <a:t>을 지식에 추가한다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① ￢</a:t>
            </a:r>
            <a:r>
              <a:rPr lang="en-US" altLang="ko-KR" sz="1600" dirty="0"/>
              <a:t>I(x) </a:t>
            </a:r>
            <a:r>
              <a:rPr lang="ko-KR" altLang="en-US" sz="1600" dirty="0"/>
              <a:t>∨</a:t>
            </a:r>
            <a:r>
              <a:rPr lang="en-US" altLang="ko-KR" sz="1600" dirty="0"/>
              <a:t> CS(x)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② ￢</a:t>
            </a:r>
            <a:r>
              <a:rPr lang="en-US" altLang="ko-KR" sz="1600" dirty="0"/>
              <a:t>CS(PC)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③</a:t>
            </a:r>
            <a:r>
              <a:rPr lang="en-US" altLang="ko-KR" sz="1600" dirty="0"/>
              <a:t> I(PC)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다음과 같은 논리융합 과정을 거쳐서 </a:t>
            </a:r>
            <a:r>
              <a:rPr lang="en-US" altLang="ko-KR" sz="1600" dirty="0"/>
              <a:t>NIL</a:t>
            </a:r>
            <a:r>
              <a:rPr lang="ko-KR" altLang="en-US" sz="1600" dirty="0"/>
              <a:t>이 생성된다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899D7-5DA8-4564-8ED4-64DACE5B0D36}"/>
              </a:ext>
            </a:extLst>
          </p:cNvPr>
          <p:cNvSpPr txBox="1"/>
          <p:nvPr/>
        </p:nvSpPr>
        <p:spPr>
          <a:xfrm>
            <a:off x="2724912" y="4727448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I(x) </a:t>
            </a:r>
            <a:r>
              <a:rPr lang="ko-KR" altLang="en-US" dirty="0"/>
              <a:t>∨</a:t>
            </a:r>
            <a:r>
              <a:rPr lang="en-US" altLang="ko-KR" dirty="0"/>
              <a:t> CS(x)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1CE8A-335D-4E56-9B3B-7B9585F5ABFA}"/>
              </a:ext>
            </a:extLst>
          </p:cNvPr>
          <p:cNvSpPr txBox="1"/>
          <p:nvPr/>
        </p:nvSpPr>
        <p:spPr>
          <a:xfrm>
            <a:off x="5222748" y="4727448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CS(PC)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DDECF-6D63-4D13-AD36-1894F3DDD1E4}"/>
              </a:ext>
            </a:extLst>
          </p:cNvPr>
          <p:cNvSpPr txBox="1"/>
          <p:nvPr/>
        </p:nvSpPr>
        <p:spPr>
          <a:xfrm>
            <a:off x="2724912" y="5282184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I(PC)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98944-FC45-466F-A8D1-DB7B3CC9A095}"/>
              </a:ext>
            </a:extLst>
          </p:cNvPr>
          <p:cNvSpPr txBox="1"/>
          <p:nvPr/>
        </p:nvSpPr>
        <p:spPr>
          <a:xfrm>
            <a:off x="4806696" y="5282184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I(PC)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5B1B7-4C61-4922-B465-4B6B20411858}"/>
              </a:ext>
            </a:extLst>
          </p:cNvPr>
          <p:cNvSpPr txBox="1"/>
          <p:nvPr/>
        </p:nvSpPr>
        <p:spPr>
          <a:xfrm>
            <a:off x="3779520" y="5983224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NIL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98AA81-FE23-4E0D-B80D-60273EBEDB27}"/>
              </a:ext>
            </a:extLst>
          </p:cNvPr>
          <p:cNvCxnSpPr>
            <a:stCxn id="4" idx="2"/>
          </p:cNvCxnSpPr>
          <p:nvPr/>
        </p:nvCxnSpPr>
        <p:spPr>
          <a:xfrm flipH="1">
            <a:off x="3255264" y="5096780"/>
            <a:ext cx="342900" cy="18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493B0D-490F-4C06-B091-01F7626CFF7E}"/>
              </a:ext>
            </a:extLst>
          </p:cNvPr>
          <p:cNvCxnSpPr>
            <a:stCxn id="5" idx="2"/>
          </p:cNvCxnSpPr>
          <p:nvPr/>
        </p:nvCxnSpPr>
        <p:spPr>
          <a:xfrm flipH="1">
            <a:off x="3319272" y="5096780"/>
            <a:ext cx="2776728" cy="18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4FE9034-2A87-47F9-A1B8-4C5ACE6F44EE}"/>
              </a:ext>
            </a:extLst>
          </p:cNvPr>
          <p:cNvCxnSpPr/>
          <p:nvPr/>
        </p:nvCxnSpPr>
        <p:spPr>
          <a:xfrm>
            <a:off x="3319272" y="5651516"/>
            <a:ext cx="694944" cy="33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EBB093-FC10-4F19-A15B-094BE8D1F21C}"/>
              </a:ext>
            </a:extLst>
          </p:cNvPr>
          <p:cNvCxnSpPr/>
          <p:nvPr/>
        </p:nvCxnSpPr>
        <p:spPr>
          <a:xfrm flipH="1">
            <a:off x="4096512" y="5651516"/>
            <a:ext cx="987552" cy="33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71AA0B-6696-401E-B437-B04EFCC57545}"/>
              </a:ext>
            </a:extLst>
          </p:cNvPr>
          <p:cNvSpPr txBox="1"/>
          <p:nvPr/>
        </p:nvSpPr>
        <p:spPr>
          <a:xfrm>
            <a:off x="1324356" y="5069348"/>
            <a:ext cx="179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</a:t>
            </a:r>
            <a:r>
              <a:rPr lang="ko-KR" altLang="en-US" sz="1200" dirty="0"/>
              <a:t>를 </a:t>
            </a:r>
            <a:r>
              <a:rPr lang="en-US" altLang="ko-KR" sz="1200" dirty="0"/>
              <a:t>PC</a:t>
            </a:r>
            <a:r>
              <a:rPr lang="ko-KR" altLang="en-US" sz="1200" dirty="0"/>
              <a:t>로 대체한다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2357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E01DC-21B9-47FC-8D5F-8C077152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296"/>
            <a:ext cx="11204448" cy="4014216"/>
          </a:xfrm>
        </p:spPr>
        <p:txBody>
          <a:bodyPr>
            <a:noAutofit/>
          </a:bodyPr>
          <a:lstStyle/>
          <a:p>
            <a:pPr algn="l"/>
            <a:r>
              <a:rPr lang="en-US" altLang="ko-KR" sz="1800" dirty="0"/>
              <a:t>P.163 </a:t>
            </a:r>
            <a:r>
              <a:rPr lang="ko-KR" altLang="en-US" sz="1800" dirty="0"/>
              <a:t>간단한 논리융합 연습을 해 보자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다음과 같은 지식이 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① </a:t>
            </a:r>
            <a:r>
              <a:rPr lang="en-US" altLang="ko-KR" sz="1800" dirty="0"/>
              <a:t>Father(Kim,Kim2)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② </a:t>
            </a:r>
            <a:r>
              <a:rPr lang="en-US" altLang="ko-KR" sz="1800" dirty="0"/>
              <a:t>Alive(Kim)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③ ∀</a:t>
            </a:r>
            <a:r>
              <a:rPr lang="en-US" altLang="ko-KR" sz="1800" dirty="0"/>
              <a:t>x</a:t>
            </a:r>
            <a:r>
              <a:rPr lang="ko-KR" altLang="en-US" sz="1800" dirty="0"/>
              <a:t> ∀</a:t>
            </a:r>
            <a:r>
              <a:rPr lang="en-US" altLang="ko-KR" sz="1800" dirty="0"/>
              <a:t>y Father(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 -&gt; Parent(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④ ∀</a:t>
            </a:r>
            <a:r>
              <a:rPr lang="en-US" altLang="ko-KR" sz="1800" dirty="0"/>
              <a:t>x</a:t>
            </a:r>
            <a:r>
              <a:rPr lang="ko-KR" altLang="en-US" sz="1800" dirty="0"/>
              <a:t> ∀</a:t>
            </a:r>
            <a:r>
              <a:rPr lang="en-US" altLang="ko-KR" sz="1800" dirty="0"/>
              <a:t>y (Parent(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</a:t>
            </a:r>
            <a:r>
              <a:rPr lang="ko-KR" altLang="en-US" sz="1800" dirty="0"/>
              <a:t> ∧ </a:t>
            </a:r>
            <a:r>
              <a:rPr lang="en-US" altLang="ko-KR" sz="1800" dirty="0"/>
              <a:t>Alive(x)) -&gt; Older(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ko-KR" altLang="en-US" sz="1800" dirty="0"/>
              <a:t>위의 지식을 바탕으로 </a:t>
            </a:r>
            <a:r>
              <a:rPr lang="en-US" altLang="ko-KR" sz="1800" dirty="0"/>
              <a:t>Older(Kim,Kim2)</a:t>
            </a:r>
            <a:r>
              <a:rPr lang="ko-KR" altLang="en-US" sz="1800" dirty="0"/>
              <a:t>를 증명해보자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일단 위의 술어 논리식을 </a:t>
            </a:r>
            <a:r>
              <a:rPr lang="en-US" altLang="ko-KR" sz="1800" dirty="0"/>
              <a:t>CNF</a:t>
            </a:r>
            <a:r>
              <a:rPr lang="ko-KR" altLang="en-US" sz="1800" dirty="0"/>
              <a:t>형식으로 변환하고 </a:t>
            </a:r>
            <a:r>
              <a:rPr lang="en-US" altLang="ko-KR" sz="1800" dirty="0"/>
              <a:t>Older(Kim,Kim2)</a:t>
            </a:r>
            <a:r>
              <a:rPr lang="ko-KR" altLang="en-US" sz="1800" dirty="0"/>
              <a:t>의 부정인 ￢</a:t>
            </a:r>
            <a:r>
              <a:rPr lang="en-US" altLang="ko-KR" sz="1800" dirty="0"/>
              <a:t>Older(Kim,Kim2)</a:t>
            </a:r>
            <a:r>
              <a:rPr lang="ko-KR" altLang="en-US" sz="1800" dirty="0"/>
              <a:t>를 지식에</a:t>
            </a:r>
            <a:br>
              <a:rPr lang="en-US" altLang="ko-KR" sz="1800" dirty="0"/>
            </a:br>
            <a:r>
              <a:rPr lang="ko-KR" altLang="en-US" sz="1800" dirty="0"/>
              <a:t>추가한다</a:t>
            </a:r>
            <a:r>
              <a:rPr lang="en-US" altLang="ko-KR" sz="1800" dirty="0"/>
              <a:t>.</a:t>
            </a:r>
            <a:br>
              <a:rPr lang="ko-KR" altLang="en-US" sz="1800" dirty="0"/>
            </a:br>
            <a:br>
              <a:rPr lang="ko-KR" altLang="en-US" sz="1800" dirty="0"/>
            </a:br>
            <a:r>
              <a:rPr lang="ko-KR" altLang="en-US" sz="1800" dirty="0"/>
              <a:t> ① </a:t>
            </a:r>
            <a:r>
              <a:rPr lang="en-US" altLang="ko-KR" sz="1800" dirty="0"/>
              <a:t>Father(Kim,Kim2)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② </a:t>
            </a:r>
            <a:r>
              <a:rPr lang="en-US" altLang="ko-KR" sz="1800" dirty="0"/>
              <a:t>Alive(Kim)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③ ￢</a:t>
            </a:r>
            <a:r>
              <a:rPr lang="en-US" altLang="ko-KR" sz="1800" dirty="0"/>
              <a:t>Father(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 </a:t>
            </a:r>
            <a:r>
              <a:rPr lang="ko-KR" altLang="en-US" sz="1800" dirty="0"/>
              <a:t>∨</a:t>
            </a:r>
            <a:r>
              <a:rPr lang="en-US" altLang="ko-KR" sz="1800" dirty="0"/>
              <a:t> Parent(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④ ￢</a:t>
            </a:r>
            <a:r>
              <a:rPr lang="en-US" altLang="ko-KR" sz="1800" dirty="0"/>
              <a:t>Parent(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</a:t>
            </a:r>
            <a:r>
              <a:rPr lang="ko-KR" altLang="en-US" sz="1800" dirty="0"/>
              <a:t> ∨ ￢</a:t>
            </a:r>
            <a:r>
              <a:rPr lang="en-US" altLang="ko-KR" sz="1800" dirty="0"/>
              <a:t>Alive(x) </a:t>
            </a:r>
            <a:r>
              <a:rPr lang="ko-KR" altLang="en-US" sz="1800" dirty="0"/>
              <a:t>∨</a:t>
            </a:r>
            <a:r>
              <a:rPr lang="en-US" altLang="ko-KR" sz="1800" dirty="0"/>
              <a:t> Older(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⑤ ￢</a:t>
            </a:r>
            <a:r>
              <a:rPr lang="en-US" altLang="ko-KR" sz="1800" dirty="0"/>
              <a:t>Older(Kim,Kim2)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37705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3B1B1-7879-4850-A147-373FD0252F4D}"/>
              </a:ext>
            </a:extLst>
          </p:cNvPr>
          <p:cNvSpPr txBox="1">
            <a:spLocks/>
          </p:cNvSpPr>
          <p:nvPr/>
        </p:nvSpPr>
        <p:spPr>
          <a:xfrm>
            <a:off x="0" y="82296"/>
            <a:ext cx="11204448" cy="23408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P.164 </a:t>
            </a:r>
            <a:r>
              <a:rPr lang="ko-KR" altLang="en-US" sz="1800" dirty="0"/>
              <a:t>논리융합 실습 </a:t>
            </a:r>
            <a:r>
              <a:rPr lang="en-US" altLang="ko-KR" sz="1800" dirty="0"/>
              <a:t>#3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① </a:t>
            </a:r>
            <a:r>
              <a:rPr lang="en-US" altLang="ko-KR" sz="1800" dirty="0"/>
              <a:t>ON(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 </a:t>
            </a:r>
            <a:r>
              <a:rPr lang="ko-KR" altLang="en-US" sz="1800" dirty="0"/>
              <a:t>∨ </a:t>
            </a:r>
            <a:r>
              <a:rPr lang="en-US" altLang="ko-KR" sz="1800" dirty="0"/>
              <a:t>ABOVE(</a:t>
            </a:r>
            <a:r>
              <a:rPr lang="en-US" altLang="ko-KR" sz="1800" dirty="0" err="1"/>
              <a:t>x,y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② ￢</a:t>
            </a:r>
            <a:r>
              <a:rPr lang="en-US" altLang="ko-KR" sz="1800" dirty="0"/>
              <a:t>ABOVE(</a:t>
            </a:r>
            <a:r>
              <a:rPr lang="en-US" altLang="ko-KR" sz="1800" dirty="0" err="1"/>
              <a:t>a,b</a:t>
            </a:r>
            <a:r>
              <a:rPr lang="en-US" altLang="ko-KR" sz="1800" dirty="0"/>
              <a:t>) </a:t>
            </a:r>
            <a:r>
              <a:rPr lang="ko-KR" altLang="en-US" sz="1800" dirty="0"/>
              <a:t>∨ ￢</a:t>
            </a:r>
            <a:r>
              <a:rPr lang="en-US" altLang="ko-KR" sz="1800" dirty="0"/>
              <a:t>ABOVE(</a:t>
            </a:r>
            <a:r>
              <a:rPr lang="en-US" altLang="ko-KR" sz="1800" dirty="0" err="1"/>
              <a:t>b,c</a:t>
            </a:r>
            <a:r>
              <a:rPr lang="en-US" altLang="ko-KR" sz="1800" dirty="0"/>
              <a:t>)</a:t>
            </a:r>
            <a:r>
              <a:rPr lang="ko-KR" altLang="en-US" sz="1800" dirty="0"/>
              <a:t> ∨ </a:t>
            </a:r>
            <a:r>
              <a:rPr lang="en-US" altLang="ko-KR" sz="1800" dirty="0"/>
              <a:t>ABOVE(</a:t>
            </a:r>
            <a:r>
              <a:rPr lang="en-US" altLang="ko-KR" sz="1800" dirty="0" err="1"/>
              <a:t>a,c</a:t>
            </a:r>
            <a:r>
              <a:rPr lang="en-US" altLang="ko-KR" sz="1800" dirty="0"/>
              <a:t>) </a:t>
            </a:r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③ </a:t>
            </a:r>
            <a:r>
              <a:rPr lang="en-US" altLang="ko-KR" sz="1800" dirty="0"/>
              <a:t>ON(A,B)</a:t>
            </a:r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④ </a:t>
            </a:r>
            <a:r>
              <a:rPr lang="en-US" altLang="ko-KR" sz="1800" dirty="0"/>
              <a:t>ON(</a:t>
            </a:r>
            <a:r>
              <a:rPr lang="en-US" altLang="ko-KR" sz="1800" dirty="0" err="1"/>
              <a:t>B,Table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⑤ ￢</a:t>
            </a:r>
            <a:r>
              <a:rPr lang="en-US" altLang="ko-KR" sz="1800" dirty="0"/>
              <a:t>ABOVE(A, Table)</a:t>
            </a:r>
          </a:p>
          <a:p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ko-KR" altLang="en-US" sz="1800" dirty="0"/>
              <a:t>위에서 변수 </a:t>
            </a:r>
            <a:r>
              <a:rPr lang="en-US" altLang="ko-KR" sz="1800" dirty="0" err="1"/>
              <a:t>a,b,x,y</a:t>
            </a:r>
            <a:r>
              <a:rPr lang="ko-KR" altLang="en-US" sz="1800" dirty="0"/>
              <a:t>를 적절하게 상수로 대체하면 우리는 </a:t>
            </a:r>
            <a:r>
              <a:rPr lang="en-US" altLang="ko-KR" sz="1800" dirty="0"/>
              <a:t>NIL</a:t>
            </a:r>
            <a:r>
              <a:rPr lang="ko-KR" altLang="en-US" sz="1800" dirty="0"/>
              <a:t>을 만들 수 있고 따라서 </a:t>
            </a:r>
            <a:r>
              <a:rPr lang="en-US" altLang="ko-KR" sz="1800" dirty="0"/>
              <a:t>ABOVE(</a:t>
            </a:r>
            <a:r>
              <a:rPr lang="en-US" altLang="ko-KR" sz="1800" dirty="0" err="1"/>
              <a:t>A,Table</a:t>
            </a:r>
            <a:r>
              <a:rPr lang="en-US" altLang="ko-KR" sz="1800" dirty="0"/>
              <a:t>)</a:t>
            </a:r>
            <a:r>
              <a:rPr lang="ko-KR" altLang="en-US" sz="1800" dirty="0"/>
              <a:t>을</a:t>
            </a:r>
            <a:endParaRPr lang="en-US" altLang="ko-KR" sz="1800" dirty="0"/>
          </a:p>
          <a:p>
            <a:r>
              <a:rPr lang="ko-KR" altLang="en-US" sz="1800" dirty="0"/>
              <a:t>증명할 수 있다</a:t>
            </a:r>
            <a:r>
              <a:rPr lang="en-US" altLang="ko-KR" sz="1800" dirty="0"/>
              <a:t>. 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49201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EF2F9C9-3462-4BCF-AE99-CB4FC7509170}"/>
              </a:ext>
            </a:extLst>
          </p:cNvPr>
          <p:cNvSpPr/>
          <p:nvPr/>
        </p:nvSpPr>
        <p:spPr>
          <a:xfrm>
            <a:off x="758952" y="210312"/>
            <a:ext cx="2450592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ON(x,y) </a:t>
            </a:r>
            <a:r>
              <a:rPr lang="ko-KR" altLang="en-US"/>
              <a:t>∨ </a:t>
            </a:r>
            <a:r>
              <a:rPr lang="en-US" altLang="ko-KR"/>
              <a:t>ABOVE(x,y)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4618CC-35B8-49A9-BC8F-8AE7E83AA397}"/>
              </a:ext>
            </a:extLst>
          </p:cNvPr>
          <p:cNvSpPr/>
          <p:nvPr/>
        </p:nvSpPr>
        <p:spPr>
          <a:xfrm>
            <a:off x="5483352" y="210312"/>
            <a:ext cx="2450592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ON(A,B)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255626D-656D-41A7-824C-C50ACF9AE1DB}"/>
              </a:ext>
            </a:extLst>
          </p:cNvPr>
          <p:cNvSpPr/>
          <p:nvPr/>
        </p:nvSpPr>
        <p:spPr>
          <a:xfrm>
            <a:off x="2203704" y="1155192"/>
            <a:ext cx="2450592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ABOVE(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6E6966-57F8-4F51-BBEA-C1149394D179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1984248" y="731520"/>
            <a:ext cx="1444752" cy="42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8583D97-6AEE-495D-870B-EF625EF3EA2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29000" y="731520"/>
            <a:ext cx="3279648" cy="42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971FEA-DD97-4F30-ADBB-0242E7943783}"/>
              </a:ext>
            </a:extLst>
          </p:cNvPr>
          <p:cNvSpPr txBox="1"/>
          <p:nvPr/>
        </p:nvSpPr>
        <p:spPr>
          <a:xfrm>
            <a:off x="864108" y="835521"/>
            <a:ext cx="224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X=A / y=B</a:t>
            </a:r>
            <a:r>
              <a:rPr lang="ko-KR" altLang="en-US" sz="1200" dirty="0"/>
              <a:t>로 대체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A77BA1-1AA1-496C-9E72-460DBD109A89}"/>
              </a:ext>
            </a:extLst>
          </p:cNvPr>
          <p:cNvSpPr/>
          <p:nvPr/>
        </p:nvSpPr>
        <p:spPr>
          <a:xfrm>
            <a:off x="5715000" y="1155192"/>
            <a:ext cx="4882896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￢</a:t>
            </a:r>
            <a:r>
              <a:rPr lang="en-US" altLang="ko-KR"/>
              <a:t>ABOVE(a,b) </a:t>
            </a:r>
            <a:r>
              <a:rPr lang="ko-KR" altLang="en-US"/>
              <a:t>∨ ￢</a:t>
            </a:r>
            <a:r>
              <a:rPr lang="en-US" altLang="ko-KR"/>
              <a:t>ABOVE(b,c)</a:t>
            </a:r>
            <a:r>
              <a:rPr lang="ko-KR" altLang="en-US"/>
              <a:t> ∨ </a:t>
            </a:r>
            <a:r>
              <a:rPr lang="en-US" altLang="ko-KR"/>
              <a:t>ABOVE(a,c)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9F627ED-7CCD-46DE-88B8-DCC1E4C6EB2B}"/>
              </a:ext>
            </a:extLst>
          </p:cNvPr>
          <p:cNvSpPr/>
          <p:nvPr/>
        </p:nvSpPr>
        <p:spPr>
          <a:xfrm>
            <a:off x="1882140" y="2221992"/>
            <a:ext cx="3093720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￢</a:t>
            </a:r>
            <a:r>
              <a:rPr lang="en-US" altLang="ko-KR" dirty="0"/>
              <a:t>ABOVE(</a:t>
            </a:r>
            <a:r>
              <a:rPr lang="en-US" altLang="ko-KR" dirty="0" err="1"/>
              <a:t>b,c</a:t>
            </a:r>
            <a:r>
              <a:rPr lang="en-US" altLang="ko-KR" dirty="0"/>
              <a:t>)</a:t>
            </a:r>
            <a:r>
              <a:rPr lang="ko-KR" altLang="en-US" dirty="0"/>
              <a:t> ∨ </a:t>
            </a:r>
            <a:r>
              <a:rPr lang="en-US" altLang="ko-KR" dirty="0"/>
              <a:t>ABOVE(</a:t>
            </a:r>
            <a:r>
              <a:rPr lang="en-US" altLang="ko-KR" dirty="0" err="1"/>
              <a:t>a,c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08E7120-DCF2-422C-B6A1-E114DCC9E04A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3429000" y="1676400"/>
            <a:ext cx="0" cy="5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495BAA0-1C32-4FE6-AB76-A0C2899F5B2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3429000" y="1676400"/>
            <a:ext cx="4727448" cy="5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929FBA-29FA-4F10-A412-59ADB28DAB70}"/>
              </a:ext>
            </a:extLst>
          </p:cNvPr>
          <p:cNvSpPr txBox="1"/>
          <p:nvPr/>
        </p:nvSpPr>
        <p:spPr>
          <a:xfrm>
            <a:off x="864108" y="1789360"/>
            <a:ext cx="224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X=a / y=b</a:t>
            </a:r>
            <a:r>
              <a:rPr lang="ko-KR" altLang="en-US" sz="1200" dirty="0"/>
              <a:t>로 대체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B039CD6-4D3E-415A-A1CF-CD1971084CEA}"/>
              </a:ext>
            </a:extLst>
          </p:cNvPr>
          <p:cNvSpPr/>
          <p:nvPr/>
        </p:nvSpPr>
        <p:spPr>
          <a:xfrm>
            <a:off x="5990846" y="2221992"/>
            <a:ext cx="2450592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ABOVE(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EAEABD7-DBFC-4FED-8620-E2925D7B9FC1}"/>
              </a:ext>
            </a:extLst>
          </p:cNvPr>
          <p:cNvSpPr/>
          <p:nvPr/>
        </p:nvSpPr>
        <p:spPr>
          <a:xfrm>
            <a:off x="3104388" y="3288792"/>
            <a:ext cx="2450592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ABOVE(</a:t>
            </a:r>
            <a:r>
              <a:rPr lang="en-US" altLang="ko-KR" dirty="0" err="1"/>
              <a:t>a,c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682F44-7182-4BBD-B3A6-D2C8A3557F77}"/>
              </a:ext>
            </a:extLst>
          </p:cNvPr>
          <p:cNvSpPr txBox="1"/>
          <p:nvPr/>
        </p:nvSpPr>
        <p:spPr>
          <a:xfrm>
            <a:off x="864108" y="3011793"/>
            <a:ext cx="224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X=b / y=c</a:t>
            </a:r>
            <a:r>
              <a:rPr lang="ko-KR" altLang="en-US" sz="1200" dirty="0"/>
              <a:t>로 대체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D1586C-B55D-4F30-A10F-5F533D87788E}"/>
              </a:ext>
            </a:extLst>
          </p:cNvPr>
          <p:cNvCxnSpPr>
            <a:stCxn id="14" idx="2"/>
            <a:endCxn id="23" idx="0"/>
          </p:cNvCxnSpPr>
          <p:nvPr/>
        </p:nvCxnSpPr>
        <p:spPr>
          <a:xfrm>
            <a:off x="3429000" y="2743200"/>
            <a:ext cx="900684" cy="5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DEF66E7-DFEF-4CF5-8943-8C7A4183D8FB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4329684" y="2743200"/>
            <a:ext cx="2886458" cy="5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8D8E896-1140-4F8C-A81F-7B68180A0854}"/>
              </a:ext>
            </a:extLst>
          </p:cNvPr>
          <p:cNvSpPr/>
          <p:nvPr/>
        </p:nvSpPr>
        <p:spPr>
          <a:xfrm>
            <a:off x="6365748" y="3288792"/>
            <a:ext cx="2450592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￢</a:t>
            </a:r>
            <a:r>
              <a:rPr lang="en-US" altLang="ko-KR" dirty="0"/>
              <a:t>ABOVE(A, Table)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80A3061-999B-49DE-B831-F821BA3CF6E3}"/>
              </a:ext>
            </a:extLst>
          </p:cNvPr>
          <p:cNvSpPr/>
          <p:nvPr/>
        </p:nvSpPr>
        <p:spPr>
          <a:xfrm>
            <a:off x="4870704" y="4492752"/>
            <a:ext cx="2450592" cy="52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A31255C-36E0-445A-85AD-F7E673471FDF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>
            <a:off x="4329684" y="3810000"/>
            <a:ext cx="1766316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A75925-23E3-481C-AFA3-35EED4C2DFE8}"/>
              </a:ext>
            </a:extLst>
          </p:cNvPr>
          <p:cNvCxnSpPr>
            <a:stCxn id="29" idx="2"/>
          </p:cNvCxnSpPr>
          <p:nvPr/>
        </p:nvCxnSpPr>
        <p:spPr>
          <a:xfrm flipH="1">
            <a:off x="5990846" y="3810000"/>
            <a:ext cx="1600198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AF8EA6-CAB6-4956-853F-0517D3899F97}"/>
              </a:ext>
            </a:extLst>
          </p:cNvPr>
          <p:cNvSpPr txBox="1"/>
          <p:nvPr/>
        </p:nvSpPr>
        <p:spPr>
          <a:xfrm>
            <a:off x="864108" y="4013060"/>
            <a:ext cx="224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a=A / c=Table</a:t>
            </a:r>
            <a:r>
              <a:rPr lang="ko-KR" altLang="en-US" sz="1200" dirty="0"/>
              <a:t>로 대체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4D5180-D0A5-46B2-962E-9B35BF240E69}"/>
              </a:ext>
            </a:extLst>
          </p:cNvPr>
          <p:cNvSpPr txBox="1"/>
          <p:nvPr/>
        </p:nvSpPr>
        <p:spPr>
          <a:xfrm>
            <a:off x="2542032" y="5431536"/>
            <a:ext cx="734263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solidFill>
                  <a:srgbClr val="FF0000"/>
                </a:solidFill>
              </a:rPr>
              <a:t>따라서 </a:t>
            </a:r>
            <a:r>
              <a:rPr lang="en-US" altLang="ko-KR" b="1" i="1" dirty="0">
                <a:solidFill>
                  <a:srgbClr val="FF0000"/>
                </a:solidFill>
              </a:rPr>
              <a:t>ABOVE(</a:t>
            </a:r>
            <a:r>
              <a:rPr lang="en-US" altLang="ko-KR" b="1" i="1" dirty="0" err="1">
                <a:solidFill>
                  <a:srgbClr val="FF0000"/>
                </a:solidFill>
              </a:rPr>
              <a:t>A,Table</a:t>
            </a:r>
            <a:r>
              <a:rPr lang="en-US" altLang="ko-KR" b="1" i="1" dirty="0">
                <a:solidFill>
                  <a:srgbClr val="FF0000"/>
                </a:solidFill>
              </a:rPr>
              <a:t>)</a:t>
            </a:r>
            <a:r>
              <a:rPr lang="ko-KR" altLang="en-US" b="1" i="1" dirty="0">
                <a:solidFill>
                  <a:srgbClr val="FF0000"/>
                </a:solidFill>
              </a:rPr>
              <a:t>은 참이다</a:t>
            </a:r>
            <a:r>
              <a:rPr lang="en-US" altLang="ko-KR" b="1" i="1" dirty="0">
                <a:solidFill>
                  <a:srgbClr val="FF0000"/>
                </a:solidFill>
              </a:rPr>
              <a:t>. 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45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9498B60-F722-458A-A8FE-DE5F1A6FF6BA}"/>
              </a:ext>
            </a:extLst>
          </p:cNvPr>
          <p:cNvSpPr/>
          <p:nvPr/>
        </p:nvSpPr>
        <p:spPr>
          <a:xfrm>
            <a:off x="905256" y="128016"/>
            <a:ext cx="3447288" cy="6949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Father(Kim,Kim2)</a:t>
            </a:r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B31F1F-F09B-457D-8878-1EA939B8AFF6}"/>
              </a:ext>
            </a:extLst>
          </p:cNvPr>
          <p:cNvSpPr/>
          <p:nvPr/>
        </p:nvSpPr>
        <p:spPr>
          <a:xfrm>
            <a:off x="6582158" y="128016"/>
            <a:ext cx="4375402" cy="6949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￢</a:t>
            </a:r>
            <a:r>
              <a:rPr lang="en-US" altLang="ko-KR" dirty="0"/>
              <a:t>Father(Kim,Kim2) </a:t>
            </a:r>
            <a:r>
              <a:rPr lang="ko-KR" altLang="en-US" dirty="0"/>
              <a:t>∨</a:t>
            </a:r>
            <a:r>
              <a:rPr lang="en-US" altLang="ko-KR" dirty="0"/>
              <a:t> Parent(Kim,Kim2)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9D80693-7BBB-4EF9-885A-3CFEB4757E7E}"/>
              </a:ext>
            </a:extLst>
          </p:cNvPr>
          <p:cNvSpPr/>
          <p:nvPr/>
        </p:nvSpPr>
        <p:spPr>
          <a:xfrm>
            <a:off x="950786" y="1842516"/>
            <a:ext cx="3813048" cy="6949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Parent(Kim,Kim2)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9FDB9-5D97-4E13-AB45-6A48B749C9C3}"/>
              </a:ext>
            </a:extLst>
          </p:cNvPr>
          <p:cNvSpPr txBox="1"/>
          <p:nvPr/>
        </p:nvSpPr>
        <p:spPr>
          <a:xfrm>
            <a:off x="442723" y="1042416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x=Kim</a:t>
            </a:r>
          </a:p>
          <a:p>
            <a:r>
              <a:rPr lang="en-US" altLang="ko-KR" dirty="0"/>
              <a:t>y=Kim2</a:t>
            </a:r>
            <a:r>
              <a:rPr lang="ko-KR" altLang="en-US" dirty="0"/>
              <a:t>로 대체함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68A6DE7-3AB4-4DF1-AF5D-5BFF15CA204F}"/>
              </a:ext>
            </a:extLst>
          </p:cNvPr>
          <p:cNvSpPr/>
          <p:nvPr/>
        </p:nvSpPr>
        <p:spPr>
          <a:xfrm>
            <a:off x="5833111" y="1805940"/>
            <a:ext cx="5873496" cy="704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￢</a:t>
            </a:r>
            <a:r>
              <a:rPr lang="en-US" altLang="ko-KR" dirty="0"/>
              <a:t>Parent(Kim,Kim2)</a:t>
            </a:r>
            <a:r>
              <a:rPr lang="ko-KR" altLang="en-US" dirty="0"/>
              <a:t> ∨ ￢</a:t>
            </a:r>
            <a:r>
              <a:rPr lang="en-US" altLang="ko-KR" dirty="0"/>
              <a:t>Alive(Kim) </a:t>
            </a:r>
            <a:r>
              <a:rPr lang="ko-KR" altLang="en-US" dirty="0"/>
              <a:t>∨</a:t>
            </a:r>
            <a:r>
              <a:rPr lang="en-US" altLang="ko-KR" dirty="0"/>
              <a:t> Older(Kim,Kim2)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1832B5C-699D-4108-894D-13CB677F12DF}"/>
              </a:ext>
            </a:extLst>
          </p:cNvPr>
          <p:cNvSpPr/>
          <p:nvPr/>
        </p:nvSpPr>
        <p:spPr>
          <a:xfrm>
            <a:off x="1575436" y="3259837"/>
            <a:ext cx="4017644" cy="704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￢</a:t>
            </a:r>
            <a:r>
              <a:rPr lang="en-US" altLang="ko-KR" dirty="0"/>
              <a:t>Alive(Kim) </a:t>
            </a:r>
            <a:r>
              <a:rPr lang="ko-KR" altLang="en-US" dirty="0"/>
              <a:t>∨</a:t>
            </a:r>
            <a:r>
              <a:rPr lang="en-US" altLang="ko-KR" dirty="0"/>
              <a:t> Older(Kim,Kim2)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BC99A7A-BDA2-4FF7-98E3-33EC35357865}"/>
              </a:ext>
            </a:extLst>
          </p:cNvPr>
          <p:cNvSpPr/>
          <p:nvPr/>
        </p:nvSpPr>
        <p:spPr>
          <a:xfrm>
            <a:off x="6598922" y="3259837"/>
            <a:ext cx="4017644" cy="704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Alive(Kim)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EABD6-E03C-4CBE-A58D-7C079EAC96AD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2628900" y="822960"/>
            <a:ext cx="228410" cy="101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62B695A-CA40-4342-847A-C2A782E1CAF1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857310" y="822960"/>
            <a:ext cx="5912549" cy="101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4D79A84-1391-47E1-9D75-D367CA938452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>
            <a:off x="2857310" y="2537460"/>
            <a:ext cx="726948" cy="72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BDBE056-2BE1-4830-B46A-5791A0C0DE5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3584258" y="2510028"/>
            <a:ext cx="5185601" cy="74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365C85F-4CBB-45E2-8595-2DC44FBAAB74}"/>
              </a:ext>
            </a:extLst>
          </p:cNvPr>
          <p:cNvSpPr/>
          <p:nvPr/>
        </p:nvSpPr>
        <p:spPr>
          <a:xfrm>
            <a:off x="1575436" y="4334258"/>
            <a:ext cx="4017644" cy="704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Older(Kim,Kim2)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976475E-D3C6-441C-9EFB-3E913A8DEEF4}"/>
              </a:ext>
            </a:extLst>
          </p:cNvPr>
          <p:cNvSpPr/>
          <p:nvPr/>
        </p:nvSpPr>
        <p:spPr>
          <a:xfrm>
            <a:off x="6318124" y="4334258"/>
            <a:ext cx="4017644" cy="704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￢</a:t>
            </a:r>
            <a:r>
              <a:rPr lang="en-US" altLang="ko-KR" dirty="0"/>
              <a:t>Older(Kim,Kim2)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9BEA26B-0579-4270-947C-4DEEC3F1BB0C}"/>
              </a:ext>
            </a:extLst>
          </p:cNvPr>
          <p:cNvSpPr/>
          <p:nvPr/>
        </p:nvSpPr>
        <p:spPr>
          <a:xfrm>
            <a:off x="4617720" y="5538218"/>
            <a:ext cx="2692622" cy="704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5E4A477-8011-4E17-A953-1F38F5D6E733}"/>
              </a:ext>
            </a:extLst>
          </p:cNvPr>
          <p:cNvCxnSpPr>
            <a:stCxn id="19" idx="2"/>
            <a:endCxn id="30" idx="0"/>
          </p:cNvCxnSpPr>
          <p:nvPr/>
        </p:nvCxnSpPr>
        <p:spPr>
          <a:xfrm>
            <a:off x="3584258" y="3963925"/>
            <a:ext cx="0" cy="37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7BD525-025B-4F18-9FB8-4F47C6350BD5}"/>
              </a:ext>
            </a:extLst>
          </p:cNvPr>
          <p:cNvCxnSpPr>
            <a:stCxn id="20" idx="2"/>
          </p:cNvCxnSpPr>
          <p:nvPr/>
        </p:nvCxnSpPr>
        <p:spPr>
          <a:xfrm flipH="1">
            <a:off x="3584258" y="3963925"/>
            <a:ext cx="5023486" cy="30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006326-F77F-4569-A6F2-AF7AFACA7729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3584258" y="5038346"/>
            <a:ext cx="2379773" cy="49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A9A32D-CEBC-4EFF-BE33-8E50F1B038E7}"/>
              </a:ext>
            </a:extLst>
          </p:cNvPr>
          <p:cNvCxnSpPr>
            <a:stCxn id="31" idx="2"/>
          </p:cNvCxnSpPr>
          <p:nvPr/>
        </p:nvCxnSpPr>
        <p:spPr>
          <a:xfrm flipH="1">
            <a:off x="5964031" y="5038346"/>
            <a:ext cx="2362915" cy="49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183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780C5A7-2EBA-49AE-A275-EF50F77F327E}"/>
              </a:ext>
            </a:extLst>
          </p:cNvPr>
          <p:cNvSpPr txBox="1">
            <a:spLocks/>
          </p:cNvSpPr>
          <p:nvPr/>
        </p:nvSpPr>
        <p:spPr>
          <a:xfrm>
            <a:off x="207264" y="153099"/>
            <a:ext cx="11204448" cy="2388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/>
              <a:t>3. </a:t>
            </a:r>
            <a:r>
              <a:rPr lang="ko-KR" altLang="en-US" sz="1800" dirty="0"/>
              <a:t>의미망에 대하여 설명해 보고</a:t>
            </a:r>
            <a:r>
              <a:rPr lang="en-US" altLang="ko-KR" sz="1800" dirty="0"/>
              <a:t>, </a:t>
            </a:r>
            <a:r>
              <a:rPr lang="ko-KR" altLang="en-US" sz="1800" dirty="0"/>
              <a:t>다음과 같은 문장을 가지고 의미망을 구성해보자</a:t>
            </a:r>
            <a:r>
              <a:rPr lang="en-US" altLang="ko-KR" sz="1800" dirty="0"/>
              <a:t>. 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○ </a:t>
            </a:r>
            <a:r>
              <a:rPr lang="en-US" altLang="ko-KR" sz="1800" dirty="0"/>
              <a:t>Tom is a cat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○ </a:t>
            </a:r>
            <a:r>
              <a:rPr lang="en-US" altLang="ko-KR" sz="1800" dirty="0"/>
              <a:t>Tom caught a rat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○ </a:t>
            </a:r>
            <a:r>
              <a:rPr lang="en-US" altLang="ko-KR" sz="1800" dirty="0"/>
              <a:t>Tom is owned by </a:t>
            </a:r>
            <a:r>
              <a:rPr lang="en-US" altLang="ko-KR" sz="1800" dirty="0" err="1"/>
              <a:t>Mr.kim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○ </a:t>
            </a:r>
            <a:r>
              <a:rPr lang="en-US" altLang="ko-KR" sz="1800" dirty="0"/>
              <a:t>Tom is yellow in color</a:t>
            </a:r>
            <a:endParaRPr lang="ko-KR" altLang="en-US" sz="1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0DB6EE1-B326-4AD7-B47D-AA13A85ED289}"/>
              </a:ext>
            </a:extLst>
          </p:cNvPr>
          <p:cNvCxnSpPr/>
          <p:nvPr/>
        </p:nvCxnSpPr>
        <p:spPr>
          <a:xfrm>
            <a:off x="0" y="282549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B48ECA-2AC9-4C06-A272-8F1998DA4AFF}"/>
              </a:ext>
            </a:extLst>
          </p:cNvPr>
          <p:cNvSpPr txBox="1"/>
          <p:nvPr/>
        </p:nvSpPr>
        <p:spPr>
          <a:xfrm>
            <a:off x="207264" y="2944368"/>
            <a:ext cx="117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의미망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다양한 개체나 개념사이의 관계를 시각적으로 나타내는 그래프 형태의 모델을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0219D-DE4E-40A9-8834-91CA69B30206}"/>
              </a:ext>
            </a:extLst>
          </p:cNvPr>
          <p:cNvSpPr txBox="1"/>
          <p:nvPr/>
        </p:nvSpPr>
        <p:spPr>
          <a:xfrm>
            <a:off x="5762244" y="3832498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Tom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3562E8-2DCA-4369-90B0-BC8C4775DB75}"/>
              </a:ext>
            </a:extLst>
          </p:cNvPr>
          <p:cNvSpPr txBox="1"/>
          <p:nvPr/>
        </p:nvSpPr>
        <p:spPr>
          <a:xfrm>
            <a:off x="3832524" y="4514820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034FE7-69E8-4B52-B70A-F6D5B2B1AE2B}"/>
              </a:ext>
            </a:extLst>
          </p:cNvPr>
          <p:cNvSpPr txBox="1"/>
          <p:nvPr/>
        </p:nvSpPr>
        <p:spPr>
          <a:xfrm>
            <a:off x="7813215" y="4499580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B16B4-3545-4442-A543-FFB3976CC516}"/>
              </a:ext>
            </a:extLst>
          </p:cNvPr>
          <p:cNvSpPr txBox="1"/>
          <p:nvPr/>
        </p:nvSpPr>
        <p:spPr>
          <a:xfrm>
            <a:off x="6767751" y="5566380"/>
            <a:ext cx="91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Mr.kim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11EE3A-87E6-44A6-A931-37D019C0B6B1}"/>
              </a:ext>
            </a:extLst>
          </p:cNvPr>
          <p:cNvSpPr txBox="1"/>
          <p:nvPr/>
        </p:nvSpPr>
        <p:spPr>
          <a:xfrm>
            <a:off x="4948095" y="5566380"/>
            <a:ext cx="91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yellow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30F0198-F7BA-4537-BBFC-5A6BAC704F4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166280" y="4094720"/>
            <a:ext cx="1562101" cy="4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6B16BD8-5668-4DA9-8C33-2FBD5D09B33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95893" y="4094720"/>
            <a:ext cx="1751078" cy="40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FDE80F-8918-42E6-AB83-C471538BCE8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046897" y="4279386"/>
            <a:ext cx="1180339" cy="128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1DBF58-81ED-4E2A-9C4E-27E4C52885D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407580" y="4279386"/>
            <a:ext cx="654557" cy="128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AD89B7-A684-4FF4-A24A-4625B98B9FB4}"/>
              </a:ext>
            </a:extLst>
          </p:cNvPr>
          <p:cNvSpPr txBox="1"/>
          <p:nvPr/>
        </p:nvSpPr>
        <p:spPr>
          <a:xfrm rot="20711932">
            <a:off x="4371179" y="3910054"/>
            <a:ext cx="10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Is a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AB4AE-2F72-4536-BB6D-D8297E5EAFE0}"/>
              </a:ext>
            </a:extLst>
          </p:cNvPr>
          <p:cNvSpPr txBox="1"/>
          <p:nvPr/>
        </p:nvSpPr>
        <p:spPr>
          <a:xfrm rot="774703">
            <a:off x="6854775" y="3901984"/>
            <a:ext cx="10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caught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971E2D-038D-4EF0-8EE1-D04D9279B5AD}"/>
              </a:ext>
            </a:extLst>
          </p:cNvPr>
          <p:cNvSpPr txBox="1"/>
          <p:nvPr/>
        </p:nvSpPr>
        <p:spPr>
          <a:xfrm rot="2916836">
            <a:off x="6116760" y="4809209"/>
            <a:ext cx="163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Is owned by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80913A-D8EA-4438-BD5E-C3DEB6A9620D}"/>
              </a:ext>
            </a:extLst>
          </p:cNvPr>
          <p:cNvSpPr txBox="1"/>
          <p:nvPr/>
        </p:nvSpPr>
        <p:spPr>
          <a:xfrm rot="17789712">
            <a:off x="5093530" y="4649505"/>
            <a:ext cx="10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421FD-2D7C-4D2C-95E1-99E94916D9DE}"/>
              </a:ext>
            </a:extLst>
          </p:cNvPr>
          <p:cNvSpPr txBox="1"/>
          <p:nvPr/>
        </p:nvSpPr>
        <p:spPr>
          <a:xfrm>
            <a:off x="3389376" y="5566380"/>
            <a:ext cx="120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color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C0499A6-E218-49C8-833C-A009D0399F27}"/>
              </a:ext>
            </a:extLst>
          </p:cNvPr>
          <p:cNvCxnSpPr>
            <a:stCxn id="19" idx="1"/>
          </p:cNvCxnSpPr>
          <p:nvPr/>
        </p:nvCxnSpPr>
        <p:spPr>
          <a:xfrm flipH="1">
            <a:off x="4166280" y="5751046"/>
            <a:ext cx="78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A7B0DC-66E4-436D-BA43-CF47E2EB1ADA}"/>
              </a:ext>
            </a:extLst>
          </p:cNvPr>
          <p:cNvSpPr txBox="1"/>
          <p:nvPr/>
        </p:nvSpPr>
        <p:spPr>
          <a:xfrm>
            <a:off x="4404542" y="5394468"/>
            <a:ext cx="10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225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9F724F-B077-47AA-B80E-812E6184985C}"/>
              </a:ext>
            </a:extLst>
          </p:cNvPr>
          <p:cNvCxnSpPr/>
          <p:nvPr/>
        </p:nvCxnSpPr>
        <p:spPr>
          <a:xfrm>
            <a:off x="182880" y="2157984"/>
            <a:ext cx="105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FE197899-B6B0-4AAF-8A73-06A018FA6CE4}"/>
              </a:ext>
            </a:extLst>
          </p:cNvPr>
          <p:cNvSpPr txBox="1">
            <a:spLocks/>
          </p:cNvSpPr>
          <p:nvPr/>
        </p:nvSpPr>
        <p:spPr>
          <a:xfrm>
            <a:off x="341376" y="378652"/>
            <a:ext cx="11204448" cy="23889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6. </a:t>
            </a:r>
            <a:r>
              <a:rPr lang="ko-KR" altLang="en-US" sz="1800" dirty="0"/>
              <a:t>다음과 같은 명제 논리식이 주어져 있을 때 논리융합을 이용하여 </a:t>
            </a:r>
            <a:r>
              <a:rPr lang="en-US" altLang="ko-KR" sz="1800" dirty="0"/>
              <a:t>A -&gt; D</a:t>
            </a:r>
            <a:r>
              <a:rPr lang="ko-KR" altLang="en-US" sz="1800" dirty="0"/>
              <a:t>를 증명해 보자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A -&gt; B</a:t>
            </a:r>
          </a:p>
          <a:p>
            <a:endParaRPr lang="en-US" altLang="ko-KR" sz="1800" dirty="0"/>
          </a:p>
          <a:p>
            <a:r>
              <a:rPr lang="en-US" altLang="ko-KR" sz="1800" dirty="0"/>
              <a:t>B -&gt; C</a:t>
            </a:r>
          </a:p>
          <a:p>
            <a:endParaRPr lang="en-US" altLang="ko-KR" sz="1800" dirty="0"/>
          </a:p>
          <a:p>
            <a:r>
              <a:rPr lang="en-US" altLang="ko-KR" sz="1800" dirty="0"/>
              <a:t>C -&gt; D</a:t>
            </a:r>
          </a:p>
          <a:p>
            <a:endParaRPr lang="en-US" altLang="ko-KR" sz="1800" dirty="0"/>
          </a:p>
          <a:p>
            <a:r>
              <a:rPr lang="ko-KR" altLang="en-US" sz="1800" dirty="0"/>
              <a:t>∴ </a:t>
            </a:r>
            <a:r>
              <a:rPr lang="en-US" altLang="ko-KR" sz="1800" dirty="0"/>
              <a:t>A -&gt; D 	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49455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654FE-5D90-4A29-B6FF-9B8E84F7A749}"/>
              </a:ext>
            </a:extLst>
          </p:cNvPr>
          <p:cNvSpPr txBox="1">
            <a:spLocks/>
          </p:cNvSpPr>
          <p:nvPr/>
        </p:nvSpPr>
        <p:spPr>
          <a:xfrm>
            <a:off x="188976" y="226252"/>
            <a:ext cx="11204448" cy="23889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 -&gt; B</a:t>
            </a:r>
          </a:p>
          <a:p>
            <a:endParaRPr lang="en-US" altLang="ko-KR" sz="1800" dirty="0"/>
          </a:p>
          <a:p>
            <a:r>
              <a:rPr lang="en-US" altLang="ko-KR" sz="1800" dirty="0"/>
              <a:t>B -&gt; C</a:t>
            </a:r>
          </a:p>
          <a:p>
            <a:endParaRPr lang="en-US" altLang="ko-KR" sz="1800" dirty="0"/>
          </a:p>
          <a:p>
            <a:r>
              <a:rPr lang="en-US" altLang="ko-KR" sz="1800" dirty="0"/>
              <a:t>C -&gt; D</a:t>
            </a:r>
          </a:p>
          <a:p>
            <a:endParaRPr lang="en-US" altLang="ko-KR" sz="1800" dirty="0"/>
          </a:p>
          <a:p>
            <a:r>
              <a:rPr lang="ko-KR" altLang="en-US" sz="1800" dirty="0"/>
              <a:t>∴ </a:t>
            </a:r>
            <a:r>
              <a:rPr lang="en-US" altLang="ko-KR" sz="1800" dirty="0"/>
              <a:t>A -&gt; D 	</a:t>
            </a:r>
          </a:p>
          <a:p>
            <a:r>
              <a:rPr lang="ko-KR" altLang="en-US" sz="1800" dirty="0"/>
              <a:t>위의 식을 </a:t>
            </a:r>
            <a:r>
              <a:rPr lang="en-US" altLang="ko-KR" sz="1800" dirty="0"/>
              <a:t>CNF</a:t>
            </a:r>
            <a:r>
              <a:rPr lang="ko-KR" altLang="en-US" sz="1800" dirty="0"/>
              <a:t>변환을 하면 ￢</a:t>
            </a:r>
            <a:r>
              <a:rPr lang="en-US" altLang="ko-KR" sz="1800" dirty="0"/>
              <a:t>A</a:t>
            </a:r>
            <a:r>
              <a:rPr lang="ko-KR" altLang="en-US" sz="1800" dirty="0"/>
              <a:t> ∨</a:t>
            </a:r>
            <a:r>
              <a:rPr lang="en-US" altLang="ko-KR" sz="1800" dirty="0"/>
              <a:t> B, </a:t>
            </a:r>
            <a:r>
              <a:rPr lang="ko-KR" altLang="en-US" sz="1800" dirty="0"/>
              <a:t>￢</a:t>
            </a:r>
            <a:r>
              <a:rPr lang="en-US" altLang="ko-KR" sz="1800" dirty="0"/>
              <a:t>B </a:t>
            </a:r>
            <a:r>
              <a:rPr lang="ko-KR" altLang="en-US" sz="1800" dirty="0"/>
              <a:t>∨</a:t>
            </a:r>
            <a:r>
              <a:rPr lang="en-US" altLang="ko-KR" sz="1800" dirty="0"/>
              <a:t> C, </a:t>
            </a:r>
            <a:r>
              <a:rPr lang="ko-KR" altLang="en-US" sz="1800" dirty="0"/>
              <a:t>￢</a:t>
            </a:r>
            <a:r>
              <a:rPr lang="en-US" altLang="ko-KR" sz="1800" dirty="0"/>
              <a:t>C </a:t>
            </a:r>
            <a:r>
              <a:rPr lang="ko-KR" altLang="en-US" sz="1800" dirty="0"/>
              <a:t>∨</a:t>
            </a:r>
            <a:r>
              <a:rPr lang="en-US" altLang="ko-KR" sz="1800" dirty="0"/>
              <a:t> D </a:t>
            </a:r>
            <a:r>
              <a:rPr lang="ko-KR" altLang="en-US" sz="1800" dirty="0"/>
              <a:t>가 된다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 ￢</a:t>
            </a:r>
            <a:r>
              <a:rPr lang="en-US" altLang="ko-KR" sz="1800" dirty="0"/>
              <a:t>(</a:t>
            </a:r>
            <a:r>
              <a:rPr lang="ko-KR" altLang="en-US" sz="1800" dirty="0"/>
              <a:t>￢</a:t>
            </a:r>
            <a:r>
              <a:rPr lang="en-US" altLang="ko-KR" sz="1800" dirty="0"/>
              <a:t>A</a:t>
            </a:r>
            <a:r>
              <a:rPr lang="ko-KR" altLang="en-US" sz="1800" dirty="0"/>
              <a:t> ∨</a:t>
            </a:r>
            <a:r>
              <a:rPr lang="en-US" altLang="ko-KR" sz="1800" dirty="0"/>
              <a:t> D)</a:t>
            </a:r>
            <a:r>
              <a:rPr lang="ko-KR" altLang="en-US" sz="1800" dirty="0"/>
              <a:t>가 절에 추가된다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/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9F724F-B077-47AA-B80E-812E6184985C}"/>
              </a:ext>
            </a:extLst>
          </p:cNvPr>
          <p:cNvCxnSpPr/>
          <p:nvPr/>
        </p:nvCxnSpPr>
        <p:spPr>
          <a:xfrm>
            <a:off x="188976" y="1645920"/>
            <a:ext cx="105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8CFFC4-460A-4FF1-A5D5-D782AEC61416}"/>
              </a:ext>
            </a:extLst>
          </p:cNvPr>
          <p:cNvSpPr txBox="1"/>
          <p:nvPr/>
        </p:nvSpPr>
        <p:spPr>
          <a:xfrm>
            <a:off x="2770632" y="2576822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A</a:t>
            </a:r>
            <a:r>
              <a:rPr lang="ko-KR" altLang="en-US" dirty="0"/>
              <a:t> ∨</a:t>
            </a:r>
            <a:r>
              <a:rPr lang="en-US" altLang="ko-KR" dirty="0"/>
              <a:t> 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1D87-8605-47EB-9522-22858A69E7BD}"/>
              </a:ext>
            </a:extLst>
          </p:cNvPr>
          <p:cNvSpPr txBox="1"/>
          <p:nvPr/>
        </p:nvSpPr>
        <p:spPr>
          <a:xfrm>
            <a:off x="5510784" y="2576822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B </a:t>
            </a:r>
            <a:r>
              <a:rPr lang="ko-KR" altLang="en-US" dirty="0"/>
              <a:t>∨</a:t>
            </a:r>
            <a:r>
              <a:rPr lang="en-US" altLang="ko-KR" dirty="0"/>
              <a:t> 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7389C-8C15-42BE-9B39-01F24F305881}"/>
              </a:ext>
            </a:extLst>
          </p:cNvPr>
          <p:cNvSpPr txBox="1"/>
          <p:nvPr/>
        </p:nvSpPr>
        <p:spPr>
          <a:xfrm>
            <a:off x="2822448" y="3244334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A </a:t>
            </a:r>
            <a:r>
              <a:rPr lang="ko-KR" altLang="en-US" dirty="0"/>
              <a:t>∨</a:t>
            </a:r>
            <a:r>
              <a:rPr lang="en-US" altLang="ko-KR" dirty="0"/>
              <a:t> 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43864-EE71-4EA0-AD70-C97552C6E5D5}"/>
              </a:ext>
            </a:extLst>
          </p:cNvPr>
          <p:cNvSpPr txBox="1"/>
          <p:nvPr/>
        </p:nvSpPr>
        <p:spPr>
          <a:xfrm>
            <a:off x="5077968" y="3244334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C </a:t>
            </a:r>
            <a:r>
              <a:rPr lang="ko-KR" altLang="en-US" dirty="0"/>
              <a:t>∨</a:t>
            </a:r>
            <a:r>
              <a:rPr lang="en-US" altLang="ko-KR" dirty="0"/>
              <a:t> 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51090-E77E-4781-97EC-E0C12FDDC2FD}"/>
              </a:ext>
            </a:extLst>
          </p:cNvPr>
          <p:cNvSpPr txBox="1"/>
          <p:nvPr/>
        </p:nvSpPr>
        <p:spPr>
          <a:xfrm>
            <a:off x="3093720" y="4058155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A </a:t>
            </a:r>
            <a:r>
              <a:rPr lang="ko-KR" altLang="en-US" dirty="0"/>
              <a:t>∨</a:t>
            </a:r>
            <a:r>
              <a:rPr lang="en-US" altLang="ko-KR" dirty="0"/>
              <a:t> 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ABBA7-76B4-4B13-87EC-E9A846385E51}"/>
              </a:ext>
            </a:extLst>
          </p:cNvPr>
          <p:cNvSpPr txBox="1"/>
          <p:nvPr/>
        </p:nvSpPr>
        <p:spPr>
          <a:xfrm>
            <a:off x="5382768" y="4050802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￢</a:t>
            </a:r>
            <a:r>
              <a:rPr lang="en-US" altLang="ko-KR" dirty="0"/>
              <a:t>(</a:t>
            </a:r>
            <a:r>
              <a:rPr lang="ko-KR" altLang="en-US" dirty="0"/>
              <a:t>￢</a:t>
            </a:r>
            <a:r>
              <a:rPr lang="en-US" altLang="ko-KR" dirty="0"/>
              <a:t>A</a:t>
            </a:r>
            <a:r>
              <a:rPr lang="ko-KR" altLang="en-US" dirty="0"/>
              <a:t> ∨</a:t>
            </a:r>
            <a:r>
              <a:rPr lang="en-US" altLang="ko-KR" dirty="0"/>
              <a:t> D)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E6C8E-4D57-427D-B6FE-46360DD80E43}"/>
              </a:ext>
            </a:extLst>
          </p:cNvPr>
          <p:cNvSpPr txBox="1"/>
          <p:nvPr/>
        </p:nvSpPr>
        <p:spPr>
          <a:xfrm>
            <a:off x="4172712" y="4965749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3D54D4-3256-44F4-9F6A-3958B2FE692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483864" y="2946154"/>
            <a:ext cx="51816" cy="29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D8562F-947C-4EC7-805D-93E6588AAD9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535680" y="2946154"/>
            <a:ext cx="2688336" cy="29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244B32F-5308-4A9B-92B6-FF914CF665F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535680" y="3613666"/>
            <a:ext cx="271272" cy="44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1C689B2-1EFA-4685-900F-26B57FD7416B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806952" y="3613666"/>
            <a:ext cx="1984248" cy="44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B7569C-C7C1-4442-9776-6E7FC6D56085}"/>
              </a:ext>
            </a:extLst>
          </p:cNvPr>
          <p:cNvCxnSpPr/>
          <p:nvPr/>
        </p:nvCxnSpPr>
        <p:spPr>
          <a:xfrm>
            <a:off x="3877056" y="4507992"/>
            <a:ext cx="521208" cy="45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6B525C-4C5D-4B84-B77B-37B7C81D3A1F}"/>
              </a:ext>
            </a:extLst>
          </p:cNvPr>
          <p:cNvCxnSpPr>
            <a:stCxn id="10" idx="2"/>
          </p:cNvCxnSpPr>
          <p:nvPr/>
        </p:nvCxnSpPr>
        <p:spPr>
          <a:xfrm flipH="1">
            <a:off x="4398264" y="4420134"/>
            <a:ext cx="1697736" cy="54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243A78-EF6D-4DA9-831F-435914A0418D}"/>
              </a:ext>
            </a:extLst>
          </p:cNvPr>
          <p:cNvSpPr txBox="1"/>
          <p:nvPr/>
        </p:nvSpPr>
        <p:spPr>
          <a:xfrm>
            <a:off x="868680" y="5824728"/>
            <a:ext cx="766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 </a:t>
            </a:r>
            <a:r>
              <a:rPr lang="en-US" altLang="ko-KR" dirty="0"/>
              <a:t>A -&gt; D</a:t>
            </a:r>
            <a:r>
              <a:rPr lang="ko-KR" altLang="en-US" dirty="0"/>
              <a:t>는 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57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/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/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137160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6976872" y="513326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</p:spTree>
    <p:extLst>
      <p:ext uri="{BB962C8B-B14F-4D97-AF65-F5344CB8AC3E}">
        <p14:creationId xmlns:p14="http://schemas.microsoft.com/office/powerpoint/2010/main" val="3661544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949AE-6D5D-4BFC-8EFE-2F97DC93D7F7}"/>
              </a:ext>
            </a:extLst>
          </p:cNvPr>
          <p:cNvSpPr txBox="1">
            <a:spLocks/>
          </p:cNvSpPr>
          <p:nvPr/>
        </p:nvSpPr>
        <p:spPr>
          <a:xfrm>
            <a:off x="188976" y="226253"/>
            <a:ext cx="11204448" cy="18311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7. </a:t>
            </a:r>
            <a:r>
              <a:rPr lang="ko-KR" altLang="en-US" sz="1800" dirty="0"/>
              <a:t>다음을 술어 논리식을 이용하여 표현하고 </a:t>
            </a:r>
            <a:r>
              <a:rPr lang="en-US" altLang="ko-KR" sz="1800" dirty="0"/>
              <a:t>SIBLING(Mary, Paul)</a:t>
            </a:r>
            <a:r>
              <a:rPr lang="ko-KR" altLang="en-US" sz="1800" dirty="0"/>
              <a:t>을 증명해 보자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○ </a:t>
            </a:r>
            <a:r>
              <a:rPr lang="en-US" altLang="ko-KR" sz="1800" dirty="0"/>
              <a:t>Kim</a:t>
            </a:r>
            <a:r>
              <a:rPr lang="ko-KR" altLang="en-US" sz="1800" dirty="0"/>
              <a:t>은 </a:t>
            </a:r>
            <a:r>
              <a:rPr lang="en-US" altLang="ko-KR" sz="1800" dirty="0"/>
              <a:t>Mary</a:t>
            </a:r>
            <a:r>
              <a:rPr lang="ko-KR" altLang="en-US" sz="1800" dirty="0"/>
              <a:t>의 어머니이다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○ </a:t>
            </a:r>
            <a:r>
              <a:rPr lang="en-US" altLang="ko-KR" sz="1800" dirty="0"/>
              <a:t>Kim</a:t>
            </a:r>
            <a:r>
              <a:rPr lang="ko-KR" altLang="en-US" sz="1800" dirty="0"/>
              <a:t>은 </a:t>
            </a:r>
            <a:r>
              <a:rPr lang="en-US" altLang="ko-KR" sz="1800" dirty="0"/>
              <a:t>Paul</a:t>
            </a:r>
            <a:r>
              <a:rPr lang="ko-KR" altLang="en-US" sz="1800" dirty="0"/>
              <a:t>의 어머니이다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○ 동일한 어머니를 가지는 모든 </a:t>
            </a:r>
            <a:r>
              <a:rPr lang="en-US" altLang="ko-KR" sz="1800" dirty="0"/>
              <a:t>x</a:t>
            </a:r>
            <a:r>
              <a:rPr lang="ko-KR" altLang="en-US" sz="1800" dirty="0"/>
              <a:t>와 </a:t>
            </a:r>
            <a:r>
              <a:rPr lang="en-US" altLang="ko-KR" sz="1800" dirty="0"/>
              <a:t>y</a:t>
            </a:r>
            <a:r>
              <a:rPr lang="ko-KR" altLang="en-US" sz="1800" dirty="0"/>
              <a:t>는 </a:t>
            </a:r>
            <a:r>
              <a:rPr lang="en-US" altLang="ko-KR" sz="1800" dirty="0"/>
              <a:t>SIBLING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CFD3B3-EEA2-454F-ABEF-E160AF658545}"/>
              </a:ext>
            </a:extLst>
          </p:cNvPr>
          <p:cNvCxnSpPr/>
          <p:nvPr/>
        </p:nvCxnSpPr>
        <p:spPr>
          <a:xfrm>
            <a:off x="0" y="220370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39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1503D9-7902-49E9-B9D8-21719FFC587D}"/>
              </a:ext>
            </a:extLst>
          </p:cNvPr>
          <p:cNvSpPr txBox="1"/>
          <p:nvPr/>
        </p:nvSpPr>
        <p:spPr>
          <a:xfrm>
            <a:off x="0" y="64008"/>
            <a:ext cx="10518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Kim</a:t>
            </a:r>
            <a:r>
              <a:rPr lang="ko-KR" altLang="en-US" dirty="0"/>
              <a:t>은 </a:t>
            </a:r>
            <a:r>
              <a:rPr lang="en-US" altLang="ko-KR" dirty="0"/>
              <a:t>Mary</a:t>
            </a:r>
            <a:r>
              <a:rPr lang="ko-KR" altLang="en-US" dirty="0"/>
              <a:t>와 </a:t>
            </a:r>
            <a:r>
              <a:rPr lang="en-US" altLang="ko-KR" dirty="0"/>
              <a:t>Paul</a:t>
            </a:r>
            <a:r>
              <a:rPr lang="ko-KR" altLang="en-US" dirty="0"/>
              <a:t> 둘 다의 어머니이기 때문에</a:t>
            </a:r>
            <a:endParaRPr lang="en-US" altLang="ko-KR" dirty="0"/>
          </a:p>
          <a:p>
            <a:r>
              <a:rPr lang="en-US" altLang="ko-KR" dirty="0"/>
              <a:t>MOM(Kim, Mary), MOM(Kim, Paul)</a:t>
            </a:r>
            <a:r>
              <a:rPr lang="ko-KR" altLang="en-US" dirty="0"/>
              <a:t>로 나타낼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동일한 어머니를 가지는 모든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/>
              <a:t>SIBLING</a:t>
            </a:r>
            <a:r>
              <a:rPr lang="ko-KR" altLang="en-US" dirty="0"/>
              <a:t>이기</a:t>
            </a:r>
            <a:r>
              <a:rPr lang="en-US" altLang="ko-KR" dirty="0"/>
              <a:t> </a:t>
            </a:r>
            <a:r>
              <a:rPr lang="ko-KR" altLang="en-US" dirty="0"/>
              <a:t>때문에</a:t>
            </a:r>
            <a:endParaRPr lang="en-US" altLang="ko-KR" dirty="0"/>
          </a:p>
          <a:p>
            <a:r>
              <a:rPr lang="ko-KR" altLang="en-US" dirty="0"/>
              <a:t>∀</a:t>
            </a:r>
            <a:r>
              <a:rPr lang="en-US" altLang="ko-KR" dirty="0"/>
              <a:t>x</a:t>
            </a:r>
            <a:r>
              <a:rPr lang="ko-KR" altLang="en-US" dirty="0"/>
              <a:t> ∀</a:t>
            </a:r>
            <a:r>
              <a:rPr lang="en-US" altLang="ko-KR" dirty="0"/>
              <a:t>y(MOM(</a:t>
            </a:r>
            <a:r>
              <a:rPr lang="en-US" altLang="ko-KR" dirty="0" err="1"/>
              <a:t>m,x</a:t>
            </a:r>
            <a:r>
              <a:rPr lang="en-US" altLang="ko-KR" dirty="0"/>
              <a:t>) </a:t>
            </a:r>
            <a:r>
              <a:rPr lang="ko-KR" altLang="en-US" dirty="0"/>
              <a:t>∧ </a:t>
            </a:r>
            <a:r>
              <a:rPr lang="en-US" altLang="ko-KR" dirty="0"/>
              <a:t>MOM(</a:t>
            </a:r>
            <a:r>
              <a:rPr lang="en-US" altLang="ko-KR" dirty="0" err="1"/>
              <a:t>m,y</a:t>
            </a:r>
            <a:r>
              <a:rPr lang="en-US" altLang="ko-KR" dirty="0"/>
              <a:t>)) -&gt; SIBLING(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로 나타낼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식을 정리하면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MOM(Kim, Mary)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MOM(Kim, Paul)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∀</a:t>
            </a:r>
            <a:r>
              <a:rPr lang="en-US" altLang="ko-KR" dirty="0"/>
              <a:t>x</a:t>
            </a:r>
            <a:r>
              <a:rPr lang="ko-KR" altLang="en-US" dirty="0"/>
              <a:t> ∀</a:t>
            </a:r>
            <a:r>
              <a:rPr lang="en-US" altLang="ko-KR" dirty="0"/>
              <a:t>y(MOM(</a:t>
            </a:r>
            <a:r>
              <a:rPr lang="en-US" altLang="ko-KR" dirty="0" err="1"/>
              <a:t>m,x</a:t>
            </a:r>
            <a:r>
              <a:rPr lang="en-US" altLang="ko-KR" dirty="0"/>
              <a:t>) </a:t>
            </a:r>
            <a:r>
              <a:rPr lang="ko-KR" altLang="en-US" dirty="0"/>
              <a:t>∧ </a:t>
            </a:r>
            <a:r>
              <a:rPr lang="en-US" altLang="ko-KR" dirty="0"/>
              <a:t>MOM(</a:t>
            </a:r>
            <a:r>
              <a:rPr lang="en-US" altLang="ko-KR" dirty="0" err="1"/>
              <a:t>m,y</a:t>
            </a:r>
            <a:r>
              <a:rPr lang="en-US" altLang="ko-KR" dirty="0"/>
              <a:t>)) -&gt; SIBLING(</a:t>
            </a:r>
            <a:r>
              <a:rPr lang="en-US" altLang="ko-KR" dirty="0" err="1"/>
              <a:t>x,y</a:t>
            </a:r>
            <a:r>
              <a:rPr lang="en-US" altLang="ko-KR" dirty="0"/>
              <a:t>) </a:t>
            </a:r>
          </a:p>
          <a:p>
            <a:pPr marL="342900" indent="-342900">
              <a:buAutoNum type="arabicPeriod" startAt="4"/>
            </a:pPr>
            <a:r>
              <a:rPr lang="ko-KR" altLang="en-US" dirty="0"/>
              <a:t>￢</a:t>
            </a:r>
            <a:r>
              <a:rPr lang="en-US" altLang="ko-KR" dirty="0"/>
              <a:t>SIBLING(Mary, Paul)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번식을 </a:t>
            </a:r>
            <a:r>
              <a:rPr lang="en-US" altLang="ko-KR" dirty="0"/>
              <a:t>CNF</a:t>
            </a:r>
            <a:r>
              <a:rPr lang="ko-KR" altLang="en-US" dirty="0"/>
              <a:t>형식으로 변환하면 ￢</a:t>
            </a:r>
            <a:r>
              <a:rPr lang="en-US" altLang="ko-KR" dirty="0"/>
              <a:t>MOM(</a:t>
            </a:r>
            <a:r>
              <a:rPr lang="en-US" altLang="ko-KR" dirty="0" err="1"/>
              <a:t>m,x</a:t>
            </a:r>
            <a:r>
              <a:rPr lang="en-US" altLang="ko-KR" dirty="0"/>
              <a:t>) </a:t>
            </a:r>
            <a:r>
              <a:rPr lang="ko-KR" altLang="en-US" dirty="0"/>
              <a:t>∨ ￢</a:t>
            </a:r>
            <a:r>
              <a:rPr lang="en-US" altLang="ko-KR" dirty="0"/>
              <a:t>MOM(</a:t>
            </a:r>
            <a:r>
              <a:rPr lang="en-US" altLang="ko-KR" dirty="0" err="1"/>
              <a:t>m,y</a:t>
            </a:r>
            <a:r>
              <a:rPr lang="en-US" altLang="ko-KR" dirty="0"/>
              <a:t>)</a:t>
            </a:r>
            <a:r>
              <a:rPr lang="ko-KR" altLang="en-US" dirty="0"/>
              <a:t> ∨ </a:t>
            </a:r>
            <a:r>
              <a:rPr lang="en-US" altLang="ko-KR" dirty="0"/>
              <a:t>SIBLING(</a:t>
            </a:r>
            <a:r>
              <a:rPr lang="en-US" altLang="ko-KR" dirty="0" err="1"/>
              <a:t>x,y</a:t>
            </a:r>
            <a:r>
              <a:rPr lang="en-US" altLang="ko-KR" dirty="0"/>
              <a:t>) 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AAB7815-5BE9-4D4E-BFE4-54EBAA4145E1}"/>
              </a:ext>
            </a:extLst>
          </p:cNvPr>
          <p:cNvSpPr/>
          <p:nvPr/>
        </p:nvSpPr>
        <p:spPr>
          <a:xfrm>
            <a:off x="1664208" y="3300984"/>
            <a:ext cx="2724912" cy="420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MOM(Kim, Mary)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9CEA94A-0577-4D46-88A8-5E3F6630E735}"/>
              </a:ext>
            </a:extLst>
          </p:cNvPr>
          <p:cNvSpPr/>
          <p:nvPr/>
        </p:nvSpPr>
        <p:spPr>
          <a:xfrm>
            <a:off x="5876544" y="3300984"/>
            <a:ext cx="4922520" cy="420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￢</a:t>
            </a:r>
            <a:r>
              <a:rPr lang="en-US" altLang="ko-KR" dirty="0"/>
              <a:t>MOM(</a:t>
            </a:r>
            <a:r>
              <a:rPr lang="en-US" altLang="ko-KR" dirty="0" err="1"/>
              <a:t>m,x</a:t>
            </a:r>
            <a:r>
              <a:rPr lang="en-US" altLang="ko-KR" dirty="0"/>
              <a:t>) </a:t>
            </a:r>
            <a:r>
              <a:rPr lang="ko-KR" altLang="en-US" dirty="0"/>
              <a:t>∨ ￢</a:t>
            </a:r>
            <a:r>
              <a:rPr lang="en-US" altLang="ko-KR" dirty="0"/>
              <a:t>MOM(</a:t>
            </a:r>
            <a:r>
              <a:rPr lang="en-US" altLang="ko-KR" dirty="0" err="1"/>
              <a:t>m,y</a:t>
            </a:r>
            <a:r>
              <a:rPr lang="en-US" altLang="ko-KR" dirty="0"/>
              <a:t>)</a:t>
            </a:r>
            <a:r>
              <a:rPr lang="ko-KR" altLang="en-US" dirty="0"/>
              <a:t> ∨ </a:t>
            </a:r>
            <a:r>
              <a:rPr lang="en-US" altLang="ko-KR" dirty="0"/>
              <a:t>SIBLING(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F0BC890-7A3A-4557-971B-01BA49725082}"/>
              </a:ext>
            </a:extLst>
          </p:cNvPr>
          <p:cNvSpPr/>
          <p:nvPr/>
        </p:nvSpPr>
        <p:spPr>
          <a:xfrm>
            <a:off x="2270760" y="4175760"/>
            <a:ext cx="4922520" cy="420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￢</a:t>
            </a:r>
            <a:r>
              <a:rPr lang="en-US" altLang="ko-KR" dirty="0"/>
              <a:t>MOM(</a:t>
            </a:r>
            <a:r>
              <a:rPr lang="en-US" altLang="ko-KR" dirty="0" err="1"/>
              <a:t>m,y</a:t>
            </a:r>
            <a:r>
              <a:rPr lang="en-US" altLang="ko-KR" dirty="0"/>
              <a:t>)</a:t>
            </a:r>
            <a:r>
              <a:rPr lang="ko-KR" altLang="en-US" dirty="0"/>
              <a:t> ∨ </a:t>
            </a:r>
            <a:r>
              <a:rPr lang="en-US" altLang="ko-KR" dirty="0"/>
              <a:t>SIBLING(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C019848-6D8C-4496-A61E-25F8C896CFAA}"/>
              </a:ext>
            </a:extLst>
          </p:cNvPr>
          <p:cNvSpPr/>
          <p:nvPr/>
        </p:nvSpPr>
        <p:spPr>
          <a:xfrm>
            <a:off x="7979664" y="4175760"/>
            <a:ext cx="2724912" cy="420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MOM(Kim, Paul)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5C52D1-1659-4134-8366-DC802C1B22CB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3026664" y="3721608"/>
            <a:ext cx="1705356" cy="45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B8B717A-CD50-4901-884F-8B4D91BB1CC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32020" y="3721608"/>
            <a:ext cx="3605784" cy="45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2C5A34-2470-48B2-9C22-32E066FD77B0}"/>
              </a:ext>
            </a:extLst>
          </p:cNvPr>
          <p:cNvSpPr txBox="1"/>
          <p:nvPr/>
        </p:nvSpPr>
        <p:spPr>
          <a:xfrm>
            <a:off x="659892" y="3810184"/>
            <a:ext cx="224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m=Kim / x=Mary</a:t>
            </a:r>
            <a:r>
              <a:rPr lang="ko-KR" altLang="en-US" sz="1200" dirty="0"/>
              <a:t>로 대체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DDE5F-E689-4B5A-BB88-E47730D7FAEF}"/>
              </a:ext>
            </a:extLst>
          </p:cNvPr>
          <p:cNvSpPr txBox="1"/>
          <p:nvPr/>
        </p:nvSpPr>
        <p:spPr>
          <a:xfrm>
            <a:off x="659892" y="4697086"/>
            <a:ext cx="224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m=Kim / y=Paul</a:t>
            </a:r>
            <a:r>
              <a:rPr lang="ko-KR" altLang="en-US" sz="1200" dirty="0"/>
              <a:t>로 대체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D2D197E-CF16-426F-8FD0-AD69264AFCCB}"/>
              </a:ext>
            </a:extLst>
          </p:cNvPr>
          <p:cNvSpPr/>
          <p:nvPr/>
        </p:nvSpPr>
        <p:spPr>
          <a:xfrm>
            <a:off x="3810000" y="4974085"/>
            <a:ext cx="2724912" cy="420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SIBLING(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0D6A61D-FE57-41EB-BB8C-E3710B9913D5}"/>
              </a:ext>
            </a:extLst>
          </p:cNvPr>
          <p:cNvSpPr/>
          <p:nvPr/>
        </p:nvSpPr>
        <p:spPr>
          <a:xfrm>
            <a:off x="7193280" y="4974085"/>
            <a:ext cx="2724912" cy="420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￢</a:t>
            </a:r>
            <a:r>
              <a:rPr lang="en-US" altLang="ko-KR" dirty="0"/>
              <a:t>SIBLING(Mary, Paul)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604B84-2365-47A0-A3C5-01A9FED65C23}"/>
              </a:ext>
            </a:extLst>
          </p:cNvPr>
          <p:cNvSpPr/>
          <p:nvPr/>
        </p:nvSpPr>
        <p:spPr>
          <a:xfrm>
            <a:off x="5612892" y="5693413"/>
            <a:ext cx="2724912" cy="420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40F08-7E58-48B8-85E1-C5FC04A078B0}"/>
              </a:ext>
            </a:extLst>
          </p:cNvPr>
          <p:cNvSpPr txBox="1"/>
          <p:nvPr/>
        </p:nvSpPr>
        <p:spPr>
          <a:xfrm>
            <a:off x="659892" y="5445488"/>
            <a:ext cx="224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x=Mary / y=Paul</a:t>
            </a:r>
            <a:r>
              <a:rPr lang="ko-KR" altLang="en-US" sz="1200" dirty="0"/>
              <a:t>로 대체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E3D098-AEE4-4DF4-B5B7-BBAEF4A279DC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4732020" y="4596384"/>
            <a:ext cx="440436" cy="37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14076E-BBC8-4050-8C9C-C8F622933346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flipH="1">
            <a:off x="5172456" y="4596384"/>
            <a:ext cx="4169664" cy="37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D111C42-E0D2-41D9-9AA7-FDA8DDABED4A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172456" y="5394709"/>
            <a:ext cx="1802892" cy="2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1ACA9-8CE9-44BD-AF98-68FB420CCD1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6975348" y="5394709"/>
            <a:ext cx="1580388" cy="2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9CBE06-BACB-4B3C-97A7-3BE64B2E9ABD}"/>
              </a:ext>
            </a:extLst>
          </p:cNvPr>
          <p:cNvSpPr/>
          <p:nvPr/>
        </p:nvSpPr>
        <p:spPr>
          <a:xfrm>
            <a:off x="1338072" y="6193890"/>
            <a:ext cx="1069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1" dirty="0">
                <a:solidFill>
                  <a:srgbClr val="FF0000"/>
                </a:solidFill>
              </a:rPr>
              <a:t>따라서 </a:t>
            </a:r>
            <a:r>
              <a:rPr lang="en-US" altLang="ko-KR" b="1" i="1" dirty="0">
                <a:solidFill>
                  <a:srgbClr val="FF0000"/>
                </a:solidFill>
              </a:rPr>
              <a:t>SIBLING(Mary, Paul)</a:t>
            </a:r>
            <a:r>
              <a:rPr lang="ko-KR" altLang="en-US" b="1" i="1" dirty="0">
                <a:solidFill>
                  <a:srgbClr val="FF0000"/>
                </a:solidFill>
              </a:rPr>
              <a:t>은</a:t>
            </a:r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ko-KR" altLang="en-US" b="1" i="1" dirty="0">
                <a:solidFill>
                  <a:srgbClr val="FF0000"/>
                </a:solidFill>
              </a:rPr>
              <a:t>참이다</a:t>
            </a:r>
            <a:r>
              <a:rPr lang="en-US" altLang="ko-KR" b="1" i="1" dirty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82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 -&gt; D</a:t>
            </a:r>
          </a:p>
          <a:p>
            <a:r>
              <a:rPr lang="en-US" altLang="ko-KR" dirty="0"/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/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/>
              <a:t>C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137160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6976872" y="513326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</p:spTree>
    <p:extLst>
      <p:ext uri="{BB962C8B-B14F-4D97-AF65-F5344CB8AC3E}">
        <p14:creationId xmlns:p14="http://schemas.microsoft.com/office/powerpoint/2010/main" val="163706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/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/>
              <a:t>C</a:t>
            </a:r>
          </a:p>
          <a:p>
            <a:r>
              <a:rPr lang="en-US" altLang="ko-KR" dirty="0"/>
              <a:t>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137160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6976872" y="513326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</p:spTree>
    <p:extLst>
      <p:ext uri="{BB962C8B-B14F-4D97-AF65-F5344CB8AC3E}">
        <p14:creationId xmlns:p14="http://schemas.microsoft.com/office/powerpoint/2010/main" val="316653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/>
              <a:t>C &amp; D -&gt; 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B &amp; E &amp; F -&gt; H</a:t>
            </a:r>
          </a:p>
          <a:p>
            <a:r>
              <a:rPr lang="en-US" altLang="ko-KR" dirty="0"/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/>
              <a:t>C</a:t>
            </a:r>
          </a:p>
          <a:p>
            <a:r>
              <a:rPr lang="en-US" altLang="ko-KR" dirty="0"/>
              <a:t>D</a:t>
            </a:r>
          </a:p>
          <a:p>
            <a:r>
              <a:rPr lang="en-US" altLang="ko-KR" dirty="0"/>
              <a:t>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137160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6976872" y="513326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</p:spTree>
    <p:extLst>
      <p:ext uri="{BB962C8B-B14F-4D97-AF65-F5344CB8AC3E}">
        <p14:creationId xmlns:p14="http://schemas.microsoft.com/office/powerpoint/2010/main" val="104302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/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 &amp; E -&gt; G</a:t>
            </a:r>
          </a:p>
          <a:p>
            <a:r>
              <a:rPr lang="en-US" altLang="ko-KR" dirty="0"/>
              <a:t>D &amp; E &amp; G -&gt; 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/>
              <a:t>C</a:t>
            </a:r>
          </a:p>
          <a:p>
            <a:r>
              <a:rPr lang="en-US" altLang="ko-KR" dirty="0"/>
              <a:t>D</a:t>
            </a:r>
          </a:p>
          <a:p>
            <a:r>
              <a:rPr lang="en-US" altLang="ko-KR" dirty="0"/>
              <a:t>E</a:t>
            </a:r>
          </a:p>
          <a:p>
            <a:r>
              <a:rPr lang="en-US" altLang="ko-KR" dirty="0"/>
              <a:t>H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 -&gt; </a:t>
            </a:r>
            <a:r>
              <a:rPr lang="ko-KR" altLang="en-US" dirty="0">
                <a:solidFill>
                  <a:srgbClr val="FF0000"/>
                </a:solidFill>
              </a:rPr>
              <a:t>목표 달성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137160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6976872" y="513326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</p:spTree>
    <p:extLst>
      <p:ext uri="{BB962C8B-B14F-4D97-AF65-F5344CB8AC3E}">
        <p14:creationId xmlns:p14="http://schemas.microsoft.com/office/powerpoint/2010/main" val="279226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CBF59-89D4-4267-8547-A3045380C513}"/>
              </a:ext>
            </a:extLst>
          </p:cNvPr>
          <p:cNvSpPr/>
          <p:nvPr/>
        </p:nvSpPr>
        <p:spPr>
          <a:xfrm>
            <a:off x="106070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52FE7-6C02-4B7E-89A1-565D7DFF8FBA}"/>
              </a:ext>
            </a:extLst>
          </p:cNvPr>
          <p:cNvSpPr/>
          <p:nvPr/>
        </p:nvSpPr>
        <p:spPr>
          <a:xfrm>
            <a:off x="6516624" y="1033272"/>
            <a:ext cx="3886200" cy="2980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D4D9-B451-433C-95C3-6BAA3C9796A3}"/>
              </a:ext>
            </a:extLst>
          </p:cNvPr>
          <p:cNvSpPr txBox="1"/>
          <p:nvPr/>
        </p:nvSpPr>
        <p:spPr>
          <a:xfrm>
            <a:off x="1499616" y="1207008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&amp; B -&gt; C</a:t>
            </a:r>
          </a:p>
          <a:p>
            <a:r>
              <a:rPr lang="en-US" altLang="ko-KR" dirty="0"/>
              <a:t>A -&gt; D</a:t>
            </a:r>
          </a:p>
          <a:p>
            <a:r>
              <a:rPr lang="en-US" altLang="ko-KR" dirty="0"/>
              <a:t>C &amp; D -&gt; E</a:t>
            </a:r>
          </a:p>
          <a:p>
            <a:r>
              <a:rPr lang="en-US" altLang="ko-KR" dirty="0"/>
              <a:t>B &amp; E &amp; F -&gt; H</a:t>
            </a:r>
          </a:p>
          <a:p>
            <a:r>
              <a:rPr lang="en-US" altLang="ko-KR" dirty="0"/>
              <a:t>A &amp; E -&gt; 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 &amp; E &amp; G -&gt; 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221E-5019-4F60-8EF5-61526EF1D8C6}"/>
              </a:ext>
            </a:extLst>
          </p:cNvPr>
          <p:cNvSpPr txBox="1"/>
          <p:nvPr/>
        </p:nvSpPr>
        <p:spPr>
          <a:xfrm>
            <a:off x="6766560" y="1316736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F</a:t>
            </a:r>
          </a:p>
          <a:p>
            <a:r>
              <a:rPr lang="en-US" altLang="ko-KR" dirty="0"/>
              <a:t>C</a:t>
            </a:r>
          </a:p>
          <a:p>
            <a:r>
              <a:rPr lang="en-US" altLang="ko-KR" dirty="0"/>
              <a:t>D</a:t>
            </a:r>
          </a:p>
          <a:p>
            <a:r>
              <a:rPr lang="en-US" altLang="ko-KR" dirty="0"/>
              <a:t>E</a:t>
            </a:r>
          </a:p>
          <a:p>
            <a:r>
              <a:rPr lang="en-US" altLang="ko-KR" dirty="0"/>
              <a:t>H</a:t>
            </a:r>
          </a:p>
          <a:p>
            <a:r>
              <a:rPr lang="en-US" altLang="ko-KR" dirty="0"/>
              <a:t>G -&gt; </a:t>
            </a:r>
            <a:r>
              <a:rPr lang="ko-KR" altLang="en-US" dirty="0"/>
              <a:t>목표 달성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4FBD3-9ED2-49C3-8090-694FCF23953B}"/>
              </a:ext>
            </a:extLst>
          </p:cNvPr>
          <p:cNvSpPr txBox="1"/>
          <p:nvPr/>
        </p:nvSpPr>
        <p:spPr>
          <a:xfrm>
            <a:off x="1371600" y="530352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장기 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57045-5B54-444F-9F52-19FF1A2B8C5D}"/>
              </a:ext>
            </a:extLst>
          </p:cNvPr>
          <p:cNvSpPr txBox="1"/>
          <p:nvPr/>
        </p:nvSpPr>
        <p:spPr>
          <a:xfrm>
            <a:off x="6976872" y="513326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단기 기억 장치</a:t>
            </a:r>
          </a:p>
        </p:txBody>
      </p:sp>
    </p:spTree>
    <p:extLst>
      <p:ext uri="{BB962C8B-B14F-4D97-AF65-F5344CB8AC3E}">
        <p14:creationId xmlns:p14="http://schemas.microsoft.com/office/powerpoint/2010/main" val="340808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2595</Words>
  <Application>Microsoft Office PowerPoint</Application>
  <PresentationFormat>와이드스크린</PresentationFormat>
  <Paragraphs>541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함초롬바탕</vt:lpstr>
      <vt:lpstr>Arial</vt:lpstr>
      <vt:lpstr>Office 테마</vt:lpstr>
      <vt:lpstr>PowerPoint 프레젠테이션</vt:lpstr>
      <vt:lpstr>P.127 다음과 같은 규칙과 사실이 있을 때 순방향 추론을 진행시켜 보자. 추론의 목표는 G이다.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P.127 이번에는 반대로 추론의 목표가 G일때 역방향 추론을 진행시켜 보자. 어느 쪽이 더 효과적인가?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P.128 화재를 처리하는 전문가 시스템을 가정하자. 다음과 같은 규칙과 사실이 저장되어 있다.(순방향 추론)</vt:lpstr>
      <vt:lpstr>PowerPoint 프레젠테이션</vt:lpstr>
      <vt:lpstr>PowerPoint 프레젠테이션</vt:lpstr>
      <vt:lpstr>PowerPoint 프레젠테이션</vt:lpstr>
      <vt:lpstr>P.128 화재를 처리하는 전문가 시스템을 가정하자. 다음과 같은 규칙과 사실이 저장되어 있다.(역방향 추론)</vt:lpstr>
      <vt:lpstr>P.128 화재를 처리하는 전문가 시스템을 가정하자. 다음과 같은 규칙과 사실이 저장되어 있다.(역방향 추론)</vt:lpstr>
      <vt:lpstr>P.128 화재를 처리하는 전문가 시스템을 가정하자. 다음과 같은 규칙과 사실이 저장되어 있다.(역방향 추론)</vt:lpstr>
      <vt:lpstr>P.128 화재를 처리하는 전문가 시스템을 가정하자. 다음과 같은 규칙과 사실이 저장되어 있다.(역방향 추론)</vt:lpstr>
      <vt:lpstr>P.128 화재를 처리하는 전문가 시스템을 가정하자. 다음과 같은 규칙과 사실이 저장되어 있다.(역방향 추론)</vt:lpstr>
      <vt:lpstr>P.128 화재를 처리하는 전문가 시스템을 가정하자. 다음과 같은 규칙과 사실이 저장되어 있다.(역방향 추론)</vt:lpstr>
      <vt:lpstr>P.128 화재를 처리하는 전문가 시스템을 가정하자. 다음과 같은 규칙과 사실이 저장되어 있다.(역방향 추론)</vt:lpstr>
      <vt:lpstr>P.128 화재를 처리하는 전문가 시스템을 가정하자. 다음과 같은 규칙과 사실이 저장되어 있다.(역방향 추론)</vt:lpstr>
      <vt:lpstr>P.128 화재를 처리하는 전문가 시스템을 가정하자. 다음과 같은 규칙과 사실이 저장되어 있다.(역방향 추론)</vt:lpstr>
      <vt:lpstr>P.162 간단한 논리융합 연습을 해 보자. 다음과 같은 지식이 있다.  ① 어떤 것이 지능적이라면 그것은 상식을 가져야 한다.  ② PC는 상식이 없다.   위의 지식을 바탕으로 ＇PC는 지능적이 아니다＇를 증명해 보자. 먼저 지식들을 술어 논리로 표현한다.  ① ∀x(I(x) -&gt; CS(x))  ② ￢CS(PC)   일단 위의 술어 논리식을 CNF형식으로 변환한다.   ① ￢I(x) ∨ CS(x)  ② ￢CS(PC)  우리가 증명하고자 하는 것￢I(PC)을 반대로 하여 I(PC)을 지식에 추가한다.   ① ￢I(x) ∨ CS(x)  ② ￢CS(PC)  ③ I(PC)  다음과 같은 논리융합 과정을 거쳐서 NIL이 생성된다.</vt:lpstr>
      <vt:lpstr>P.163 간단한 논리융합 연습을 해 보자. 다음과 같은 지식이 있다.  ① Father(Kim,Kim2)  ② Alive(Kim)  ③ ∀x ∀y Father(x,y) -&gt; Parent(x,y)  ④ ∀x ∀y (Parent(x,y) ∧ Alive(x)) -&gt; Older(x,y)  위의 지식을 바탕으로 Older(Kim,Kim2)를 증명해보자. 일단 위의 술어 논리식을 CNF형식으로 변환하고 Older(Kim,Kim2)의 부정인 ￢Older(Kim,Kim2)를 지식에 추가한다.   ① Father(Kim,Kim2)  ② Alive(Kim)  ③ ￢Father(x,y) ∨ Parent(x,y)  ④ ￢Parent(x,y) ∨ ￢Alive(x) ∨ Older(x,y)  ⑤ ￢Older(Kim,Kim2)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P.127 다음과 같은 규칙과 사실이 있을 때 순방향 추론을 진행시켜 보자. 추론의 목표는 G이다. </dc:title>
  <dc:creator>이 준석</dc:creator>
  <cp:lastModifiedBy>이 준석</cp:lastModifiedBy>
  <cp:revision>1</cp:revision>
  <dcterms:created xsi:type="dcterms:W3CDTF">2023-04-06T18:04:20Z</dcterms:created>
  <dcterms:modified xsi:type="dcterms:W3CDTF">2023-04-08T06:58:19Z</dcterms:modified>
</cp:coreProperties>
</file>