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412" r:id="rId1"/>
  </p:sldMasterIdLst>
  <p:notesMasterIdLst>
    <p:notesMasterId r:id="rId8"/>
  </p:notesMasterIdLst>
  <p:handoutMasterIdLst>
    <p:handoutMasterId r:id="rId9"/>
  </p:handoutMasterIdLst>
  <p:sldIdLst>
    <p:sldId id="3050" r:id="rId2"/>
    <p:sldId id="3038" r:id="rId3"/>
    <p:sldId id="3100" r:id="rId4"/>
    <p:sldId id="3095" r:id="rId5"/>
    <p:sldId id="3097" r:id="rId6"/>
    <p:sldId id="3099" r:id="rId7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5">
          <p15:clr>
            <a:srgbClr val="A4A3A4"/>
          </p15:clr>
        </p15:guide>
        <p15:guide id="3" pos="2925">
          <p15:clr>
            <a:srgbClr val="A4A3A4"/>
          </p15:clr>
        </p15:guide>
        <p15:guide id="4" pos="385">
          <p15:clr>
            <a:srgbClr val="A4A3A4"/>
          </p15:clr>
        </p15:guide>
        <p15:guide id="5" pos="3696" userDrawn="1">
          <p15:clr>
            <a:srgbClr val="A4A3A4"/>
          </p15:clr>
        </p15:guide>
        <p15:guide id="6" pos="431">
          <p15:clr>
            <a:srgbClr val="A4A3A4"/>
          </p15:clr>
        </p15:guide>
        <p15:guide id="7" pos="624" userDrawn="1">
          <p15:clr>
            <a:srgbClr val="A4A3A4"/>
          </p15:clr>
        </p15:guide>
        <p15:guide id="8" orient="horz" pos="531">
          <p15:clr>
            <a:srgbClr val="A4A3A4"/>
          </p15:clr>
        </p15:guide>
        <p15:guide id="9" pos="1882">
          <p15:clr>
            <a:srgbClr val="A4A3A4"/>
          </p15:clr>
        </p15:guide>
        <p15:guide id="10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7D"/>
    <a:srgbClr val="F9F9F9"/>
    <a:srgbClr val="224466"/>
    <a:srgbClr val="F6F5F0"/>
    <a:srgbClr val="31859C"/>
    <a:srgbClr val="181E0C"/>
    <a:srgbClr val="2EA6A2"/>
    <a:srgbClr val="3192B0"/>
    <a:srgbClr val="326598"/>
    <a:srgbClr val="22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3" autoAdjust="0"/>
    <p:restoredTop sz="96400" autoAdjust="0"/>
  </p:normalViewPr>
  <p:slideViewPr>
    <p:cSldViewPr>
      <p:cViewPr varScale="1">
        <p:scale>
          <a:sx n="145" d="100"/>
          <a:sy n="145" d="100"/>
        </p:scale>
        <p:origin x="222" y="126"/>
      </p:cViewPr>
      <p:guideLst>
        <p:guide orient="horz" pos="395"/>
        <p:guide pos="2925"/>
        <p:guide pos="385"/>
        <p:guide pos="3696"/>
        <p:guide pos="431"/>
        <p:guide pos="624"/>
        <p:guide orient="horz" pos="531"/>
        <p:guide pos="1882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4008" y="10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pPr>
              <a:defRPr/>
            </a:pPr>
            <a:fld id="{CAD02547-0FFB-4BB5-A676-5FACC954CE05}" type="datetimeFigureOut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2023-12-07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pPr>
              <a:defRPr/>
            </a:pPr>
            <a:fld id="{95A782AE-857F-43E9-8FDF-6917F8DC148A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770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E2C5D4-1845-4406-92C7-2A87AEC99978}" type="datetimeFigureOut">
              <a:rPr lang="ko-KR" altLang="en-US"/>
              <a:pPr>
                <a:defRPr/>
              </a:pPr>
              <a:t>2023-12-07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2108" tIns="46054" rIns="92108" bIns="4605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61F92B-B5F3-471B-BFC3-6CF359D0AAB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67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8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6"/>
          <p:cNvSpPr>
            <a:spLocks noGrp="1"/>
          </p:cNvSpPr>
          <p:nvPr userDrawn="1"/>
        </p:nvSpPr>
        <p:spPr>
          <a:xfrm>
            <a:off x="-2604" y="4891246"/>
            <a:ext cx="1778022" cy="252413"/>
          </a:xfrm>
          <a:prstGeom prst="rect">
            <a:avLst/>
          </a:prstGeom>
        </p:spPr>
        <p:txBody>
          <a:bodyPr rtlCol="0" anchor="b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B32A1C25-FAED-4EA4-8489-A42646C13C9B}" type="slidenum">
              <a:rPr 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r>
              <a: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800" b="1" spc="1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25</a:t>
            </a:r>
          </a:p>
        </p:txBody>
      </p:sp>
    </p:spTree>
    <p:extLst>
      <p:ext uri="{BB962C8B-B14F-4D97-AF65-F5344CB8AC3E}">
        <p14:creationId xmlns:p14="http://schemas.microsoft.com/office/powerpoint/2010/main" val="25008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30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42875" y="114301"/>
            <a:ext cx="8821738" cy="49022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8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51" r:id="rId2"/>
    <p:sldLayoutId id="2147484448" r:id="rId3"/>
    <p:sldLayoutId id="2147484457" r:id="rId4"/>
    <p:sldLayoutId id="2147484455" r:id="rId5"/>
    <p:sldLayoutId id="2147484452" r:id="rId6"/>
    <p:sldLayoutId id="2147484458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B2918D7-7BE4-4D30-8E6A-3C39C46C57AE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20E8E1B-D962-4444-8073-1B62945CC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76" y="846378"/>
            <a:ext cx="6097335" cy="4069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4029F7-E20B-AB6E-700E-122F721A6469}"/>
              </a:ext>
            </a:extLst>
          </p:cNvPr>
          <p:cNvSpPr txBox="1"/>
          <p:nvPr/>
        </p:nvSpPr>
        <p:spPr>
          <a:xfrm>
            <a:off x="1115616" y="117073"/>
            <a:ext cx="7344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고객 인터뷰 실습 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성명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이준석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신유승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학번 </a:t>
            </a:r>
            <a:r>
              <a:rPr lang="en-US" altLang="ko-KR" b="1" dirty="0">
                <a:latin typeface="+mn-ea"/>
                <a:ea typeface="+mn-ea"/>
              </a:rPr>
              <a:t>: 20194009, 20194014) </a:t>
            </a:r>
            <a:r>
              <a:rPr lang="ko-KR" altLang="en-US" b="1" dirty="0">
                <a:latin typeface="+mn-ea"/>
                <a:ea typeface="+mn-ea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649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25C2A9-ED21-AA63-9DA8-22181A68E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86117"/>
              </p:ext>
            </p:extLst>
          </p:nvPr>
        </p:nvGraphicFramePr>
        <p:xfrm>
          <a:off x="539552" y="465589"/>
          <a:ext cx="7920880" cy="1638967"/>
        </p:xfrm>
        <a:graphic>
          <a:graphicData uri="http://schemas.openxmlformats.org/drawingml/2006/table">
            <a:tbl>
              <a:tblPr/>
              <a:tblGrid>
                <a:gridCol w="193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회사 선정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스탁키퍼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뱅카우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1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비즈니스 소개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한우펀딩플랫폼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뱅카우는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농장과 소비자를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펀딩으로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뱅카우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통해 농가는 생산성을 높이고 참여자는 한우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기회를 갖는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WIN-WIN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생태계를 만들어간다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인터뷰 진행 건수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5469956-2049-08D1-A654-0E4329F63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433430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defTabSz="914378"/>
            <a:endParaRPr lang="ko-KR" altLang="ko-KR" sz="16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D9AB00-7701-BC8F-9685-FFBD5703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80799"/>
              </p:ext>
            </p:extLst>
          </p:nvPr>
        </p:nvGraphicFramePr>
        <p:xfrm>
          <a:off x="539552" y="2283719"/>
          <a:ext cx="7920881" cy="2616263"/>
        </p:xfrm>
        <a:graphic>
          <a:graphicData uri="http://schemas.openxmlformats.org/drawingml/2006/table">
            <a:tbl>
              <a:tblPr/>
              <a:tblGrid>
                <a:gridCol w="190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7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축산업자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소고기 소비자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5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가설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검증 결과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 사육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 판매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소고기 구매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축산업자와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소고기 소비자를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펀딩으로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연결시킴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축산업을 할 때 금전적으로 힘들 수 있음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소고기 소비자는 축산업에 대해서 무지함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2038A99-6FDF-D2DD-D683-CA6F76FE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4" y="1173749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defTabSz="914378"/>
            <a:endParaRPr lang="ko-KR" altLang="ko-KR" sz="1600"/>
          </a:p>
        </p:txBody>
      </p:sp>
    </p:spTree>
    <p:extLst>
      <p:ext uri="{BB962C8B-B14F-4D97-AF65-F5344CB8AC3E}">
        <p14:creationId xmlns:p14="http://schemas.microsoft.com/office/powerpoint/2010/main" val="25821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66E0985-14D5-4C7B-871D-FAF8334CD2A9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63516D-44E7-494B-97C4-106E66DF1258}"/>
              </a:ext>
            </a:extLst>
          </p:cNvPr>
          <p:cNvSpPr/>
          <p:nvPr/>
        </p:nvSpPr>
        <p:spPr>
          <a:xfrm>
            <a:off x="1382383" y="227815"/>
            <a:ext cx="4736166" cy="3854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>
                <a:solidFill>
                  <a:schemeClr val="tx1"/>
                </a:solidFill>
              </a:rPr>
              <a:t>고객 인터뷰 리스트 작성하기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60FB6BF-AC33-4A71-A847-1902F3635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40080"/>
              </p:ext>
            </p:extLst>
          </p:nvPr>
        </p:nvGraphicFramePr>
        <p:xfrm>
          <a:off x="611560" y="1042034"/>
          <a:ext cx="7920879" cy="368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740">
                  <a:extLst>
                    <a:ext uri="{9D8B030D-6E8A-4147-A177-3AD203B41FA5}">
                      <a16:colId xmlns:a16="http://schemas.microsoft.com/office/drawing/2014/main" val="1933177544"/>
                    </a:ext>
                  </a:extLst>
                </a:gridCol>
                <a:gridCol w="1240468">
                  <a:extLst>
                    <a:ext uri="{9D8B030D-6E8A-4147-A177-3AD203B41FA5}">
                      <a16:colId xmlns:a16="http://schemas.microsoft.com/office/drawing/2014/main" val="35890564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86451408"/>
                    </a:ext>
                  </a:extLst>
                </a:gridCol>
                <a:gridCol w="529961">
                  <a:extLst>
                    <a:ext uri="{9D8B030D-6E8A-4147-A177-3AD203B41FA5}">
                      <a16:colId xmlns:a16="http://schemas.microsoft.com/office/drawing/2014/main" val="998524069"/>
                    </a:ext>
                  </a:extLst>
                </a:gridCol>
                <a:gridCol w="785876">
                  <a:extLst>
                    <a:ext uri="{9D8B030D-6E8A-4147-A177-3AD203B41FA5}">
                      <a16:colId xmlns:a16="http://schemas.microsoft.com/office/drawing/2014/main" val="3709925874"/>
                    </a:ext>
                  </a:extLst>
                </a:gridCol>
                <a:gridCol w="1771246">
                  <a:extLst>
                    <a:ext uri="{9D8B030D-6E8A-4147-A177-3AD203B41FA5}">
                      <a16:colId xmlns:a16="http://schemas.microsoft.com/office/drawing/2014/main" val="4191432612"/>
                    </a:ext>
                  </a:extLst>
                </a:gridCol>
                <a:gridCol w="1377412">
                  <a:extLst>
                    <a:ext uri="{9D8B030D-6E8A-4147-A177-3AD203B41FA5}">
                      <a16:colId xmlns:a16="http://schemas.microsoft.com/office/drawing/2014/main" val="3968159733"/>
                    </a:ext>
                  </a:extLst>
                </a:gridCol>
              </a:tblGrid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고객 정의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직책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나이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고객 역할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인터뷰 방법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23016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이덕철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축산업자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사육자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7618182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이찬희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축산업자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사육자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820887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김덕배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가정 주부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소고기 구매자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132213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김철수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중소 기업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인턴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26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남성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소고기 구매자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대면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768100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이광혁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중견 기업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구매자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48447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83019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7557181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136205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01459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342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50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B9E515-3F31-40A0-9C98-65518952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38670"/>
              </p:ext>
            </p:extLst>
          </p:nvPr>
        </p:nvGraphicFramePr>
        <p:xfrm>
          <a:off x="611560" y="721318"/>
          <a:ext cx="7992887" cy="4145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743">
                  <a:extLst>
                    <a:ext uri="{9D8B030D-6E8A-4147-A177-3AD203B41FA5}">
                      <a16:colId xmlns:a16="http://schemas.microsoft.com/office/drawing/2014/main" val="2039857017"/>
                    </a:ext>
                  </a:extLst>
                </a:gridCol>
                <a:gridCol w="3293165">
                  <a:extLst>
                    <a:ext uri="{9D8B030D-6E8A-4147-A177-3AD203B41FA5}">
                      <a16:colId xmlns:a16="http://schemas.microsoft.com/office/drawing/2014/main" val="3037864900"/>
                    </a:ext>
                  </a:extLst>
                </a:gridCol>
                <a:gridCol w="1612098">
                  <a:extLst>
                    <a:ext uri="{9D8B030D-6E8A-4147-A177-3AD203B41FA5}">
                      <a16:colId xmlns:a16="http://schemas.microsoft.com/office/drawing/2014/main" val="3963049483"/>
                    </a:ext>
                  </a:extLst>
                </a:gridCol>
                <a:gridCol w="1530881">
                  <a:extLst>
                    <a:ext uri="{9D8B030D-6E8A-4147-A177-3AD203B41FA5}">
                      <a16:colId xmlns:a16="http://schemas.microsoft.com/office/drawing/2014/main" val="3025176852"/>
                    </a:ext>
                  </a:extLst>
                </a:gridCol>
              </a:tblGrid>
              <a:tr h="3238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페르소나 가설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가설 검증여부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61649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 사육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 판매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소고기 구매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검증되었음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950199"/>
                  </a:ext>
                </a:extLst>
              </a:tr>
              <a:tr h="323879"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가설을 검증하기 위한 인터뷰 질문 리스트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고객 답변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49326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Question 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 한 마리를 키울 때 어느 정도의 시간이 드나요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판매할 때까지 약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개월의 시간이 듭니다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4843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 한 마리를 키울 때 어느 정도의 지출이 생기나요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다 키울 때 까지 약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1100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만원의 가격이 듭니다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59040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판매할 때에는 어느 정도의 가격으로 판매하나요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소의 가격이 많이 내려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700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만원의 가격으로 판매 중입니다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11632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소고기를 얼마나 자주 먹나요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주에 한 번씩은 꼭 가게에 가서 먹는 것 같습니다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1669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축산업에 대해 알고 계신 것이 있나요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키운다는 사실 외에는 잘 모릅니다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896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7DAEA-C38A-4BEF-8F75-6D4FE1641260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682D2-BD59-E341-8444-1883D00C1261}"/>
              </a:ext>
            </a:extLst>
          </p:cNvPr>
          <p:cNvSpPr txBox="1"/>
          <p:nvPr/>
        </p:nvSpPr>
        <p:spPr>
          <a:xfrm>
            <a:off x="583454" y="1398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Work Sheet : 가설 및 인터뷰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19992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B9E515-3F31-40A0-9C98-65518952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09650"/>
              </p:ext>
            </p:extLst>
          </p:nvPr>
        </p:nvGraphicFramePr>
        <p:xfrm>
          <a:off x="583454" y="721318"/>
          <a:ext cx="7948987" cy="414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193">
                  <a:extLst>
                    <a:ext uri="{9D8B030D-6E8A-4147-A177-3AD203B41FA5}">
                      <a16:colId xmlns:a16="http://schemas.microsoft.com/office/drawing/2014/main" val="2039857017"/>
                    </a:ext>
                  </a:extLst>
                </a:gridCol>
                <a:gridCol w="3275077">
                  <a:extLst>
                    <a:ext uri="{9D8B030D-6E8A-4147-A177-3AD203B41FA5}">
                      <a16:colId xmlns:a16="http://schemas.microsoft.com/office/drawing/2014/main" val="3037864900"/>
                    </a:ext>
                  </a:extLst>
                </a:gridCol>
                <a:gridCol w="1603244">
                  <a:extLst>
                    <a:ext uri="{9D8B030D-6E8A-4147-A177-3AD203B41FA5}">
                      <a16:colId xmlns:a16="http://schemas.microsoft.com/office/drawing/2014/main" val="1326062680"/>
                    </a:ext>
                  </a:extLst>
                </a:gridCol>
                <a:gridCol w="1522473">
                  <a:extLst>
                    <a:ext uri="{9D8B030D-6E8A-4147-A177-3AD203B41FA5}">
                      <a16:colId xmlns:a16="http://schemas.microsoft.com/office/drawing/2014/main" val="3498615242"/>
                    </a:ext>
                  </a:extLst>
                </a:gridCol>
              </a:tblGrid>
              <a:tr h="3238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문제 가설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가설 검증여부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61649"/>
                  </a:ext>
                </a:extLst>
              </a:tr>
              <a:tr h="70106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축산업을 할 때 금전적으로 힘들 수 있음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소고기 소비자는 축산업에 대해서 무지함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부분 유효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950199"/>
                  </a:ext>
                </a:extLst>
              </a:tr>
              <a:tr h="323879"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가설을 검증하기 위한 인터뷰 질문 리스트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고객 답변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49326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Question 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키울 때 힘든 일은 무엇인가요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금전적인 문제도 있고 소를 키우는 장소 관리도 힘들죠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4843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키우는 장소 관리는 어떻게 하시나요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직접 할 때도 있고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사람을 불러서 같이 하는 경우도 있습니다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59040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소의 건강 관리는 어떻게 하시나요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크게 따로 관리하지는 않지만 크게 이상이 생기면 사람을 부르기도 합니다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11632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축산업에 투자하여 소고기를 싸게 먹을 수 있다면 얼마나 투자하실 것 같나요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소고기를 많이 먹는 편이라 한 달에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만원 정도 투자할 것 같네요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1669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어떤 축산업의 소고기가 맛있는지 알아보는 방법이 있나요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글쎄요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그냥 가게에 가서 판매하는 소고기를 먹다 보니 따로 알아본 적은 없는 것 같아요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896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7DAEA-C38A-4BEF-8F75-6D4FE1641260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5CD76B-9852-C169-7696-4167FA63A644}"/>
              </a:ext>
            </a:extLst>
          </p:cNvPr>
          <p:cNvSpPr txBox="1"/>
          <p:nvPr/>
        </p:nvSpPr>
        <p:spPr>
          <a:xfrm>
            <a:off x="583454" y="1398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Work Sheet : 가설 및 인터뷰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26270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B9E515-3F31-40A0-9C98-65518952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30354"/>
              </p:ext>
            </p:extLst>
          </p:nvPr>
        </p:nvGraphicFramePr>
        <p:xfrm>
          <a:off x="467544" y="721318"/>
          <a:ext cx="7920880" cy="414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039857017"/>
                    </a:ext>
                  </a:extLst>
                </a:gridCol>
                <a:gridCol w="3272039">
                  <a:extLst>
                    <a:ext uri="{9D8B030D-6E8A-4147-A177-3AD203B41FA5}">
                      <a16:colId xmlns:a16="http://schemas.microsoft.com/office/drawing/2014/main" val="3037864900"/>
                    </a:ext>
                  </a:extLst>
                </a:gridCol>
                <a:gridCol w="1589033">
                  <a:extLst>
                    <a:ext uri="{9D8B030D-6E8A-4147-A177-3AD203B41FA5}">
                      <a16:colId xmlns:a16="http://schemas.microsoft.com/office/drawing/2014/main" val="176010722"/>
                    </a:ext>
                  </a:extLst>
                </a:gridCol>
                <a:gridCol w="1517089">
                  <a:extLst>
                    <a:ext uri="{9D8B030D-6E8A-4147-A177-3AD203B41FA5}">
                      <a16:colId xmlns:a16="http://schemas.microsoft.com/office/drawing/2014/main" val="3296554914"/>
                    </a:ext>
                  </a:extLst>
                </a:gridCol>
              </a:tblGrid>
              <a:tr h="3238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솔루션 가설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가설 검증여부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61649"/>
                  </a:ext>
                </a:extLst>
              </a:tr>
              <a:tr h="70106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축산업자와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소고기 소비자를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펀딩으로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연결시킴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기각되었음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950199"/>
                  </a:ext>
                </a:extLst>
              </a:tr>
              <a:tr h="323879"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가설을 검증하기 위한 인터뷰 질문 리스트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고객 답변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49326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Question 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소비자가 투자한 돈을 어디에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쓰셨나요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소의 식비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 키울 장소 관리에 사용했습니다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4843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소비자의 투자로 인해 얼마나 이득을 볼 수 있었나요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 한 마리 당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만원의 손해가 있었는데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퍼센트 정도의 손해가 메꿔진 것 같습니다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59040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소비자의 투자로 소 키울 때 얼마나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편리해졌나요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식비 걱정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인력 걱정이 줄어 스트레스가 준 것 같습니다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11632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투자를 한다는 사실을 통해 축산업에 대해 알아보니 어떤가요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믿을만한 축산업을 찾아 도움을 주고 맛있는 소고기를 얻으니 좋은 것 같습니다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1669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투자를 할 때 축산업의 어떤 부분을 보고 투자를 하십니까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키우는 장소 관리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소에게 키우는 먹이 등을 보는 것 같습니다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896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7DAEA-C38A-4BEF-8F75-6D4FE1641260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FF9222-4DC6-EDA0-F82C-A66653A40BDF}"/>
              </a:ext>
            </a:extLst>
          </p:cNvPr>
          <p:cNvSpPr txBox="1"/>
          <p:nvPr/>
        </p:nvSpPr>
        <p:spPr>
          <a:xfrm>
            <a:off x="583454" y="1398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Work Sheet : 가설 및 인터뷰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350575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E8DD"/>
        </a:solidFill>
        <a:ln>
          <a:noFill/>
        </a:ln>
      </a:spPr>
      <a:bodyPr wrap="none" rtlCol="0" anchor="ctr">
        <a:noAutofit/>
      </a:bodyPr>
      <a:lstStyle>
        <a:defPPr algn="ctr">
          <a:defRPr sz="100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48369</TotalTime>
  <Words>582</Words>
  <Application>Microsoft Office PowerPoint</Application>
  <PresentationFormat>화면 슬라이드 쇼(16:9)</PresentationFormat>
  <Paragraphs>136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Calibri</vt:lpstr>
      <vt:lpstr>Arial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kjwkor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김태현</dc:creator>
  <cp:lastModifiedBy>Sin.you</cp:lastModifiedBy>
  <cp:revision>3060</cp:revision>
  <cp:lastPrinted>2022-08-31T07:35:28Z</cp:lastPrinted>
  <dcterms:created xsi:type="dcterms:W3CDTF">2009-09-20T10:20:07Z</dcterms:created>
  <dcterms:modified xsi:type="dcterms:W3CDTF">2023-12-07T10:29:49Z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N:\내 문서\외주_아르바이트\금융연수원\채무증권 투자권유 실무와 보수교육\(1차시)170918_채무증권_투자권유_실무과정_교안편집(1차).pptx</vt:lpwstr>
  </property>
</Properties>
</file>