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4412" r:id="rId1"/>
  </p:sldMasterIdLst>
  <p:notesMasterIdLst>
    <p:notesMasterId r:id="rId8"/>
  </p:notesMasterIdLst>
  <p:handoutMasterIdLst>
    <p:handoutMasterId r:id="rId9"/>
  </p:handoutMasterIdLst>
  <p:sldIdLst>
    <p:sldId id="3050" r:id="rId2"/>
    <p:sldId id="3038" r:id="rId3"/>
    <p:sldId id="3100" r:id="rId4"/>
    <p:sldId id="3095" r:id="rId5"/>
    <p:sldId id="3097" r:id="rId6"/>
    <p:sldId id="3099" r:id="rId7"/>
  </p:sldIdLst>
  <p:sldSz cx="9144000" cy="5143500" type="screen16x9"/>
  <p:notesSz cx="6797675" cy="9926638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95">
          <p15:clr>
            <a:srgbClr val="A4A3A4"/>
          </p15:clr>
        </p15:guide>
        <p15:guide id="3" pos="2925">
          <p15:clr>
            <a:srgbClr val="A4A3A4"/>
          </p15:clr>
        </p15:guide>
        <p15:guide id="4" pos="385">
          <p15:clr>
            <a:srgbClr val="A4A3A4"/>
          </p15:clr>
        </p15:guide>
        <p15:guide id="5" pos="3696" userDrawn="1">
          <p15:clr>
            <a:srgbClr val="A4A3A4"/>
          </p15:clr>
        </p15:guide>
        <p15:guide id="6" pos="431">
          <p15:clr>
            <a:srgbClr val="A4A3A4"/>
          </p15:clr>
        </p15:guide>
        <p15:guide id="7" pos="624" userDrawn="1">
          <p15:clr>
            <a:srgbClr val="A4A3A4"/>
          </p15:clr>
        </p15:guide>
        <p15:guide id="8" orient="horz" pos="531">
          <p15:clr>
            <a:srgbClr val="A4A3A4"/>
          </p15:clr>
        </p15:guide>
        <p15:guide id="9" pos="1882">
          <p15:clr>
            <a:srgbClr val="A4A3A4"/>
          </p15:clr>
        </p15:guide>
        <p15:guide id="10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E7D"/>
    <a:srgbClr val="F9F9F9"/>
    <a:srgbClr val="224466"/>
    <a:srgbClr val="F6F5F0"/>
    <a:srgbClr val="31859C"/>
    <a:srgbClr val="181E0C"/>
    <a:srgbClr val="2EA6A2"/>
    <a:srgbClr val="3192B0"/>
    <a:srgbClr val="326598"/>
    <a:srgbClr val="224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33" autoAdjust="0"/>
    <p:restoredTop sz="95159" autoAdjust="0"/>
  </p:normalViewPr>
  <p:slideViewPr>
    <p:cSldViewPr>
      <p:cViewPr varScale="1">
        <p:scale>
          <a:sx n="88" d="100"/>
          <a:sy n="88" d="100"/>
        </p:scale>
        <p:origin x="468" y="78"/>
      </p:cViewPr>
      <p:guideLst>
        <p:guide orient="horz" pos="395"/>
        <p:guide pos="2925"/>
        <p:guide pos="385"/>
        <p:guide pos="3696"/>
        <p:guide pos="431"/>
        <p:guide pos="624"/>
        <p:guide orient="horz" pos="531"/>
        <p:guide pos="1882"/>
        <p:guide pos="2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4008" y="108"/>
      </p:cViewPr>
      <p:guideLst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1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6331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pPr>
              <a:defRPr/>
            </a:pPr>
            <a:fld id="{CAD02547-0FFB-4BB5-A676-5FACC954CE05}" type="datetimeFigureOut"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2023-11-23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63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pPr>
              <a:defRPr/>
            </a:pPr>
            <a:fld id="{95A782AE-857F-43E9-8FDF-6917F8DC148A}" type="slidenum"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37707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1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6331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4E2C5D4-1845-4406-92C7-2A87AEC99978}" type="datetimeFigureOut">
              <a:rPr lang="ko-KR" altLang="en-US"/>
              <a:pPr>
                <a:defRPr/>
              </a:pPr>
              <a:t>2023-11-23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5"/>
            <a:ext cx="5438140" cy="4466986"/>
          </a:xfrm>
          <a:prstGeom prst="rect">
            <a:avLst/>
          </a:prstGeom>
        </p:spPr>
        <p:txBody>
          <a:bodyPr vert="horz" lIns="92108" tIns="46054" rIns="92108" bIns="46054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6331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561F92B-B5F3-471B-BFC3-6CF359D0AAB1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8671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7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7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87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80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6"/>
          <p:cNvSpPr>
            <a:spLocks noGrp="1"/>
          </p:cNvSpPr>
          <p:nvPr userDrawn="1"/>
        </p:nvSpPr>
        <p:spPr>
          <a:xfrm>
            <a:off x="-2604" y="4891246"/>
            <a:ext cx="1778022" cy="252413"/>
          </a:xfrm>
          <a:prstGeom prst="rect">
            <a:avLst/>
          </a:prstGeom>
        </p:spPr>
        <p:txBody>
          <a:bodyPr rtlCol="0" anchor="b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fld id="{B32A1C25-FAED-4EA4-8489-A42646C13C9B}" type="slidenum">
              <a:rPr lang="en-US" sz="8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>
                <a:defRPr/>
              </a:pPr>
              <a:t>‹#›</a:t>
            </a:fld>
            <a:r>
              <a:rPr 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800" b="1" spc="15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25</a:t>
            </a:r>
          </a:p>
        </p:txBody>
      </p:sp>
    </p:spTree>
    <p:extLst>
      <p:ext uri="{BB962C8B-B14F-4D97-AF65-F5344CB8AC3E}">
        <p14:creationId xmlns:p14="http://schemas.microsoft.com/office/powerpoint/2010/main" val="250080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30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42875" y="114301"/>
            <a:ext cx="8821738" cy="4902200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00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481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51" r:id="rId2"/>
    <p:sldLayoutId id="2147484448" r:id="rId3"/>
    <p:sldLayoutId id="2147484457" r:id="rId4"/>
    <p:sldLayoutId id="2147484455" r:id="rId5"/>
    <p:sldLayoutId id="2147484452" r:id="rId6"/>
    <p:sldLayoutId id="2147484458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B2918D7-7BE4-4D30-8E6A-3C39C46C57AE}"/>
              </a:ext>
            </a:extLst>
          </p:cNvPr>
          <p:cNvCxnSpPr/>
          <p:nvPr/>
        </p:nvCxnSpPr>
        <p:spPr>
          <a:xfrm>
            <a:off x="1511779" y="666391"/>
            <a:ext cx="614632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20E8E1B-D962-4444-8073-1B62945CCD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476" y="846378"/>
            <a:ext cx="6097335" cy="40693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4029F7-E20B-AB6E-700E-122F721A6469}"/>
              </a:ext>
            </a:extLst>
          </p:cNvPr>
          <p:cNvSpPr txBox="1"/>
          <p:nvPr/>
        </p:nvSpPr>
        <p:spPr>
          <a:xfrm>
            <a:off x="1115616" y="117073"/>
            <a:ext cx="7344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+mn-ea"/>
                <a:ea typeface="+mn-ea"/>
              </a:rPr>
              <a:t>고객 인터뷰 실습     </a:t>
            </a:r>
            <a:r>
              <a:rPr lang="en-US" altLang="ko-KR" b="1" dirty="0">
                <a:latin typeface="+mn-ea"/>
                <a:ea typeface="+mn-ea"/>
              </a:rPr>
              <a:t>(</a:t>
            </a:r>
            <a:r>
              <a:rPr lang="ko-KR" altLang="en-US" b="1" dirty="0">
                <a:latin typeface="+mn-ea"/>
                <a:ea typeface="+mn-ea"/>
              </a:rPr>
              <a:t>성명 </a:t>
            </a:r>
            <a:r>
              <a:rPr lang="en-US" altLang="ko-KR" b="1">
                <a:latin typeface="+mn-ea"/>
                <a:ea typeface="+mn-ea"/>
              </a:rPr>
              <a:t>: </a:t>
            </a:r>
            <a:r>
              <a:rPr lang="ko-KR" altLang="en-US" b="1">
                <a:latin typeface="+mn-ea"/>
                <a:ea typeface="+mn-ea"/>
              </a:rPr>
              <a:t>이준석</a:t>
            </a:r>
            <a:r>
              <a:rPr lang="en-US" altLang="ko-KR" b="1">
                <a:latin typeface="+mn-ea"/>
                <a:ea typeface="+mn-ea"/>
              </a:rPr>
              <a:t>    </a:t>
            </a:r>
            <a:r>
              <a:rPr lang="ko-KR" altLang="en-US" b="1" dirty="0">
                <a:latin typeface="+mn-ea"/>
                <a:ea typeface="+mn-ea"/>
              </a:rPr>
              <a:t>학번 </a:t>
            </a:r>
            <a:r>
              <a:rPr lang="en-US" altLang="ko-KR" b="1">
                <a:latin typeface="+mn-ea"/>
                <a:ea typeface="+mn-ea"/>
              </a:rPr>
              <a:t>: 20194009  	       </a:t>
            </a:r>
            <a:r>
              <a:rPr lang="en-US" altLang="ko-KR" b="1" dirty="0">
                <a:latin typeface="+mn-ea"/>
                <a:ea typeface="+mn-ea"/>
              </a:rPr>
              <a:t>) </a:t>
            </a:r>
            <a:r>
              <a:rPr lang="ko-KR" altLang="en-US" b="1" dirty="0">
                <a:latin typeface="+mn-ea"/>
                <a:ea typeface="+mn-ea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6494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25C2A9-ED21-AA63-9DA8-22181A68E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962161"/>
              </p:ext>
            </p:extLst>
          </p:nvPr>
        </p:nvGraphicFramePr>
        <p:xfrm>
          <a:off x="539552" y="465589"/>
          <a:ext cx="7920880" cy="1638967"/>
        </p:xfrm>
        <a:graphic>
          <a:graphicData uri="http://schemas.openxmlformats.org/drawingml/2006/table">
            <a:tbl>
              <a:tblPr/>
              <a:tblGrid>
                <a:gridCol w="193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6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5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회사 선정</a:t>
                      </a: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뱅카우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10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비즈니스 소개</a:t>
                      </a: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한우 펀딩 플랫폼 뱅카우는 농장과 소비자를 펀딩으로 연결을 함으로써 농가는 생산성을 높이고 참여자는 한우 펀딩의 기회를 갖는 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WIN-WIN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 생태계를 만들어가는 비즈니스이다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en-US" altLang="ko-KR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1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인터뷰 진행 건수</a:t>
                      </a: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3430" marB="1343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85469956-2049-08D1-A654-0E4329F63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5275" y="2433430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defTabSz="914378"/>
            <a:endParaRPr lang="ko-KR" altLang="ko-KR" sz="160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FD9AB00-7701-BC8F-9685-FFBD57039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917"/>
              </p:ext>
            </p:extLst>
          </p:nvPr>
        </p:nvGraphicFramePr>
        <p:xfrm>
          <a:off x="539552" y="2283719"/>
          <a:ext cx="7920881" cy="2616263"/>
        </p:xfrm>
        <a:graphic>
          <a:graphicData uri="http://schemas.openxmlformats.org/drawingml/2006/table">
            <a:tbl>
              <a:tblPr/>
              <a:tblGrid>
                <a:gridCol w="1909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7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7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고객군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351" marR="43351" marT="8989" marB="8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축산업자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소고기 소비자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351" marR="43351" marT="8989" marB="8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508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주요 가설 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검증 결과</a:t>
                      </a:r>
                    </a:p>
                  </a:txBody>
                  <a:tcPr marL="43351" marR="43351" marT="8989" marB="8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 사육</a:t>
                      </a: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 판매</a:t>
                      </a: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kern="12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소고기 판매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3351" marR="43351" marT="8989" marB="8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유효</a:t>
                      </a:r>
                    </a:p>
                  </a:txBody>
                  <a:tcPr marL="43351" marR="43351" marT="8989" marB="8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95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축산업자와 소고기 소비자를 펀딩으로 연결시킴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351" marR="43351" marT="8989" marB="8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기각</a:t>
                      </a:r>
                    </a:p>
                  </a:txBody>
                  <a:tcPr marL="43351" marR="43351" marT="8989" marB="8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950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축산업을 할 때 금전적으로 힘들 수 있음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소고기 소비자는 축산업에 대해 무지함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3351" marR="43351" marT="8989" marB="8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부분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유효</a:t>
                      </a:r>
                    </a:p>
                  </a:txBody>
                  <a:tcPr marL="43351" marR="43351" marT="8989" marB="898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2038A99-6FDF-D2DD-D683-CA6F76FEE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14" y="1173749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굴림" pitchFamily="50" charset="-127"/>
              </a:defRPr>
            </a:lvl9pPr>
          </a:lstStyle>
          <a:p>
            <a:pPr defTabSz="914378"/>
            <a:endParaRPr lang="ko-KR" altLang="ko-KR" sz="1600"/>
          </a:p>
        </p:txBody>
      </p:sp>
    </p:spTree>
    <p:extLst>
      <p:ext uri="{BB962C8B-B14F-4D97-AF65-F5344CB8AC3E}">
        <p14:creationId xmlns:p14="http://schemas.microsoft.com/office/powerpoint/2010/main" val="25821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66E0985-14D5-4C7B-871D-FAF8334CD2A9}"/>
              </a:ext>
            </a:extLst>
          </p:cNvPr>
          <p:cNvCxnSpPr/>
          <p:nvPr/>
        </p:nvCxnSpPr>
        <p:spPr>
          <a:xfrm>
            <a:off x="1511779" y="666391"/>
            <a:ext cx="614632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463516D-44E7-494B-97C4-106E66DF1258}"/>
              </a:ext>
            </a:extLst>
          </p:cNvPr>
          <p:cNvSpPr/>
          <p:nvPr/>
        </p:nvSpPr>
        <p:spPr>
          <a:xfrm>
            <a:off x="1382383" y="227815"/>
            <a:ext cx="4736166" cy="38544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100" b="1" dirty="0">
                <a:solidFill>
                  <a:schemeClr val="tx1"/>
                </a:solidFill>
              </a:rPr>
              <a:t>고객 인터뷰 리스트 작성하기</a:t>
            </a:r>
            <a:endParaRPr lang="ko-KR" altLang="en-US" sz="72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60FB6BF-AC33-4A71-A847-1902F3635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12686"/>
              </p:ext>
            </p:extLst>
          </p:nvPr>
        </p:nvGraphicFramePr>
        <p:xfrm>
          <a:off x="611560" y="1042034"/>
          <a:ext cx="7920879" cy="3689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740">
                  <a:extLst>
                    <a:ext uri="{9D8B030D-6E8A-4147-A177-3AD203B41FA5}">
                      <a16:colId xmlns:a16="http://schemas.microsoft.com/office/drawing/2014/main" val="1933177544"/>
                    </a:ext>
                  </a:extLst>
                </a:gridCol>
                <a:gridCol w="1240468">
                  <a:extLst>
                    <a:ext uri="{9D8B030D-6E8A-4147-A177-3AD203B41FA5}">
                      <a16:colId xmlns:a16="http://schemas.microsoft.com/office/drawing/2014/main" val="35890564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286451408"/>
                    </a:ext>
                  </a:extLst>
                </a:gridCol>
                <a:gridCol w="529961">
                  <a:extLst>
                    <a:ext uri="{9D8B030D-6E8A-4147-A177-3AD203B41FA5}">
                      <a16:colId xmlns:a16="http://schemas.microsoft.com/office/drawing/2014/main" val="998524069"/>
                    </a:ext>
                  </a:extLst>
                </a:gridCol>
                <a:gridCol w="785876">
                  <a:extLst>
                    <a:ext uri="{9D8B030D-6E8A-4147-A177-3AD203B41FA5}">
                      <a16:colId xmlns:a16="http://schemas.microsoft.com/office/drawing/2014/main" val="3709925874"/>
                    </a:ext>
                  </a:extLst>
                </a:gridCol>
                <a:gridCol w="1771246">
                  <a:extLst>
                    <a:ext uri="{9D8B030D-6E8A-4147-A177-3AD203B41FA5}">
                      <a16:colId xmlns:a16="http://schemas.microsoft.com/office/drawing/2014/main" val="4191432612"/>
                    </a:ext>
                  </a:extLst>
                </a:gridCol>
                <a:gridCol w="1377412">
                  <a:extLst>
                    <a:ext uri="{9D8B030D-6E8A-4147-A177-3AD203B41FA5}">
                      <a16:colId xmlns:a16="http://schemas.microsoft.com/office/drawing/2014/main" val="3968159733"/>
                    </a:ext>
                  </a:extLst>
                </a:gridCol>
              </a:tblGrid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고객 정의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소속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직책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나이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성별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고객 역할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인터뷰 방법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223016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정명훈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대학생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남성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소비자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대면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7618182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김태완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대학생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남성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소비자</a:t>
                      </a:r>
                      <a:endParaRPr lang="ko-KR" altLang="en-US" sz="11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대면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820887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김수연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축산업자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43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남성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판매자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전화</a:t>
                      </a:r>
                      <a:endParaRPr lang="ko-KR" altLang="en-US" sz="11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4132213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71768100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5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648447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7683019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7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7557181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8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136205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9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5601459"/>
                  </a:ext>
                </a:extLst>
              </a:tr>
              <a:tr h="3354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3428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50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B9E515-3F31-40A0-9C98-655189526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75695"/>
              </p:ext>
            </p:extLst>
          </p:nvPr>
        </p:nvGraphicFramePr>
        <p:xfrm>
          <a:off x="611560" y="721318"/>
          <a:ext cx="7992887" cy="41459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6743">
                  <a:extLst>
                    <a:ext uri="{9D8B030D-6E8A-4147-A177-3AD203B41FA5}">
                      <a16:colId xmlns:a16="http://schemas.microsoft.com/office/drawing/2014/main" val="2039857017"/>
                    </a:ext>
                  </a:extLst>
                </a:gridCol>
                <a:gridCol w="3293165">
                  <a:extLst>
                    <a:ext uri="{9D8B030D-6E8A-4147-A177-3AD203B41FA5}">
                      <a16:colId xmlns:a16="http://schemas.microsoft.com/office/drawing/2014/main" val="3037864900"/>
                    </a:ext>
                  </a:extLst>
                </a:gridCol>
                <a:gridCol w="1612098">
                  <a:extLst>
                    <a:ext uri="{9D8B030D-6E8A-4147-A177-3AD203B41FA5}">
                      <a16:colId xmlns:a16="http://schemas.microsoft.com/office/drawing/2014/main" val="3963049483"/>
                    </a:ext>
                  </a:extLst>
                </a:gridCol>
                <a:gridCol w="1530881">
                  <a:extLst>
                    <a:ext uri="{9D8B030D-6E8A-4147-A177-3AD203B41FA5}">
                      <a16:colId xmlns:a16="http://schemas.microsoft.com/office/drawing/2014/main" val="3025176852"/>
                    </a:ext>
                  </a:extLst>
                </a:gridCol>
              </a:tblGrid>
              <a:tr h="32387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페르소나 가설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가설 검증여부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461649"/>
                  </a:ext>
                </a:extLst>
              </a:tr>
              <a:tr h="701068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가설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소를 사육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판매하거나 구입할 것이다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검증되었음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950199"/>
                  </a:ext>
                </a:extLst>
              </a:tr>
              <a:tr h="323879">
                <a:tc gridSpan="2"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가설을 검증하기 위한 인터뷰 질문 리스트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고객 답변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49326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Question 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 사육할 때 어느 정도의 비용이 드나요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대략 마리당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1000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만원 정도 발생합니다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64843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소를 판매할 때 어느정도 가격에 판매하나요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마리 당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1300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만원에 판매합니다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59040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소고기를 얼마나 자주 드시나요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주에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번 정도 먹습니다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11632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소를 키울 때 가장 힘든 일은 무엇인가요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많은 소의 건강을 유심히 챙겨야하는 부분 가장 힘든 것 같습니다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41669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소의 판매율은 어느정도 인가요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요즘은 삼겹살도 인기가 좋아져서 작년부터 점점 판매율이 낮아지고 있습니다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98968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4E7DAEA-C38A-4BEF-8F75-6D4FE1641260}"/>
              </a:ext>
            </a:extLst>
          </p:cNvPr>
          <p:cNvCxnSpPr/>
          <p:nvPr/>
        </p:nvCxnSpPr>
        <p:spPr>
          <a:xfrm>
            <a:off x="1511779" y="666391"/>
            <a:ext cx="614632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F682D2-BD59-E341-8444-1883D00C1261}"/>
              </a:ext>
            </a:extLst>
          </p:cNvPr>
          <p:cNvSpPr txBox="1"/>
          <p:nvPr/>
        </p:nvSpPr>
        <p:spPr>
          <a:xfrm>
            <a:off x="583454" y="13985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Work Sheet : 가설 및 인터뷰 질문 리스트</a:t>
            </a:r>
          </a:p>
        </p:txBody>
      </p:sp>
    </p:spTree>
    <p:extLst>
      <p:ext uri="{BB962C8B-B14F-4D97-AF65-F5344CB8AC3E}">
        <p14:creationId xmlns:p14="http://schemas.microsoft.com/office/powerpoint/2010/main" val="199924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B9E515-3F31-40A0-9C98-655189526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14810"/>
              </p:ext>
            </p:extLst>
          </p:nvPr>
        </p:nvGraphicFramePr>
        <p:xfrm>
          <a:off x="583454" y="721318"/>
          <a:ext cx="7948987" cy="414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8193">
                  <a:extLst>
                    <a:ext uri="{9D8B030D-6E8A-4147-A177-3AD203B41FA5}">
                      <a16:colId xmlns:a16="http://schemas.microsoft.com/office/drawing/2014/main" val="2039857017"/>
                    </a:ext>
                  </a:extLst>
                </a:gridCol>
                <a:gridCol w="3275077">
                  <a:extLst>
                    <a:ext uri="{9D8B030D-6E8A-4147-A177-3AD203B41FA5}">
                      <a16:colId xmlns:a16="http://schemas.microsoft.com/office/drawing/2014/main" val="3037864900"/>
                    </a:ext>
                  </a:extLst>
                </a:gridCol>
                <a:gridCol w="1603244">
                  <a:extLst>
                    <a:ext uri="{9D8B030D-6E8A-4147-A177-3AD203B41FA5}">
                      <a16:colId xmlns:a16="http://schemas.microsoft.com/office/drawing/2014/main" val="1326062680"/>
                    </a:ext>
                  </a:extLst>
                </a:gridCol>
                <a:gridCol w="1522473">
                  <a:extLst>
                    <a:ext uri="{9D8B030D-6E8A-4147-A177-3AD203B41FA5}">
                      <a16:colId xmlns:a16="http://schemas.microsoft.com/office/drawing/2014/main" val="3498615242"/>
                    </a:ext>
                  </a:extLst>
                </a:gridCol>
              </a:tblGrid>
              <a:tr h="32387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문제 가설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가설 검증여부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461649"/>
                  </a:ext>
                </a:extLst>
              </a:tr>
              <a:tr h="70106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가설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축산업자는 마리 당 드는 비용이 부담스럽고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힘이 많이 들고</a:t>
                      </a: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소비자는 맛은 있지만 높은 가격에 구매를 자제함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검증되었음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950199"/>
                  </a:ext>
                </a:extLst>
              </a:tr>
              <a:tr h="323879">
                <a:tc gridSpan="2"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가설을 검증하기 위한 인터뷰 질문 리스트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고객 답변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49326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Question 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소를 키울 때 힘든 일은 무엇인가요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아무래도 금전적인 부분이랑 육체적인 고통이 있습니다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64843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소를 주로 어디서 키우시나요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넓은 목장을 가지고 있지 않기 때문에 사육장에서 키우고 있습니다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59040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소의 건강관리는 어떻게 하시나요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?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크게 이상이 생기면 사람을 부르고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그 외는 직접 관리를 하는 편입니다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11632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축산업에 투자하여 소고기를 싸게 먹을 수 있다면 얼마나 투자하실 것 같나요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소고기를 많이 먹는 편이라 한 달에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20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에서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30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만원 정도 투자할 것 같네요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41669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어떤 축산업의 소고기가 맛있는지 알아보는 방법이 있나요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글쎄요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 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그냥 가게에 가서 판매하는 소고기를 먹다 보니 따로 알아본 적은 없는 것 같아요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98968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4E7DAEA-C38A-4BEF-8F75-6D4FE1641260}"/>
              </a:ext>
            </a:extLst>
          </p:cNvPr>
          <p:cNvCxnSpPr/>
          <p:nvPr/>
        </p:nvCxnSpPr>
        <p:spPr>
          <a:xfrm>
            <a:off x="1511779" y="666391"/>
            <a:ext cx="614632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F5CD76B-9852-C169-7696-4167FA63A644}"/>
              </a:ext>
            </a:extLst>
          </p:cNvPr>
          <p:cNvSpPr txBox="1"/>
          <p:nvPr/>
        </p:nvSpPr>
        <p:spPr>
          <a:xfrm>
            <a:off x="583454" y="13985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Work Sheet : 가설 및 인터뷰 질문 리스트</a:t>
            </a:r>
          </a:p>
        </p:txBody>
      </p:sp>
    </p:spTree>
    <p:extLst>
      <p:ext uri="{BB962C8B-B14F-4D97-AF65-F5344CB8AC3E}">
        <p14:creationId xmlns:p14="http://schemas.microsoft.com/office/powerpoint/2010/main" val="262705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CB9E515-3F31-40A0-9C98-655189526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21719"/>
              </p:ext>
            </p:extLst>
          </p:nvPr>
        </p:nvGraphicFramePr>
        <p:xfrm>
          <a:off x="467544" y="721318"/>
          <a:ext cx="7920880" cy="414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039857017"/>
                    </a:ext>
                  </a:extLst>
                </a:gridCol>
                <a:gridCol w="3272039">
                  <a:extLst>
                    <a:ext uri="{9D8B030D-6E8A-4147-A177-3AD203B41FA5}">
                      <a16:colId xmlns:a16="http://schemas.microsoft.com/office/drawing/2014/main" val="3037864900"/>
                    </a:ext>
                  </a:extLst>
                </a:gridCol>
                <a:gridCol w="1589033">
                  <a:extLst>
                    <a:ext uri="{9D8B030D-6E8A-4147-A177-3AD203B41FA5}">
                      <a16:colId xmlns:a16="http://schemas.microsoft.com/office/drawing/2014/main" val="176010722"/>
                    </a:ext>
                  </a:extLst>
                </a:gridCol>
                <a:gridCol w="1517089">
                  <a:extLst>
                    <a:ext uri="{9D8B030D-6E8A-4147-A177-3AD203B41FA5}">
                      <a16:colId xmlns:a16="http://schemas.microsoft.com/office/drawing/2014/main" val="3296554914"/>
                    </a:ext>
                  </a:extLst>
                </a:gridCol>
              </a:tblGrid>
              <a:tr h="323879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솔루션 가설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tx1"/>
                          </a:solidFill>
                        </a:rPr>
                        <a:t>가설 검증여부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461649"/>
                  </a:ext>
                </a:extLst>
              </a:tr>
              <a:tr h="70106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가설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축산업자와 소고기 소비자를 펀딩으로 연결시킴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기각되었음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6950199"/>
                  </a:ext>
                </a:extLst>
              </a:tr>
              <a:tr h="323879">
                <a:tc gridSpan="2"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가설을 검증하기 위한 인터뷰 질문 리스트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고객 답변</a:t>
                      </a: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749326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Question 1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소비자가 투자한 돈을 어디에 쓰셨나요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소의 식비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소 키울 장소 관리에 사용했습니다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64843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2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소비자의 투자로 인해 얼마나 이득을 볼 수 있었나요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소 한 마리 당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400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만원의 손해가 있었는데 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50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퍼센트 정도의 손해가 메꿔진 것 같습니다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559040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3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소비자의 투자로 소 키울 때 얼마나 편리해졌나요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식비 걱정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인력 걱정이 줄어 스트레스가 준 것 같습니다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411632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4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투자를 한다는 사실을 통해 축산업에 대해 알아보니 어떤가요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믿을만한 축산업을 찾아 도움을 주고 맛있는 소고기를 얻으니 좋은 것 같습니다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41669"/>
                  </a:ext>
                </a:extLst>
              </a:tr>
              <a:tr h="559427">
                <a:tc>
                  <a:txBody>
                    <a:bodyPr/>
                    <a:lstStyle/>
                    <a:p>
                      <a:pPr marL="0" marR="0" lvl="0" indent="0" algn="ctr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Question 5</a:t>
                      </a:r>
                      <a:endPara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투자를 할 때 축산업의 어떤 부분을 보고 투자를 하십니까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10079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소를 키우는 장소 관리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소에게 키우는 먹이 등을 보는 것 같습니다</a:t>
                      </a:r>
                      <a:r>
                        <a:rPr kumimoji="0" lang="en-US" altLang="ko-KR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198968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4E7DAEA-C38A-4BEF-8F75-6D4FE1641260}"/>
              </a:ext>
            </a:extLst>
          </p:cNvPr>
          <p:cNvCxnSpPr/>
          <p:nvPr/>
        </p:nvCxnSpPr>
        <p:spPr>
          <a:xfrm>
            <a:off x="1511779" y="666391"/>
            <a:ext cx="614632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FF9222-4DC6-EDA0-F82C-A66653A40BDF}"/>
              </a:ext>
            </a:extLst>
          </p:cNvPr>
          <p:cNvSpPr txBox="1"/>
          <p:nvPr/>
        </p:nvSpPr>
        <p:spPr>
          <a:xfrm>
            <a:off x="583454" y="13985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>
                <a:latin typeface="+mn-ea"/>
                <a:ea typeface="+mn-ea"/>
              </a:rPr>
              <a:t>Work Sheet : 가설 및 인터뷰 질문 리스트</a:t>
            </a:r>
          </a:p>
        </p:txBody>
      </p:sp>
    </p:spTree>
    <p:extLst>
      <p:ext uri="{BB962C8B-B14F-4D97-AF65-F5344CB8AC3E}">
        <p14:creationId xmlns:p14="http://schemas.microsoft.com/office/powerpoint/2010/main" val="350575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E8DD"/>
        </a:solidFill>
        <a:ln>
          <a:noFill/>
        </a:ln>
      </a:spPr>
      <a:bodyPr wrap="none" rtlCol="0" anchor="ctr">
        <a:noAutofit/>
      </a:bodyPr>
      <a:lstStyle>
        <a:defPPr algn="ctr">
          <a:defRPr sz="1000" smtClean="0">
            <a:solidFill>
              <a:schemeClr val="tx1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48423</TotalTime>
  <Words>532</Words>
  <Application>Microsoft Office PowerPoint</Application>
  <PresentationFormat>화면 슬라이드 쇼(16:9)</PresentationFormat>
  <Paragraphs>125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굴림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kjwkor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김태현</dc:creator>
  <cp:lastModifiedBy>이 준석</cp:lastModifiedBy>
  <cp:revision>3065</cp:revision>
  <cp:lastPrinted>2022-08-31T07:35:28Z</cp:lastPrinted>
  <dcterms:created xsi:type="dcterms:W3CDTF">2009-09-20T10:20:07Z</dcterms:created>
  <dcterms:modified xsi:type="dcterms:W3CDTF">2023-11-23T03:05:55Z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N:\내 문서\외주_아르바이트\금융연수원\채무증권 투자권유 실무와 보수교육\(1차시)170918_채무증권_투자권유_실무과정_교안편집(1차).pptx</vt:lpwstr>
  </property>
</Properties>
</file>