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16B3-81CA-4966-900A-B2C507994AD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59CD-9B60-47C5-93EC-B9DB82D74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80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16B3-81CA-4966-900A-B2C507994AD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59CD-9B60-47C5-93EC-B9DB82D74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66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16B3-81CA-4966-900A-B2C507994AD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59CD-9B60-47C5-93EC-B9DB82D74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33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16B3-81CA-4966-900A-B2C507994AD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59CD-9B60-47C5-93EC-B9DB82D74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33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16B3-81CA-4966-900A-B2C507994AD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59CD-9B60-47C5-93EC-B9DB82D74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28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16B3-81CA-4966-900A-B2C507994AD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59CD-9B60-47C5-93EC-B9DB82D74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76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16B3-81CA-4966-900A-B2C507994AD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59CD-9B60-47C5-93EC-B9DB82D74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6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16B3-81CA-4966-900A-B2C507994AD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59CD-9B60-47C5-93EC-B9DB82D74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7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16B3-81CA-4966-900A-B2C507994AD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59CD-9B60-47C5-93EC-B9DB82D74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7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16B3-81CA-4966-900A-B2C507994AD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59CD-9B60-47C5-93EC-B9DB82D74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07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16B3-81CA-4966-900A-B2C507994AD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59CD-9B60-47C5-93EC-B9DB82D74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7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516B3-81CA-4966-900A-B2C507994AD4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059CD-9B60-47C5-93EC-B9DB82D74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07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86E19-BF53-4951-B84E-96DAFEDF87A3}"/>
              </a:ext>
            </a:extLst>
          </p:cNvPr>
          <p:cNvSpPr/>
          <p:nvPr/>
        </p:nvSpPr>
        <p:spPr>
          <a:xfrm>
            <a:off x="0" y="511518"/>
            <a:ext cx="8983744" cy="63464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66" y="615349"/>
            <a:ext cx="7992760" cy="6001970"/>
          </a:xfrm>
          <a:prstGeom prst="rect">
            <a:avLst/>
          </a:prstGeom>
        </p:spPr>
      </p:pic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BCCEDB7F-7AA1-4E2F-AE41-3415DB4D6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810096"/>
              </p:ext>
            </p:extLst>
          </p:nvPr>
        </p:nvGraphicFramePr>
        <p:xfrm>
          <a:off x="0" y="0"/>
          <a:ext cx="12192000" cy="511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951038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41864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340455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21577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561261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73189394"/>
                    </a:ext>
                  </a:extLst>
                </a:gridCol>
              </a:tblGrid>
              <a:tr h="260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프로젝트 명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업무추진비 </a:t>
                      </a:r>
                      <a:r>
                        <a:rPr lang="en-US" altLang="ko-KR" sz="10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URL</a:t>
                      </a:r>
                      <a:r>
                        <a:rPr lang="en-US" altLang="ko-KR" sz="105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5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검증</a:t>
                      </a:r>
                      <a:endParaRPr lang="ko-KR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서비스명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업무추진비 </a:t>
                      </a:r>
                      <a:r>
                        <a:rPr lang="en-US" altLang="ko-KR" sz="10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URL</a:t>
                      </a:r>
                      <a:r>
                        <a:rPr lang="en-US" altLang="ko-KR" sz="105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5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검증</a:t>
                      </a:r>
                      <a:endParaRPr lang="ko-KR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버전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Ver</a:t>
                      </a:r>
                      <a:r>
                        <a:rPr lang="en-US" altLang="ko-KR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1.0</a:t>
                      </a:r>
                      <a:endParaRPr lang="ko-KR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934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화면경로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메인 </a:t>
                      </a:r>
                      <a:r>
                        <a:rPr lang="ko-KR" altLang="en-US" sz="10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페이지</a:t>
                      </a:r>
                      <a:endParaRPr lang="ko-KR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페이지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931838"/>
                  </a:ext>
                </a:extLst>
              </a:tr>
            </a:tbl>
          </a:graphicData>
        </a:graphic>
      </p:graphicFrame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658AF6B0-6269-4520-A046-C751077C4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65812"/>
              </p:ext>
            </p:extLst>
          </p:nvPr>
        </p:nvGraphicFramePr>
        <p:xfrm>
          <a:off x="8983744" y="516818"/>
          <a:ext cx="320825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75">
                  <a:extLst>
                    <a:ext uri="{9D8B030D-6E8A-4147-A177-3AD203B41FA5}">
                      <a16:colId xmlns:a16="http://schemas.microsoft.com/office/drawing/2014/main" val="2336821703"/>
                    </a:ext>
                  </a:extLst>
                </a:gridCol>
                <a:gridCol w="2820581">
                  <a:extLst>
                    <a:ext uri="{9D8B030D-6E8A-4147-A177-3AD203B41FA5}">
                      <a16:colId xmlns:a16="http://schemas.microsoft.com/office/drawing/2014/main" val="330701096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95959"/>
                          </a:solidFill>
                        </a:rPr>
                        <a:t>Description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37984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595959"/>
                          </a:solidFill>
                        </a:rPr>
                        <a:t>메인 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페이지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32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업무추진비 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URL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 파일 선택</a:t>
                      </a:r>
                      <a:endParaRPr lang="en-US" altLang="ko-KR" sz="11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430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클릭 시 전체 메뉴</a:t>
                      </a:r>
                      <a:r>
                        <a:rPr lang="ko-KR" altLang="en-US" sz="1100" baseline="0" dirty="0" smtClean="0">
                          <a:solidFill>
                            <a:srgbClr val="595959"/>
                          </a:solidFill>
                        </a:rPr>
                        <a:t> 확장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홈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소개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,</a:t>
                      </a:r>
                      <a:r>
                        <a:rPr lang="en-US" altLang="ko-KR" sz="1100" baseline="0" dirty="0" smtClean="0">
                          <a:solidFill>
                            <a:srgbClr val="595959"/>
                          </a:solidFill>
                        </a:rPr>
                        <a:t> URL)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>
                          <a:solidFill>
                            <a:srgbClr val="595959"/>
                          </a:solidFill>
                        </a:rPr>
                        <a:t>홈 </a:t>
                      </a:r>
                      <a:r>
                        <a:rPr lang="en-US" altLang="ko-KR" sz="1100" baseline="0" dirty="0" smtClean="0">
                          <a:solidFill>
                            <a:srgbClr val="595959"/>
                          </a:solidFill>
                        </a:rPr>
                        <a:t>: </a:t>
                      </a:r>
                      <a:r>
                        <a:rPr lang="ko-KR" altLang="en-US" sz="1100" baseline="0" dirty="0" smtClean="0">
                          <a:solidFill>
                            <a:srgbClr val="595959"/>
                          </a:solidFill>
                        </a:rPr>
                        <a:t>업무추진비 </a:t>
                      </a:r>
                      <a:r>
                        <a:rPr lang="en-US" altLang="ko-KR" sz="1100" baseline="0" dirty="0" smtClean="0">
                          <a:solidFill>
                            <a:srgbClr val="595959"/>
                          </a:solidFill>
                        </a:rPr>
                        <a:t>URL </a:t>
                      </a:r>
                      <a:r>
                        <a:rPr lang="ko-KR" altLang="en-US" sz="1100" baseline="0" dirty="0" smtClean="0">
                          <a:solidFill>
                            <a:srgbClr val="595959"/>
                          </a:solidFill>
                        </a:rPr>
                        <a:t>검증 페이지 </a:t>
                      </a:r>
                      <a:r>
                        <a:rPr lang="ko-KR" altLang="en-US" sz="1100" baseline="0" dirty="0" smtClean="0">
                          <a:solidFill>
                            <a:srgbClr val="595959"/>
                          </a:solidFill>
                        </a:rPr>
                        <a:t>유지</a:t>
                      </a:r>
                      <a:endParaRPr lang="en-US" altLang="ko-KR" sz="1100" baseline="0" dirty="0" smtClean="0">
                        <a:solidFill>
                          <a:srgbClr val="595959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>
                          <a:solidFill>
                            <a:srgbClr val="595959"/>
                          </a:solidFill>
                        </a:rPr>
                        <a:t>과거정보목록 </a:t>
                      </a:r>
                      <a:r>
                        <a:rPr lang="en-US" altLang="ko-KR" sz="1100" baseline="0" dirty="0" smtClean="0">
                          <a:solidFill>
                            <a:srgbClr val="595959"/>
                          </a:solidFill>
                        </a:rPr>
                        <a:t>: </a:t>
                      </a:r>
                      <a:r>
                        <a:rPr lang="ko-KR" altLang="en-US" sz="1100" baseline="0" dirty="0" smtClean="0">
                          <a:solidFill>
                            <a:srgbClr val="595959"/>
                          </a:solidFill>
                        </a:rPr>
                        <a:t>과거정보목록 페이지로 </a:t>
                      </a:r>
                      <a:r>
                        <a:rPr lang="ko-KR" altLang="en-US" sz="1100" baseline="0" dirty="0" smtClean="0">
                          <a:solidFill>
                            <a:srgbClr val="595959"/>
                          </a:solidFill>
                        </a:rPr>
                        <a:t>이동</a:t>
                      </a:r>
                      <a:endParaRPr lang="en-US" altLang="ko-KR" sz="1100" baseline="0" dirty="0" smtClean="0">
                        <a:solidFill>
                          <a:srgbClr val="595959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rgbClr val="595959"/>
                          </a:solidFill>
                        </a:rPr>
                        <a:t>URL : </a:t>
                      </a:r>
                      <a:r>
                        <a:rPr lang="ko-KR" altLang="en-US" sz="1100" baseline="0" dirty="0" smtClean="0">
                          <a:solidFill>
                            <a:srgbClr val="595959"/>
                          </a:solidFill>
                        </a:rPr>
                        <a:t>오래 걸리는 사이트 클릭 시 </a:t>
                      </a:r>
                      <a:r>
                        <a:rPr lang="ko-KR" altLang="en-US" sz="1100" baseline="0" dirty="0" smtClean="0">
                          <a:solidFill>
                            <a:srgbClr val="595959"/>
                          </a:solidFill>
                        </a:rPr>
                        <a:t>해당 사이트로 이동</a:t>
                      </a:r>
                      <a:endParaRPr lang="en-US" altLang="ko-KR" sz="11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102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성공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실패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검증 필요 개수 표시</a:t>
                      </a:r>
                      <a:endParaRPr lang="en-US" altLang="ko-KR" sz="11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0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결과 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: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 성공을 제외한 실패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검증 필요는 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URL 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출력</a:t>
                      </a:r>
                      <a:endParaRPr lang="en-US" altLang="ko-KR" sz="11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308359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7430847C-2285-41DF-8748-01A3EBD4FCB3}"/>
              </a:ext>
            </a:extLst>
          </p:cNvPr>
          <p:cNvGrpSpPr/>
          <p:nvPr/>
        </p:nvGrpSpPr>
        <p:grpSpPr>
          <a:xfrm>
            <a:off x="3574787" y="629385"/>
            <a:ext cx="360000" cy="360000"/>
            <a:chOff x="9840965" y="2425342"/>
            <a:chExt cx="360000" cy="3600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1DD4354-9429-44DD-8BF1-293E3951C8AB}"/>
                </a:ext>
              </a:extLst>
            </p:cNvPr>
            <p:cNvSpPr/>
            <p:nvPr/>
          </p:nvSpPr>
          <p:spPr>
            <a:xfrm>
              <a:off x="9840965" y="2425342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C5FF88-E2BF-45E4-84EF-D5ECD295D0DB}"/>
                </a:ext>
              </a:extLst>
            </p:cNvPr>
            <p:cNvSpPr txBox="1"/>
            <p:nvPr/>
          </p:nvSpPr>
          <p:spPr>
            <a:xfrm>
              <a:off x="9840965" y="2474537"/>
              <a:ext cx="360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CEA7BE4-3BEE-4D10-9219-33468AEBCCF5}"/>
              </a:ext>
            </a:extLst>
          </p:cNvPr>
          <p:cNvGrpSpPr/>
          <p:nvPr/>
        </p:nvGrpSpPr>
        <p:grpSpPr>
          <a:xfrm>
            <a:off x="529266" y="2849049"/>
            <a:ext cx="360000" cy="360000"/>
            <a:chOff x="9840965" y="2425342"/>
            <a:chExt cx="360000" cy="3600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19F718D-4C76-45EE-87DC-019EA018A925}"/>
                </a:ext>
              </a:extLst>
            </p:cNvPr>
            <p:cNvSpPr/>
            <p:nvPr/>
          </p:nvSpPr>
          <p:spPr>
            <a:xfrm>
              <a:off x="9840965" y="2425342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F6ABC8-B6AD-448D-91EA-D7E9A91BD53F}"/>
                </a:ext>
              </a:extLst>
            </p:cNvPr>
            <p:cNvSpPr txBox="1"/>
            <p:nvPr/>
          </p:nvSpPr>
          <p:spPr>
            <a:xfrm>
              <a:off x="9840965" y="2474537"/>
              <a:ext cx="360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4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7A59C32-6317-4F60-9B5F-B25E74B99855}"/>
              </a:ext>
            </a:extLst>
          </p:cNvPr>
          <p:cNvGrpSpPr/>
          <p:nvPr/>
        </p:nvGrpSpPr>
        <p:grpSpPr>
          <a:xfrm>
            <a:off x="7851310" y="629385"/>
            <a:ext cx="360000" cy="360000"/>
            <a:chOff x="9840965" y="2425342"/>
            <a:chExt cx="360000" cy="360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0C0331A-5EFD-4106-9983-C8BCB1352439}"/>
                </a:ext>
              </a:extLst>
            </p:cNvPr>
            <p:cNvSpPr/>
            <p:nvPr/>
          </p:nvSpPr>
          <p:spPr>
            <a:xfrm>
              <a:off x="9840965" y="2425342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B85CCD-B18C-474C-AE60-872813C569EF}"/>
                </a:ext>
              </a:extLst>
            </p:cNvPr>
            <p:cNvSpPr txBox="1"/>
            <p:nvPr/>
          </p:nvSpPr>
          <p:spPr>
            <a:xfrm>
              <a:off x="9840965" y="2474537"/>
              <a:ext cx="360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2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CEA7BE4-3BEE-4D10-9219-33468AEBCCF5}"/>
              </a:ext>
            </a:extLst>
          </p:cNvPr>
          <p:cNvGrpSpPr/>
          <p:nvPr/>
        </p:nvGrpSpPr>
        <p:grpSpPr>
          <a:xfrm>
            <a:off x="2809797" y="2489049"/>
            <a:ext cx="360000" cy="360000"/>
            <a:chOff x="9840965" y="2425342"/>
            <a:chExt cx="360000" cy="3600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19F718D-4C76-45EE-87DC-019EA018A925}"/>
                </a:ext>
              </a:extLst>
            </p:cNvPr>
            <p:cNvSpPr/>
            <p:nvPr/>
          </p:nvSpPr>
          <p:spPr>
            <a:xfrm>
              <a:off x="9840965" y="2425342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F6ABC8-B6AD-448D-91EA-D7E9A91BD53F}"/>
                </a:ext>
              </a:extLst>
            </p:cNvPr>
            <p:cNvSpPr txBox="1"/>
            <p:nvPr/>
          </p:nvSpPr>
          <p:spPr>
            <a:xfrm>
              <a:off x="9840965" y="2474537"/>
              <a:ext cx="360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3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342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86E19-BF53-4951-B84E-96DAFEDF87A3}"/>
              </a:ext>
            </a:extLst>
          </p:cNvPr>
          <p:cNvSpPr/>
          <p:nvPr/>
        </p:nvSpPr>
        <p:spPr>
          <a:xfrm>
            <a:off x="0" y="511518"/>
            <a:ext cx="8983744" cy="63464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78" y="740713"/>
            <a:ext cx="8585388" cy="5863932"/>
          </a:xfrm>
          <a:prstGeom prst="rect">
            <a:avLst/>
          </a:prstGeom>
        </p:spPr>
      </p:pic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BCCEDB7F-7AA1-4E2F-AE41-3415DB4D6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18679"/>
              </p:ext>
            </p:extLst>
          </p:nvPr>
        </p:nvGraphicFramePr>
        <p:xfrm>
          <a:off x="0" y="0"/>
          <a:ext cx="12192000" cy="511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951038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41864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340455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21577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561261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73189394"/>
                    </a:ext>
                  </a:extLst>
                </a:gridCol>
              </a:tblGrid>
              <a:tr h="260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프로젝트 명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과거정보목록 </a:t>
                      </a:r>
                      <a:r>
                        <a:rPr lang="en-US" altLang="ko-KR" sz="10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URL</a:t>
                      </a:r>
                      <a:r>
                        <a:rPr lang="en-US" altLang="ko-KR" sz="105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5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검증</a:t>
                      </a:r>
                      <a:endParaRPr lang="ko-KR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서비스명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과거정보목록 </a:t>
                      </a:r>
                      <a:r>
                        <a:rPr lang="en-US" altLang="ko-KR" sz="10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URL</a:t>
                      </a:r>
                      <a:r>
                        <a:rPr lang="en-US" altLang="ko-KR" sz="105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5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검증</a:t>
                      </a:r>
                      <a:endParaRPr lang="ko-KR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버전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Ver</a:t>
                      </a:r>
                      <a:r>
                        <a:rPr lang="en-US" altLang="ko-KR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1.0</a:t>
                      </a:r>
                      <a:endParaRPr lang="ko-KR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934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화면경로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메인 </a:t>
                      </a:r>
                      <a:r>
                        <a:rPr lang="ko-KR" altLang="en-US" sz="10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페이지</a:t>
                      </a:r>
                      <a:endParaRPr lang="ko-KR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페이지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931838"/>
                  </a:ext>
                </a:extLst>
              </a:tr>
            </a:tbl>
          </a:graphicData>
        </a:graphic>
      </p:graphicFrame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658AF6B0-6269-4520-A046-C751077C4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515204"/>
              </p:ext>
            </p:extLst>
          </p:nvPr>
        </p:nvGraphicFramePr>
        <p:xfrm>
          <a:off x="8983744" y="516818"/>
          <a:ext cx="3208256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75">
                  <a:extLst>
                    <a:ext uri="{9D8B030D-6E8A-4147-A177-3AD203B41FA5}">
                      <a16:colId xmlns:a16="http://schemas.microsoft.com/office/drawing/2014/main" val="2336821703"/>
                    </a:ext>
                  </a:extLst>
                </a:gridCol>
                <a:gridCol w="2820581">
                  <a:extLst>
                    <a:ext uri="{9D8B030D-6E8A-4147-A177-3AD203B41FA5}">
                      <a16:colId xmlns:a16="http://schemas.microsoft.com/office/drawing/2014/main" val="330701096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95959"/>
                          </a:solidFill>
                        </a:rPr>
                        <a:t>Description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37984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rgbClr val="595959"/>
                          </a:solidFill>
                        </a:rPr>
                        <a:t>메인 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페이지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32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과거정보목록 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URL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 파일 선택</a:t>
                      </a:r>
                      <a:endParaRPr lang="en-US" altLang="ko-KR" sz="11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430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클릭 시 전체 메뉴</a:t>
                      </a:r>
                      <a:r>
                        <a:rPr lang="ko-KR" altLang="en-US" sz="1100" baseline="0" dirty="0" smtClean="0">
                          <a:solidFill>
                            <a:srgbClr val="595959"/>
                          </a:solidFill>
                        </a:rPr>
                        <a:t> 확장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홈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업무추진비</a:t>
                      </a:r>
                      <a:r>
                        <a:rPr lang="en-US" altLang="ko-KR" sz="1100" baseline="0" dirty="0" smtClean="0">
                          <a:solidFill>
                            <a:srgbClr val="595959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>
                          <a:solidFill>
                            <a:srgbClr val="595959"/>
                          </a:solidFill>
                        </a:rPr>
                        <a:t>홈 </a:t>
                      </a:r>
                      <a:r>
                        <a:rPr lang="en-US" altLang="ko-KR" sz="1100" baseline="0" dirty="0" smtClean="0">
                          <a:solidFill>
                            <a:srgbClr val="595959"/>
                          </a:solidFill>
                        </a:rPr>
                        <a:t>: </a:t>
                      </a:r>
                      <a:r>
                        <a:rPr lang="ko-KR" altLang="en-US" sz="1100" baseline="0" dirty="0" smtClean="0">
                          <a:solidFill>
                            <a:srgbClr val="595959"/>
                          </a:solidFill>
                        </a:rPr>
                        <a:t>과거정보목록 </a:t>
                      </a:r>
                      <a:r>
                        <a:rPr lang="en-US" altLang="ko-KR" sz="1100" baseline="0" dirty="0" smtClean="0">
                          <a:solidFill>
                            <a:srgbClr val="595959"/>
                          </a:solidFill>
                        </a:rPr>
                        <a:t>URL </a:t>
                      </a:r>
                      <a:r>
                        <a:rPr lang="ko-KR" altLang="en-US" sz="1100" baseline="0" dirty="0" smtClean="0">
                          <a:solidFill>
                            <a:srgbClr val="595959"/>
                          </a:solidFill>
                        </a:rPr>
                        <a:t>검증 페이지 유지</a:t>
                      </a:r>
                      <a:endParaRPr lang="en-US" altLang="ko-KR" sz="1100" baseline="0" dirty="0" smtClean="0">
                        <a:solidFill>
                          <a:srgbClr val="595959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>
                          <a:solidFill>
                            <a:srgbClr val="595959"/>
                          </a:solidFill>
                        </a:rPr>
                        <a:t>업무추진비 </a:t>
                      </a:r>
                      <a:r>
                        <a:rPr lang="en-US" altLang="ko-KR" sz="1100" baseline="0" dirty="0" smtClean="0">
                          <a:solidFill>
                            <a:srgbClr val="595959"/>
                          </a:solidFill>
                        </a:rPr>
                        <a:t>: </a:t>
                      </a:r>
                      <a:r>
                        <a:rPr lang="ko-KR" altLang="en-US" sz="1100" baseline="0" dirty="0" smtClean="0">
                          <a:solidFill>
                            <a:srgbClr val="595959"/>
                          </a:solidFill>
                        </a:rPr>
                        <a:t>업무추진비 페이지로 이동</a:t>
                      </a:r>
                      <a:endParaRPr lang="en-US" altLang="ko-KR" sz="1100" baseline="0" dirty="0" smtClean="0">
                        <a:solidFill>
                          <a:srgbClr val="595959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rgbClr val="595959"/>
                          </a:solidFill>
                        </a:rPr>
                        <a:t>URL : </a:t>
                      </a:r>
                      <a:r>
                        <a:rPr lang="ko-KR" altLang="en-US" sz="1100" baseline="0" dirty="0" smtClean="0">
                          <a:solidFill>
                            <a:srgbClr val="595959"/>
                          </a:solidFill>
                        </a:rPr>
                        <a:t>오래 걸리는 사이트 클릭 시 해당 사이트로 이동</a:t>
                      </a:r>
                      <a:endParaRPr lang="en-US" altLang="ko-KR" sz="11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102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성공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실패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검증 필요 개수 표시</a:t>
                      </a:r>
                      <a:endParaRPr lang="en-US" altLang="ko-KR" sz="11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0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결과 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: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 성공을 제외한 실패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검증 필요는 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URL 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출력</a:t>
                      </a:r>
                      <a:endParaRPr lang="en-US" altLang="ko-KR" sz="11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308359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7430847C-2285-41DF-8748-01A3EBD4FCB3}"/>
              </a:ext>
            </a:extLst>
          </p:cNvPr>
          <p:cNvGrpSpPr/>
          <p:nvPr/>
        </p:nvGrpSpPr>
        <p:grpSpPr>
          <a:xfrm>
            <a:off x="3415676" y="722566"/>
            <a:ext cx="360000" cy="360000"/>
            <a:chOff x="9840965" y="2425342"/>
            <a:chExt cx="360000" cy="3600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1DD4354-9429-44DD-8BF1-293E3951C8AB}"/>
                </a:ext>
              </a:extLst>
            </p:cNvPr>
            <p:cNvSpPr/>
            <p:nvPr/>
          </p:nvSpPr>
          <p:spPr>
            <a:xfrm>
              <a:off x="9840965" y="2425342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C5FF88-E2BF-45E4-84EF-D5ECD295D0DB}"/>
                </a:ext>
              </a:extLst>
            </p:cNvPr>
            <p:cNvSpPr txBox="1"/>
            <p:nvPr/>
          </p:nvSpPr>
          <p:spPr>
            <a:xfrm>
              <a:off x="9840965" y="2474537"/>
              <a:ext cx="360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CEA7BE4-3BEE-4D10-9219-33468AEBCCF5}"/>
              </a:ext>
            </a:extLst>
          </p:cNvPr>
          <p:cNvGrpSpPr/>
          <p:nvPr/>
        </p:nvGrpSpPr>
        <p:grpSpPr>
          <a:xfrm>
            <a:off x="309400" y="2323962"/>
            <a:ext cx="360000" cy="360000"/>
            <a:chOff x="9840965" y="2425342"/>
            <a:chExt cx="360000" cy="3600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19F718D-4C76-45EE-87DC-019EA018A925}"/>
                </a:ext>
              </a:extLst>
            </p:cNvPr>
            <p:cNvSpPr/>
            <p:nvPr/>
          </p:nvSpPr>
          <p:spPr>
            <a:xfrm>
              <a:off x="9840965" y="2425342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F6ABC8-B6AD-448D-91EA-D7E9A91BD53F}"/>
                </a:ext>
              </a:extLst>
            </p:cNvPr>
            <p:cNvSpPr txBox="1"/>
            <p:nvPr/>
          </p:nvSpPr>
          <p:spPr>
            <a:xfrm>
              <a:off x="9840965" y="2474537"/>
              <a:ext cx="360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4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7A59C32-6317-4F60-9B5F-B25E74B99855}"/>
              </a:ext>
            </a:extLst>
          </p:cNvPr>
          <p:cNvGrpSpPr/>
          <p:nvPr/>
        </p:nvGrpSpPr>
        <p:grpSpPr>
          <a:xfrm>
            <a:off x="8079552" y="740712"/>
            <a:ext cx="360000" cy="360000"/>
            <a:chOff x="9840965" y="2425342"/>
            <a:chExt cx="360000" cy="360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0C0331A-5EFD-4106-9983-C8BCB1352439}"/>
                </a:ext>
              </a:extLst>
            </p:cNvPr>
            <p:cNvSpPr/>
            <p:nvPr/>
          </p:nvSpPr>
          <p:spPr>
            <a:xfrm>
              <a:off x="9840965" y="2425342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B85CCD-B18C-474C-AE60-872813C569EF}"/>
                </a:ext>
              </a:extLst>
            </p:cNvPr>
            <p:cNvSpPr txBox="1"/>
            <p:nvPr/>
          </p:nvSpPr>
          <p:spPr>
            <a:xfrm>
              <a:off x="9840965" y="2474537"/>
              <a:ext cx="360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2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CEA7BE4-3BEE-4D10-9219-33468AEBCCF5}"/>
              </a:ext>
            </a:extLst>
          </p:cNvPr>
          <p:cNvGrpSpPr/>
          <p:nvPr/>
        </p:nvGrpSpPr>
        <p:grpSpPr>
          <a:xfrm>
            <a:off x="2706674" y="1862753"/>
            <a:ext cx="360000" cy="360000"/>
            <a:chOff x="9840965" y="2425342"/>
            <a:chExt cx="360000" cy="3600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19F718D-4C76-45EE-87DC-019EA018A925}"/>
                </a:ext>
              </a:extLst>
            </p:cNvPr>
            <p:cNvSpPr/>
            <p:nvPr/>
          </p:nvSpPr>
          <p:spPr>
            <a:xfrm>
              <a:off x="9840965" y="2425342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F6ABC8-B6AD-448D-91EA-D7E9A91BD53F}"/>
                </a:ext>
              </a:extLst>
            </p:cNvPr>
            <p:cNvSpPr txBox="1"/>
            <p:nvPr/>
          </p:nvSpPr>
          <p:spPr>
            <a:xfrm>
              <a:off x="9840965" y="2474537"/>
              <a:ext cx="360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3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67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86E19-BF53-4951-B84E-96DAFEDF87A3}"/>
              </a:ext>
            </a:extLst>
          </p:cNvPr>
          <p:cNvSpPr/>
          <p:nvPr/>
        </p:nvSpPr>
        <p:spPr>
          <a:xfrm>
            <a:off x="0" y="511518"/>
            <a:ext cx="8983744" cy="63464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66" y="809385"/>
            <a:ext cx="8170219" cy="5671887"/>
          </a:xfrm>
          <a:prstGeom prst="rect">
            <a:avLst/>
          </a:prstGeom>
        </p:spPr>
      </p:pic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BCCEDB7F-7AA1-4E2F-AE41-3415DB4D6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71274"/>
              </p:ext>
            </p:extLst>
          </p:nvPr>
        </p:nvGraphicFramePr>
        <p:xfrm>
          <a:off x="0" y="0"/>
          <a:ext cx="12192000" cy="511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951038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41864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340455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21577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561261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73189394"/>
                    </a:ext>
                  </a:extLst>
                </a:gridCol>
              </a:tblGrid>
              <a:tr h="260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프로젝트 명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업무추진비 </a:t>
                      </a:r>
                      <a:r>
                        <a:rPr lang="en-US" altLang="ko-KR" sz="10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URL</a:t>
                      </a:r>
                      <a:r>
                        <a:rPr lang="en-US" altLang="ko-KR" sz="105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5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검증</a:t>
                      </a:r>
                      <a:endParaRPr lang="ko-KR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서비스명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업무추진비 </a:t>
                      </a:r>
                      <a:r>
                        <a:rPr lang="en-US" altLang="ko-KR" sz="10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URL</a:t>
                      </a:r>
                      <a:r>
                        <a:rPr lang="en-US" altLang="ko-KR" sz="105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5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검증</a:t>
                      </a:r>
                      <a:endParaRPr lang="ko-KR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버전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Ver</a:t>
                      </a:r>
                      <a:r>
                        <a:rPr lang="en-US" altLang="ko-KR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1.1</a:t>
                      </a:r>
                      <a:endParaRPr lang="ko-KR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934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화면경로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메인 </a:t>
                      </a:r>
                      <a:r>
                        <a:rPr lang="ko-KR" altLang="en-US" sz="10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페이지</a:t>
                      </a:r>
                      <a:endParaRPr lang="ko-KR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페이지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https://znwave.netlify.app/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931838"/>
                  </a:ext>
                </a:extLst>
              </a:tr>
            </a:tbl>
          </a:graphicData>
        </a:graphic>
      </p:graphicFrame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658AF6B0-6269-4520-A046-C751077C4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733939"/>
              </p:ext>
            </p:extLst>
          </p:nvPr>
        </p:nvGraphicFramePr>
        <p:xfrm>
          <a:off x="8983744" y="511517"/>
          <a:ext cx="3208256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75">
                  <a:extLst>
                    <a:ext uri="{9D8B030D-6E8A-4147-A177-3AD203B41FA5}">
                      <a16:colId xmlns:a16="http://schemas.microsoft.com/office/drawing/2014/main" val="2336821703"/>
                    </a:ext>
                  </a:extLst>
                </a:gridCol>
                <a:gridCol w="2820581">
                  <a:extLst>
                    <a:ext uri="{9D8B030D-6E8A-4147-A177-3AD203B41FA5}">
                      <a16:colId xmlns:a16="http://schemas.microsoft.com/office/drawing/2014/main" val="330701096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95959"/>
                          </a:solidFill>
                        </a:rPr>
                        <a:t>Description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37984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업무추진비 메인 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페이지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32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업무추진비 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URL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 파일 선택</a:t>
                      </a:r>
                      <a:endParaRPr lang="en-US" altLang="ko-KR" sz="11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430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성공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실패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ko-KR" altLang="en-US" sz="1100" dirty="0" err="1" smtClean="0">
                          <a:solidFill>
                            <a:srgbClr val="595959"/>
                          </a:solidFill>
                        </a:rPr>
                        <a:t>검증필요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 개수 표시</a:t>
                      </a:r>
                      <a:endParaRPr lang="en-US" altLang="ko-KR" sz="1100" dirty="0" smtClean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102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성공</a:t>
                      </a:r>
                      <a:r>
                        <a:rPr lang="en-US" altLang="ko-KR" sz="1100" baseline="0" dirty="0" smtClean="0">
                          <a:solidFill>
                            <a:srgbClr val="595959"/>
                          </a:solidFill>
                        </a:rPr>
                        <a:t> +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실패</a:t>
                      </a:r>
                      <a:r>
                        <a:rPr lang="en-US" altLang="ko-KR" sz="1100" baseline="0" dirty="0" smtClean="0">
                          <a:solidFill>
                            <a:srgbClr val="595959"/>
                          </a:solidFill>
                        </a:rPr>
                        <a:t> + </a:t>
                      </a:r>
                      <a:r>
                        <a:rPr lang="ko-KR" altLang="en-US" sz="1100" baseline="0" dirty="0" err="1" smtClean="0">
                          <a:solidFill>
                            <a:srgbClr val="595959"/>
                          </a:solidFill>
                        </a:rPr>
                        <a:t>검증필요</a:t>
                      </a:r>
                      <a:r>
                        <a:rPr lang="ko-KR" altLang="en-US" sz="1100" baseline="0" dirty="0" smtClean="0">
                          <a:solidFill>
                            <a:srgbClr val="595959"/>
                          </a:solidFill>
                        </a:rPr>
                        <a:t> 합산하여 총 개수로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 표시</a:t>
                      </a:r>
                      <a:endParaRPr lang="en-US" altLang="ko-KR" sz="1100" dirty="0" smtClean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0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클릭 시 전체 메뉴</a:t>
                      </a:r>
                      <a:r>
                        <a:rPr lang="ko-KR" altLang="en-US" sz="1100" baseline="0" dirty="0" smtClean="0">
                          <a:solidFill>
                            <a:srgbClr val="595959"/>
                          </a:solidFill>
                        </a:rPr>
                        <a:t> 확장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홈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과거정보목록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,</a:t>
                      </a:r>
                      <a:r>
                        <a:rPr lang="en-US" altLang="ko-KR" sz="1100" baseline="0" dirty="0" smtClean="0">
                          <a:solidFill>
                            <a:srgbClr val="595959"/>
                          </a:solidFill>
                        </a:rPr>
                        <a:t> URL)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>
                          <a:solidFill>
                            <a:srgbClr val="595959"/>
                          </a:solidFill>
                        </a:rPr>
                        <a:t>홈 </a:t>
                      </a:r>
                      <a:r>
                        <a:rPr lang="en-US" altLang="ko-KR" sz="1100" baseline="0" dirty="0" smtClean="0">
                          <a:solidFill>
                            <a:srgbClr val="595959"/>
                          </a:solidFill>
                        </a:rPr>
                        <a:t>: </a:t>
                      </a:r>
                      <a:r>
                        <a:rPr lang="ko-KR" altLang="en-US" sz="1100" baseline="0" dirty="0" smtClean="0">
                          <a:solidFill>
                            <a:srgbClr val="595959"/>
                          </a:solidFill>
                        </a:rPr>
                        <a:t>업무추진비 </a:t>
                      </a:r>
                      <a:r>
                        <a:rPr lang="en-US" altLang="ko-KR" sz="1100" baseline="0" dirty="0" smtClean="0">
                          <a:solidFill>
                            <a:srgbClr val="595959"/>
                          </a:solidFill>
                        </a:rPr>
                        <a:t>URL </a:t>
                      </a:r>
                      <a:r>
                        <a:rPr lang="ko-KR" altLang="en-US" sz="1100" baseline="0" dirty="0" smtClean="0">
                          <a:solidFill>
                            <a:srgbClr val="595959"/>
                          </a:solidFill>
                        </a:rPr>
                        <a:t>검증 페이지 유지</a:t>
                      </a:r>
                      <a:endParaRPr lang="en-US" altLang="ko-KR" sz="1100" baseline="0" dirty="0" smtClean="0">
                        <a:solidFill>
                          <a:srgbClr val="595959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>
                          <a:solidFill>
                            <a:srgbClr val="595959"/>
                          </a:solidFill>
                        </a:rPr>
                        <a:t>과거정보목록 </a:t>
                      </a:r>
                      <a:r>
                        <a:rPr lang="en-US" altLang="ko-KR" sz="1100" baseline="0" dirty="0" smtClean="0">
                          <a:solidFill>
                            <a:srgbClr val="595959"/>
                          </a:solidFill>
                        </a:rPr>
                        <a:t>: </a:t>
                      </a:r>
                      <a:r>
                        <a:rPr lang="ko-KR" altLang="en-US" sz="1100" baseline="0" dirty="0" smtClean="0">
                          <a:solidFill>
                            <a:srgbClr val="595959"/>
                          </a:solidFill>
                        </a:rPr>
                        <a:t>과거정보목록 페이지로 이동</a:t>
                      </a:r>
                      <a:endParaRPr lang="en-US" altLang="ko-KR" sz="1100" baseline="0" dirty="0" smtClean="0">
                        <a:solidFill>
                          <a:srgbClr val="595959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rgbClr val="595959"/>
                          </a:solidFill>
                        </a:rPr>
                        <a:t>URL : </a:t>
                      </a:r>
                      <a:r>
                        <a:rPr lang="ko-KR" altLang="en-US" sz="1100" baseline="0" dirty="0" smtClean="0">
                          <a:solidFill>
                            <a:srgbClr val="595959"/>
                          </a:solidFill>
                        </a:rPr>
                        <a:t>오래 걸리는 사이트 클릭 시 해당 사이트로 이동</a:t>
                      </a:r>
                      <a:endParaRPr lang="en-US" altLang="ko-KR" sz="1100" dirty="0" smtClean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308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URL</a:t>
                      </a:r>
                      <a:r>
                        <a:rPr lang="en-US" altLang="ko-KR" sz="1100" baseline="0" dirty="0" smtClean="0">
                          <a:solidFill>
                            <a:srgbClr val="595959"/>
                          </a:solidFill>
                        </a:rPr>
                        <a:t> : </a:t>
                      </a:r>
                      <a:r>
                        <a:rPr lang="ko-KR" altLang="en-US" sz="1100" baseline="0" dirty="0" smtClean="0">
                          <a:solidFill>
                            <a:srgbClr val="595959"/>
                          </a:solidFill>
                        </a:rPr>
                        <a:t>클릭 시 해당 사이트로 이동</a:t>
                      </a:r>
                      <a:endParaRPr lang="en-US" altLang="ko-KR" sz="1100" dirty="0" smtClean="0">
                        <a:solidFill>
                          <a:srgbClr val="595959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결과 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: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 성공을 제외한 실패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검증 필요는 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URL 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출력</a:t>
                      </a:r>
                      <a:endParaRPr lang="en-US" altLang="ko-KR" sz="1100" dirty="0" smtClean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470474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7430847C-2285-41DF-8748-01A3EBD4FCB3}"/>
              </a:ext>
            </a:extLst>
          </p:cNvPr>
          <p:cNvGrpSpPr/>
          <p:nvPr/>
        </p:nvGrpSpPr>
        <p:grpSpPr>
          <a:xfrm>
            <a:off x="2224159" y="710995"/>
            <a:ext cx="360000" cy="360000"/>
            <a:chOff x="9840965" y="2425342"/>
            <a:chExt cx="360000" cy="3600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1DD4354-9429-44DD-8BF1-293E3951C8AB}"/>
                </a:ext>
              </a:extLst>
            </p:cNvPr>
            <p:cNvSpPr/>
            <p:nvPr/>
          </p:nvSpPr>
          <p:spPr>
            <a:xfrm>
              <a:off x="9840965" y="2425342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C5FF88-E2BF-45E4-84EF-D5ECD295D0DB}"/>
                </a:ext>
              </a:extLst>
            </p:cNvPr>
            <p:cNvSpPr txBox="1"/>
            <p:nvPr/>
          </p:nvSpPr>
          <p:spPr>
            <a:xfrm>
              <a:off x="9840965" y="2474537"/>
              <a:ext cx="360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CEA7BE4-3BEE-4D10-9219-33468AEBCCF5}"/>
              </a:ext>
            </a:extLst>
          </p:cNvPr>
          <p:cNvGrpSpPr/>
          <p:nvPr/>
        </p:nvGrpSpPr>
        <p:grpSpPr>
          <a:xfrm>
            <a:off x="8014829" y="709480"/>
            <a:ext cx="360000" cy="360000"/>
            <a:chOff x="9840965" y="2425342"/>
            <a:chExt cx="360000" cy="3600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19F718D-4C76-45EE-87DC-019EA018A925}"/>
                </a:ext>
              </a:extLst>
            </p:cNvPr>
            <p:cNvSpPr/>
            <p:nvPr/>
          </p:nvSpPr>
          <p:spPr>
            <a:xfrm>
              <a:off x="9840965" y="2425342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F6ABC8-B6AD-448D-91EA-D7E9A91BD53F}"/>
                </a:ext>
              </a:extLst>
            </p:cNvPr>
            <p:cNvSpPr txBox="1"/>
            <p:nvPr/>
          </p:nvSpPr>
          <p:spPr>
            <a:xfrm>
              <a:off x="9840965" y="2474537"/>
              <a:ext cx="360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4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7A59C32-6317-4F60-9B5F-B25E74B99855}"/>
              </a:ext>
            </a:extLst>
          </p:cNvPr>
          <p:cNvGrpSpPr/>
          <p:nvPr/>
        </p:nvGrpSpPr>
        <p:grpSpPr>
          <a:xfrm>
            <a:off x="3754840" y="710995"/>
            <a:ext cx="360000" cy="360000"/>
            <a:chOff x="9840965" y="2425342"/>
            <a:chExt cx="360000" cy="360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0C0331A-5EFD-4106-9983-C8BCB1352439}"/>
                </a:ext>
              </a:extLst>
            </p:cNvPr>
            <p:cNvSpPr/>
            <p:nvPr/>
          </p:nvSpPr>
          <p:spPr>
            <a:xfrm>
              <a:off x="9840965" y="2425342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B85CCD-B18C-474C-AE60-872813C569EF}"/>
                </a:ext>
              </a:extLst>
            </p:cNvPr>
            <p:cNvSpPr txBox="1"/>
            <p:nvPr/>
          </p:nvSpPr>
          <p:spPr>
            <a:xfrm>
              <a:off x="9840965" y="2474537"/>
              <a:ext cx="360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2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CEA7BE4-3BEE-4D10-9219-33468AEBCCF5}"/>
              </a:ext>
            </a:extLst>
          </p:cNvPr>
          <p:cNvGrpSpPr/>
          <p:nvPr/>
        </p:nvGrpSpPr>
        <p:grpSpPr>
          <a:xfrm>
            <a:off x="6844148" y="708199"/>
            <a:ext cx="360000" cy="360000"/>
            <a:chOff x="9840965" y="2425342"/>
            <a:chExt cx="360000" cy="3600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19F718D-4C76-45EE-87DC-019EA018A925}"/>
                </a:ext>
              </a:extLst>
            </p:cNvPr>
            <p:cNvSpPr/>
            <p:nvPr/>
          </p:nvSpPr>
          <p:spPr>
            <a:xfrm>
              <a:off x="9840965" y="2425342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F6ABC8-B6AD-448D-91EA-D7E9A91BD53F}"/>
                </a:ext>
              </a:extLst>
            </p:cNvPr>
            <p:cNvSpPr txBox="1"/>
            <p:nvPr/>
          </p:nvSpPr>
          <p:spPr>
            <a:xfrm>
              <a:off x="9840965" y="2474537"/>
              <a:ext cx="360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3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CEA7BE4-3BEE-4D10-9219-33468AEBCCF5}"/>
              </a:ext>
            </a:extLst>
          </p:cNvPr>
          <p:cNvGrpSpPr/>
          <p:nvPr/>
        </p:nvGrpSpPr>
        <p:grpSpPr>
          <a:xfrm>
            <a:off x="449357" y="2808126"/>
            <a:ext cx="360000" cy="360000"/>
            <a:chOff x="9840965" y="2425342"/>
            <a:chExt cx="360000" cy="3600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19F718D-4C76-45EE-87DC-019EA018A925}"/>
                </a:ext>
              </a:extLst>
            </p:cNvPr>
            <p:cNvSpPr/>
            <p:nvPr/>
          </p:nvSpPr>
          <p:spPr>
            <a:xfrm>
              <a:off x="9840965" y="2425342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F6ABC8-B6AD-448D-91EA-D7E9A91BD53F}"/>
                </a:ext>
              </a:extLst>
            </p:cNvPr>
            <p:cNvSpPr txBox="1"/>
            <p:nvPr/>
          </p:nvSpPr>
          <p:spPr>
            <a:xfrm>
              <a:off x="9840965" y="2474537"/>
              <a:ext cx="360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5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327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E86E19-BF53-4951-B84E-96DAFEDF87A3}"/>
              </a:ext>
            </a:extLst>
          </p:cNvPr>
          <p:cNvSpPr/>
          <p:nvPr/>
        </p:nvSpPr>
        <p:spPr>
          <a:xfrm>
            <a:off x="0" y="511518"/>
            <a:ext cx="8983744" cy="63464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06454" y="844854"/>
            <a:ext cx="8645029" cy="5119717"/>
            <a:chOff x="206454" y="844854"/>
            <a:chExt cx="8645029" cy="511971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454" y="844854"/>
              <a:ext cx="8645029" cy="511971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584" y="1610126"/>
              <a:ext cx="703983" cy="201896"/>
            </a:xfrm>
            <a:prstGeom prst="rect">
              <a:avLst/>
            </a:prstGeom>
          </p:spPr>
        </p:pic>
      </p:grp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BCCEDB7F-7AA1-4E2F-AE41-3415DB4D6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37004"/>
              </p:ext>
            </p:extLst>
          </p:nvPr>
        </p:nvGraphicFramePr>
        <p:xfrm>
          <a:off x="0" y="0"/>
          <a:ext cx="12192000" cy="511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951038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41864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340455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2157748"/>
                    </a:ext>
                  </a:extLst>
                </a:gridCol>
                <a:gridCol w="1905233">
                  <a:extLst>
                    <a:ext uri="{9D8B030D-6E8A-4147-A177-3AD203B41FA5}">
                      <a16:colId xmlns:a16="http://schemas.microsoft.com/office/drawing/2014/main" val="556126107"/>
                    </a:ext>
                  </a:extLst>
                </a:gridCol>
                <a:gridCol w="2158767">
                  <a:extLst>
                    <a:ext uri="{9D8B030D-6E8A-4147-A177-3AD203B41FA5}">
                      <a16:colId xmlns:a16="http://schemas.microsoft.com/office/drawing/2014/main" val="2273189394"/>
                    </a:ext>
                  </a:extLst>
                </a:gridCol>
              </a:tblGrid>
              <a:tr h="260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프로젝트 명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과거정보목록 </a:t>
                      </a:r>
                      <a:r>
                        <a:rPr lang="en-US" altLang="ko-KR" sz="10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URL</a:t>
                      </a:r>
                      <a:r>
                        <a:rPr lang="en-US" altLang="ko-KR" sz="105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5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검증</a:t>
                      </a:r>
                      <a:endParaRPr lang="ko-KR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서비스명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과거정보목록 </a:t>
                      </a:r>
                      <a:r>
                        <a:rPr lang="en-US" altLang="ko-KR" sz="10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URL</a:t>
                      </a:r>
                      <a:r>
                        <a:rPr lang="en-US" altLang="ko-KR" sz="105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5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검증</a:t>
                      </a:r>
                      <a:endParaRPr lang="ko-KR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버전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Ver</a:t>
                      </a:r>
                      <a:r>
                        <a:rPr lang="en-US" altLang="ko-KR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1.1</a:t>
                      </a:r>
                      <a:endParaRPr lang="ko-KR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934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화면경로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메인 </a:t>
                      </a:r>
                      <a:r>
                        <a:rPr lang="ko-KR" altLang="en-US" sz="105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페이지</a:t>
                      </a:r>
                      <a:endParaRPr lang="ko-KR" altLang="en-US" sz="105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페이지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https://znwave.netlify.app/test2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931838"/>
                  </a:ext>
                </a:extLst>
              </a:tr>
            </a:tbl>
          </a:graphicData>
        </a:graphic>
      </p:graphicFrame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658AF6B0-6269-4520-A046-C751077C4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75733"/>
              </p:ext>
            </p:extLst>
          </p:nvPr>
        </p:nvGraphicFramePr>
        <p:xfrm>
          <a:off x="8983744" y="511517"/>
          <a:ext cx="3208256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75">
                  <a:extLst>
                    <a:ext uri="{9D8B030D-6E8A-4147-A177-3AD203B41FA5}">
                      <a16:colId xmlns:a16="http://schemas.microsoft.com/office/drawing/2014/main" val="2336821703"/>
                    </a:ext>
                  </a:extLst>
                </a:gridCol>
                <a:gridCol w="2820581">
                  <a:extLst>
                    <a:ext uri="{9D8B030D-6E8A-4147-A177-3AD203B41FA5}">
                      <a16:colId xmlns:a16="http://schemas.microsoft.com/office/drawing/2014/main" val="330701096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595959"/>
                          </a:solidFill>
                        </a:rPr>
                        <a:t>Description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37984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과거정보목록 메인 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페이지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32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과거정보목록 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URL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 파일 선택</a:t>
                      </a:r>
                      <a:endParaRPr lang="en-US" altLang="ko-KR" sz="11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430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성공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실패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ko-KR" altLang="en-US" sz="1100" dirty="0" err="1" smtClean="0">
                          <a:solidFill>
                            <a:srgbClr val="595959"/>
                          </a:solidFill>
                        </a:rPr>
                        <a:t>검증필요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타임아웃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ko-KR" altLang="en-US" sz="1100" dirty="0" err="1" smtClean="0">
                          <a:solidFill>
                            <a:srgbClr val="595959"/>
                          </a:solidFill>
                        </a:rPr>
                        <a:t>연결오류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 개수 표시</a:t>
                      </a:r>
                      <a:endParaRPr lang="en-US" altLang="ko-KR" sz="1100" dirty="0" smtClean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102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성공</a:t>
                      </a:r>
                      <a:r>
                        <a:rPr lang="en-US" altLang="ko-KR" sz="1100" baseline="0" dirty="0" smtClean="0">
                          <a:solidFill>
                            <a:srgbClr val="595959"/>
                          </a:solidFill>
                        </a:rPr>
                        <a:t> +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실패</a:t>
                      </a:r>
                      <a:r>
                        <a:rPr lang="en-US" altLang="ko-KR" sz="1100" baseline="0" dirty="0" smtClean="0">
                          <a:solidFill>
                            <a:srgbClr val="595959"/>
                          </a:solidFill>
                        </a:rPr>
                        <a:t> + </a:t>
                      </a:r>
                      <a:r>
                        <a:rPr lang="ko-KR" altLang="en-US" sz="1100" dirty="0" err="1" smtClean="0">
                          <a:solidFill>
                            <a:srgbClr val="595959"/>
                          </a:solidFill>
                        </a:rPr>
                        <a:t>검증필요</a:t>
                      </a:r>
                      <a:r>
                        <a:rPr lang="en-US" altLang="ko-KR" sz="1100" baseline="0" dirty="0" smtClean="0">
                          <a:solidFill>
                            <a:srgbClr val="595959"/>
                          </a:solidFill>
                        </a:rPr>
                        <a:t> + 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타임아웃</a:t>
                      </a:r>
                      <a:r>
                        <a:rPr lang="en-US" altLang="ko-KR" sz="1100" baseline="0" dirty="0" smtClean="0">
                          <a:solidFill>
                            <a:srgbClr val="595959"/>
                          </a:solidFill>
                        </a:rPr>
                        <a:t> + </a:t>
                      </a:r>
                      <a:r>
                        <a:rPr lang="ko-KR" altLang="en-US" sz="1100" baseline="0" dirty="0" err="1" smtClean="0">
                          <a:solidFill>
                            <a:srgbClr val="595959"/>
                          </a:solidFill>
                        </a:rPr>
                        <a:t>연결오류</a:t>
                      </a:r>
                      <a:r>
                        <a:rPr lang="ko-KR" altLang="en-US" sz="1100" baseline="0" dirty="0" smtClean="0">
                          <a:solidFill>
                            <a:srgbClr val="595959"/>
                          </a:solidFill>
                        </a:rPr>
                        <a:t> 합산하여 총 개수로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 표시</a:t>
                      </a:r>
                      <a:endParaRPr lang="en-US" altLang="ko-KR" sz="1100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0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클릭 시 전체 메뉴</a:t>
                      </a:r>
                      <a:r>
                        <a:rPr lang="ko-KR" altLang="en-US" sz="1100" baseline="0" dirty="0" smtClean="0">
                          <a:solidFill>
                            <a:srgbClr val="595959"/>
                          </a:solidFill>
                        </a:rPr>
                        <a:t> 확장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홈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,</a:t>
                      </a:r>
                      <a:r>
                        <a:rPr lang="en-US" altLang="ko-KR" sz="1100" baseline="0" dirty="0" smtClean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595959"/>
                          </a:solidFill>
                        </a:rPr>
                        <a:t>업무추진비</a:t>
                      </a:r>
                      <a:r>
                        <a:rPr lang="en-US" altLang="ko-KR" sz="1100" baseline="0" dirty="0" smtClean="0">
                          <a:solidFill>
                            <a:srgbClr val="595959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>
                          <a:solidFill>
                            <a:srgbClr val="595959"/>
                          </a:solidFill>
                        </a:rPr>
                        <a:t>홈 </a:t>
                      </a:r>
                      <a:r>
                        <a:rPr lang="en-US" altLang="ko-KR" sz="1100" baseline="0" dirty="0" smtClean="0">
                          <a:solidFill>
                            <a:srgbClr val="595959"/>
                          </a:solidFill>
                        </a:rPr>
                        <a:t>: </a:t>
                      </a:r>
                      <a:r>
                        <a:rPr lang="ko-KR" altLang="en-US" sz="1100" baseline="0" dirty="0" smtClean="0">
                          <a:solidFill>
                            <a:srgbClr val="595959"/>
                          </a:solidFill>
                        </a:rPr>
                        <a:t>과거정보목록 </a:t>
                      </a:r>
                      <a:r>
                        <a:rPr lang="en-US" altLang="ko-KR" sz="1100" baseline="0" dirty="0" smtClean="0">
                          <a:solidFill>
                            <a:srgbClr val="595959"/>
                          </a:solidFill>
                        </a:rPr>
                        <a:t>URL </a:t>
                      </a:r>
                      <a:r>
                        <a:rPr lang="ko-KR" altLang="en-US" sz="1100" baseline="0" dirty="0" smtClean="0">
                          <a:solidFill>
                            <a:srgbClr val="595959"/>
                          </a:solidFill>
                        </a:rPr>
                        <a:t>검증 페이지 유지</a:t>
                      </a:r>
                      <a:endParaRPr lang="en-US" altLang="ko-KR" sz="1100" baseline="0" dirty="0" smtClean="0">
                        <a:solidFill>
                          <a:srgbClr val="595959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>
                          <a:solidFill>
                            <a:srgbClr val="595959"/>
                          </a:solidFill>
                        </a:rPr>
                        <a:t>업무추진비 </a:t>
                      </a:r>
                      <a:r>
                        <a:rPr lang="en-US" altLang="ko-KR" sz="1100" baseline="0" dirty="0" smtClean="0">
                          <a:solidFill>
                            <a:srgbClr val="595959"/>
                          </a:solidFill>
                        </a:rPr>
                        <a:t>: </a:t>
                      </a:r>
                      <a:r>
                        <a:rPr lang="ko-KR" altLang="en-US" sz="1100" baseline="0" dirty="0" smtClean="0">
                          <a:solidFill>
                            <a:srgbClr val="595959"/>
                          </a:solidFill>
                        </a:rPr>
                        <a:t>업무추진비 페이지로 이동</a:t>
                      </a:r>
                      <a:endParaRPr lang="en-US" altLang="ko-KR" sz="1100" baseline="0" dirty="0" smtClean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308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rgbClr val="595959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URL :</a:t>
                      </a:r>
                      <a:r>
                        <a:rPr lang="en-US" altLang="ko-KR" sz="1100" baseline="0" dirty="0" smtClean="0">
                          <a:solidFill>
                            <a:srgbClr val="595959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595959"/>
                          </a:solidFill>
                        </a:rPr>
                        <a:t>클릭 시 해당 페이지로 이동</a:t>
                      </a:r>
                      <a:endParaRPr lang="en-US" altLang="ko-KR" sz="1100" dirty="0" smtClean="0">
                        <a:solidFill>
                          <a:srgbClr val="595959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결과 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: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 성공을 제외한 실패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검증 필요는 </a:t>
                      </a:r>
                      <a:r>
                        <a:rPr lang="en-US" altLang="ko-KR" sz="1100" dirty="0" smtClean="0">
                          <a:solidFill>
                            <a:srgbClr val="595959"/>
                          </a:solidFill>
                        </a:rPr>
                        <a:t>URL </a:t>
                      </a:r>
                      <a:r>
                        <a:rPr lang="ko-KR" altLang="en-US" sz="1100" dirty="0" smtClean="0">
                          <a:solidFill>
                            <a:srgbClr val="595959"/>
                          </a:solidFill>
                        </a:rPr>
                        <a:t>출력</a:t>
                      </a:r>
                      <a:endParaRPr lang="en-US" altLang="ko-KR" sz="1100" dirty="0" smtClean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845868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7430847C-2285-41DF-8748-01A3EBD4FCB3}"/>
              </a:ext>
            </a:extLst>
          </p:cNvPr>
          <p:cNvGrpSpPr/>
          <p:nvPr/>
        </p:nvGrpSpPr>
        <p:grpSpPr>
          <a:xfrm>
            <a:off x="1604439" y="746976"/>
            <a:ext cx="360000" cy="360000"/>
            <a:chOff x="9840965" y="2425342"/>
            <a:chExt cx="360000" cy="3600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1DD4354-9429-44DD-8BF1-293E3951C8AB}"/>
                </a:ext>
              </a:extLst>
            </p:cNvPr>
            <p:cNvSpPr/>
            <p:nvPr/>
          </p:nvSpPr>
          <p:spPr>
            <a:xfrm>
              <a:off x="9840965" y="2425342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C5FF88-E2BF-45E4-84EF-D5ECD295D0DB}"/>
                </a:ext>
              </a:extLst>
            </p:cNvPr>
            <p:cNvSpPr txBox="1"/>
            <p:nvPr/>
          </p:nvSpPr>
          <p:spPr>
            <a:xfrm>
              <a:off x="9840965" y="2474537"/>
              <a:ext cx="360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CEA7BE4-3BEE-4D10-9219-33468AEBCCF5}"/>
              </a:ext>
            </a:extLst>
          </p:cNvPr>
          <p:cNvGrpSpPr/>
          <p:nvPr/>
        </p:nvGrpSpPr>
        <p:grpSpPr>
          <a:xfrm>
            <a:off x="206454" y="2022557"/>
            <a:ext cx="360000" cy="360000"/>
            <a:chOff x="9840965" y="2425342"/>
            <a:chExt cx="360000" cy="3600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19F718D-4C76-45EE-87DC-019EA018A925}"/>
                </a:ext>
              </a:extLst>
            </p:cNvPr>
            <p:cNvSpPr/>
            <p:nvPr/>
          </p:nvSpPr>
          <p:spPr>
            <a:xfrm>
              <a:off x="9840965" y="2425342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F6ABC8-B6AD-448D-91EA-D7E9A91BD53F}"/>
                </a:ext>
              </a:extLst>
            </p:cNvPr>
            <p:cNvSpPr txBox="1"/>
            <p:nvPr/>
          </p:nvSpPr>
          <p:spPr>
            <a:xfrm>
              <a:off x="9840965" y="2474537"/>
              <a:ext cx="360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5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7A59C32-6317-4F60-9B5F-B25E74B99855}"/>
              </a:ext>
            </a:extLst>
          </p:cNvPr>
          <p:cNvGrpSpPr/>
          <p:nvPr/>
        </p:nvGrpSpPr>
        <p:grpSpPr>
          <a:xfrm>
            <a:off x="3182424" y="746976"/>
            <a:ext cx="360000" cy="360000"/>
            <a:chOff x="9840965" y="2425342"/>
            <a:chExt cx="360000" cy="360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0C0331A-5EFD-4106-9983-C8BCB1352439}"/>
                </a:ext>
              </a:extLst>
            </p:cNvPr>
            <p:cNvSpPr/>
            <p:nvPr/>
          </p:nvSpPr>
          <p:spPr>
            <a:xfrm>
              <a:off x="9840965" y="2425342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B85CCD-B18C-474C-AE60-872813C569EF}"/>
                </a:ext>
              </a:extLst>
            </p:cNvPr>
            <p:cNvSpPr txBox="1"/>
            <p:nvPr/>
          </p:nvSpPr>
          <p:spPr>
            <a:xfrm>
              <a:off x="9840965" y="2474537"/>
              <a:ext cx="360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</a:rPr>
                <a:t>2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CEA7BE4-3BEE-4D10-9219-33468AEBCCF5}"/>
              </a:ext>
            </a:extLst>
          </p:cNvPr>
          <p:cNvGrpSpPr/>
          <p:nvPr/>
        </p:nvGrpSpPr>
        <p:grpSpPr>
          <a:xfrm>
            <a:off x="7405759" y="746976"/>
            <a:ext cx="360000" cy="360000"/>
            <a:chOff x="9840965" y="2425342"/>
            <a:chExt cx="360000" cy="3600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19F718D-4C76-45EE-87DC-019EA018A925}"/>
                </a:ext>
              </a:extLst>
            </p:cNvPr>
            <p:cNvSpPr/>
            <p:nvPr/>
          </p:nvSpPr>
          <p:spPr>
            <a:xfrm>
              <a:off x="9840965" y="2425342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F6ABC8-B6AD-448D-91EA-D7E9A91BD53F}"/>
                </a:ext>
              </a:extLst>
            </p:cNvPr>
            <p:cNvSpPr txBox="1"/>
            <p:nvPr/>
          </p:nvSpPr>
          <p:spPr>
            <a:xfrm>
              <a:off x="9840965" y="2474537"/>
              <a:ext cx="360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3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CEA7BE4-3BEE-4D10-9219-33468AEBCCF5}"/>
              </a:ext>
            </a:extLst>
          </p:cNvPr>
          <p:cNvGrpSpPr/>
          <p:nvPr/>
        </p:nvGrpSpPr>
        <p:grpSpPr>
          <a:xfrm>
            <a:off x="8284094" y="747744"/>
            <a:ext cx="360000" cy="360000"/>
            <a:chOff x="9840965" y="2425342"/>
            <a:chExt cx="360000" cy="3600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19F718D-4C76-45EE-87DC-019EA018A925}"/>
                </a:ext>
              </a:extLst>
            </p:cNvPr>
            <p:cNvSpPr/>
            <p:nvPr/>
          </p:nvSpPr>
          <p:spPr>
            <a:xfrm>
              <a:off x="9840965" y="2425342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F6ABC8-B6AD-448D-91EA-D7E9A91BD53F}"/>
                </a:ext>
              </a:extLst>
            </p:cNvPr>
            <p:cNvSpPr txBox="1"/>
            <p:nvPr/>
          </p:nvSpPr>
          <p:spPr>
            <a:xfrm>
              <a:off x="9840965" y="2474537"/>
              <a:ext cx="360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4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656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369</Words>
  <Application>Microsoft Office PowerPoint</Application>
  <PresentationFormat>와이드스크린</PresentationFormat>
  <Paragraphs>113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jiheon</dc:creator>
  <cp:lastModifiedBy>jiheon</cp:lastModifiedBy>
  <cp:revision>13</cp:revision>
  <dcterms:created xsi:type="dcterms:W3CDTF">2022-04-11T06:52:33Z</dcterms:created>
  <dcterms:modified xsi:type="dcterms:W3CDTF">2022-04-14T04:56:24Z</dcterms:modified>
</cp:coreProperties>
</file>