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75" r:id="rId4"/>
    <p:sldId id="278" r:id="rId5"/>
    <p:sldId id="277" r:id="rId6"/>
    <p:sldId id="276" r:id="rId7"/>
    <p:sldId id="274" r:id="rId8"/>
    <p:sldId id="273" r:id="rId9"/>
    <p:sldId id="279" r:id="rId10"/>
    <p:sldId id="293" r:id="rId11"/>
    <p:sldId id="281" r:id="rId12"/>
    <p:sldId id="286" r:id="rId13"/>
    <p:sldId id="283" r:id="rId14"/>
    <p:sldId id="284" r:id="rId15"/>
    <p:sldId id="287" r:id="rId16"/>
    <p:sldId id="285" r:id="rId17"/>
    <p:sldId id="288" r:id="rId18"/>
    <p:sldId id="289" r:id="rId19"/>
    <p:sldId id="296" r:id="rId20"/>
    <p:sldId id="291" r:id="rId21"/>
    <p:sldId id="292" r:id="rId22"/>
    <p:sldId id="294" r:id="rId23"/>
    <p:sldId id="295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Roboto Slab" pitchFamily="2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FBFF"/>
    <a:srgbClr val="003B77"/>
    <a:srgbClr val="ECC371"/>
    <a:srgbClr val="E9435E"/>
    <a:srgbClr val="6868AC"/>
    <a:srgbClr val="F397A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882" autoAdjust="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15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33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4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82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5982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73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27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274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864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8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686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110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742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90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6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92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54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86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85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bg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+mn-ea"/>
                <a:ea typeface="+mn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00" b="0" i="0" u="none" strike="noStrike" cap="none">
          <a:solidFill>
            <a:srgbClr val="000000"/>
          </a:solidFill>
          <a:latin typeface="+mn-ea"/>
          <a:ea typeface="+mn-ea"/>
          <a:cs typeface="Dubai" panose="020B0503030403030204" pitchFamily="34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/issues/1823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wandb.ai/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319" y="1617200"/>
            <a:ext cx="884136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+mn-ea"/>
                <a:ea typeface="+mn-ea"/>
                <a:cs typeface="Arial" panose="020B0604020202020204" pitchFamily="34" charset="0"/>
              </a:rPr>
              <a:t>Codes for Feedback Prize – English Language Learning Competition</a:t>
            </a:r>
            <a:endParaRPr sz="35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3518902-99D5-2277-83FB-D3806B57896F}"/>
              </a:ext>
            </a:extLst>
          </p:cNvPr>
          <p:cNvSpPr txBox="1">
            <a:spLocks/>
          </p:cNvSpPr>
          <p:nvPr/>
        </p:nvSpPr>
        <p:spPr>
          <a:xfrm>
            <a:off x="1142107" y="3302124"/>
            <a:ext cx="6858000" cy="12418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2022.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12.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이준성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데이터 및 계산 세팅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10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D58C0-C2FD-BDBD-EB1B-AC05CDEF552C}"/>
              </a:ext>
            </a:extLst>
          </p:cNvPr>
          <p:cNvSpPr txBox="1"/>
          <p:nvPr/>
        </p:nvSpPr>
        <p:spPr>
          <a:xfrm>
            <a:off x="233046" y="4752340"/>
            <a:ext cx="791120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tx1"/>
                </a:solidFill>
                <a:latin typeface="+mj-lt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입력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임베딩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벡터 크기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글 별로 길이가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제각각인데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이를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512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넘는 부분을 자르거나 모자라면 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padding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하는 식으로 동일하게 맞춤</a:t>
            </a:r>
            <a:endParaRPr lang="en-US" altLang="ko-KR" sz="1000" b="1"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5A65F50F-52C3-641E-BAD4-3F496CDBC7EB}"/>
              </a:ext>
            </a:extLst>
          </p:cNvPr>
          <p:cNvSpPr txBox="1"/>
          <p:nvPr/>
        </p:nvSpPr>
        <p:spPr>
          <a:xfrm>
            <a:off x="308165" y="1222523"/>
            <a:ext cx="4295374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데이터</a:t>
            </a:r>
            <a:endParaRPr lang="en-US" altLang="ko-KR" sz="16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학습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3911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개의 글과 각각에 대한 항목별 점수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검증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공개되지 않은 데이터셋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제출 시 점수만 공개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         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모델 코드 제출 시에만 코드 상에서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엑세스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             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가능</a:t>
            </a:r>
            <a:b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</a:b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DC0A998-865C-386F-A12A-9DF73D161387}"/>
              </a:ext>
            </a:extLst>
          </p:cNvPr>
          <p:cNvSpPr txBox="1"/>
          <p:nvPr/>
        </p:nvSpPr>
        <p:spPr>
          <a:xfrm>
            <a:off x="4631069" y="1222523"/>
            <a:ext cx="4204766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계산 세팅</a:t>
            </a:r>
            <a:endParaRPr lang="en-US" altLang="ko-KR" sz="16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baseline="30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입력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임베딩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벡터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크기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512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베이스 모델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DeBERTaV3-base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Kaggle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가상환경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NVIDIA GPU T4 2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(batch 4)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로컬 컴퓨터 환경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CPU: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Intel i7-11700K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GPU: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NVIDIA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RTX 3070 1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(batch 2)</a:t>
            </a:r>
            <a:endParaRPr lang="en-US" altLang="ko-KR" sz="1300" dirty="0">
              <a:solidFill>
                <a:srgbClr val="0000FF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128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DeBERTaV3 </a:t>
            </a:r>
            <a:r>
              <a:rPr lang="ko-KR" altLang="en-US" b="1" dirty="0"/>
              <a:t>모델 인용 코드 및 수정 사항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11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D58C0-C2FD-BDBD-EB1B-AC05CDEF552C}"/>
              </a:ext>
            </a:extLst>
          </p:cNvPr>
          <p:cNvSpPr txBox="1"/>
          <p:nvPr/>
        </p:nvSpPr>
        <p:spPr>
          <a:xfrm>
            <a:off x="233046" y="4752340"/>
            <a:ext cx="7911209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인용 코드 출처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https://www.kaggle.com/code/electro/deberta-layerwiselr-lastlayerreinit-tensorflow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399CD6-5C74-C214-15E3-C797CF5CFCBF}"/>
              </a:ext>
            </a:extLst>
          </p:cNvPr>
          <p:cNvGrpSpPr/>
          <p:nvPr/>
        </p:nvGrpSpPr>
        <p:grpSpPr>
          <a:xfrm>
            <a:off x="308165" y="1208969"/>
            <a:ext cx="8527670" cy="3313037"/>
            <a:chOff x="381328" y="1208969"/>
            <a:chExt cx="8527670" cy="3313037"/>
          </a:xfrm>
        </p:grpSpPr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56D7B371-50B5-B7E5-0059-868A7163A4FA}"/>
                </a:ext>
              </a:extLst>
            </p:cNvPr>
            <p:cNvSpPr txBox="1"/>
            <p:nvPr/>
          </p:nvSpPr>
          <p:spPr>
            <a:xfrm>
              <a:off x="381328" y="1208969"/>
              <a:ext cx="4295374" cy="3313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인용 코드</a:t>
              </a:r>
              <a:endPara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DeBERTaV3 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fine-tuning 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(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사전 학습 모델에서 학습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)</a:t>
              </a:r>
              <a:endPara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Mean pool: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출력 단의 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4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개 은닉 상태 벡터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                           </a:t>
              </a:r>
              <a:r>
                <a:rPr lang="en-US" altLang="ko-KR" sz="1300" baseline="300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1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masked 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토큰 영역 제외 한 평균 </a:t>
              </a:r>
              <a:r>
                <a:rPr lang="ko-KR" altLang="en-US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계산층</a:t>
              </a: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300" baseline="300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2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각 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층별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로 다른 </a:t>
              </a:r>
              <a:r>
                <a:rPr lang="ko-KR" altLang="en-US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학습률</a:t>
              </a:r>
              <a:endPara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300" baseline="300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2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출력단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일부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층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가중치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,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편향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초기화</a:t>
              </a:r>
              <a:endPara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lvl="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</p:txBody>
        </p:sp>
        <p:sp>
          <p:nvSpPr>
            <p:cNvPr id="5" name="Google Shape;76;p13">
              <a:extLst>
                <a:ext uri="{FF2B5EF4-FFF2-40B4-BE49-F238E27FC236}">
                  <a16:creationId xmlns:a16="http://schemas.microsoft.com/office/drawing/2014/main" id="{FDD195EE-304F-4BF8-4E34-A0671A419C22}"/>
                </a:ext>
              </a:extLst>
            </p:cNvPr>
            <p:cNvSpPr txBox="1"/>
            <p:nvPr/>
          </p:nvSpPr>
          <p:spPr>
            <a:xfrm>
              <a:off x="4704232" y="1208969"/>
              <a:ext cx="4204766" cy="3313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수정 사항</a:t>
              </a:r>
              <a:endPara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WandB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(Weight and bias):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학습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과정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및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계산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   </a:t>
              </a:r>
            </a:p>
            <a:p>
              <a:pPr lvl="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        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결과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ko-KR" altLang="en-US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시각화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ko-KR" alt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라이브러리</a:t>
              </a:r>
              <a:endPara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Optuna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하이퍼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파라미터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튜닝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</a:p>
            <a:p>
              <a:pPr marL="285750" lvl="0" indent="-285750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TPU </a:t>
              </a:r>
              <a:r>
                <a:rPr lang="en-US" altLang="ko-KR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겸용으로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코드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b="1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수정</a:t>
              </a:r>
              <a:r>
                <a: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: 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input, batch size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명시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, train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세팅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변경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,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TFRecord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이진화된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입력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형식</a:t>
              </a:r>
              <a:r>
                <a: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9D30D8-28C5-5CBE-2013-C53842746197}"/>
              </a:ext>
            </a:extLst>
          </p:cNvPr>
          <p:cNvSpPr txBox="1"/>
          <p:nvPr/>
        </p:nvSpPr>
        <p:spPr>
          <a:xfrm>
            <a:off x="233046" y="4276951"/>
            <a:ext cx="8484850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masked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토큰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글 입력을 토큰화 시 글 길이에 따라 토큰 수 다름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입력 크기 통일 위해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토큰을 패딩하고 길이 너머 부분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masked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토큰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Transformer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fine-tuning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방법론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https://towardsdatascience.com/advanced-techniques-for-fine-tuning-transformers-82e4e61e16e#ee6f</a:t>
            </a:r>
            <a:endParaRPr lang="en-US" altLang="ko-KR" sz="1000" baseline="30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86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Optuna</a:t>
            </a:r>
            <a:r>
              <a:rPr lang="en-US" b="1" dirty="0"/>
              <a:t>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파라미터 튜닝 결과</a:t>
            </a:r>
            <a:r>
              <a:rPr lang="en-US" altLang="ko-KR" b="1" dirty="0"/>
              <a:t>: </a:t>
            </a:r>
            <a:r>
              <a:rPr lang="ko-KR" altLang="en-US" b="1" dirty="0"/>
              <a:t>최적 파라미터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12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13CD7-2180-E64D-8775-85E035D7EC95}"/>
              </a:ext>
            </a:extLst>
          </p:cNvPr>
          <p:cNvSpPr txBox="1"/>
          <p:nvPr/>
        </p:nvSpPr>
        <p:spPr>
          <a:xfrm>
            <a:off x="233046" y="4835464"/>
            <a:ext cx="7911209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https://www.kaggle.com/code/junseonglee11/debertav3-optuna-hyperparameter-tuning</a:t>
            </a:r>
            <a:endParaRPr lang="en-US" altLang="ko-KR" sz="10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04221B4-AC54-AEBC-2746-5C16E9E88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37734"/>
              </p:ext>
            </p:extLst>
          </p:nvPr>
        </p:nvGraphicFramePr>
        <p:xfrm>
          <a:off x="661210" y="1150518"/>
          <a:ext cx="7743174" cy="3078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78620">
                  <a:extLst>
                    <a:ext uri="{9D8B030D-6E8A-4147-A177-3AD203B41FA5}">
                      <a16:colId xmlns:a16="http://schemas.microsoft.com/office/drawing/2014/main" val="3416868136"/>
                    </a:ext>
                  </a:extLst>
                </a:gridCol>
                <a:gridCol w="3996267">
                  <a:extLst>
                    <a:ext uri="{9D8B030D-6E8A-4147-A177-3AD203B41FA5}">
                      <a16:colId xmlns:a16="http://schemas.microsoft.com/office/drawing/2014/main" val="1720963450"/>
                    </a:ext>
                  </a:extLst>
                </a:gridCol>
                <a:gridCol w="1968287">
                  <a:extLst>
                    <a:ext uri="{9D8B030D-6E8A-4147-A177-3AD203B41FA5}">
                      <a16:colId xmlns:a16="http://schemas.microsoft.com/office/drawing/2014/main" val="2543990026"/>
                    </a:ext>
                  </a:extLst>
                </a:gridCol>
              </a:tblGrid>
              <a:tr h="4228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dirty="0"/>
                        <a:t>튜닝 파라미터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dirty="0"/>
                        <a:t>파라미터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dirty="0"/>
                        <a:t>최적화</a:t>
                      </a:r>
                      <a:r>
                        <a:rPr lang="en-US" altLang="ko-KR" sz="1300" b="1" dirty="0"/>
                        <a:t>(76</a:t>
                      </a:r>
                      <a:r>
                        <a:rPr lang="ko-KR" altLang="en-US" sz="1300" b="1" dirty="0"/>
                        <a:t>회 계산</a:t>
                      </a:r>
                      <a:r>
                        <a:rPr lang="en-US" altLang="ko-KR" sz="1300" b="1" dirty="0"/>
                        <a:t>)</a:t>
                      </a:r>
                      <a:r>
                        <a:rPr lang="ko-KR" altLang="en-US" sz="1300" b="1" dirty="0"/>
                        <a:t>된</a:t>
                      </a:r>
                      <a:endParaRPr lang="en-US" altLang="ko-KR" sz="1300" b="1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dirty="0"/>
                        <a:t> 파라미터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435749"/>
                  </a:ext>
                </a:extLst>
              </a:tr>
              <a:tr h="284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n_reinit_layers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출력단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초기화 층 개수</a:t>
                      </a:r>
                      <a:endParaRPr lang="en-US" altLang="ko-KR" sz="13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Source Sans Pro"/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59665"/>
                  </a:ext>
                </a:extLst>
              </a:tr>
              <a:tr h="284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n_hidden_pool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mean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pool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적용 대상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은닉층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개수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747107"/>
                  </a:ext>
                </a:extLst>
              </a:tr>
              <a:tr h="284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Init_lr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DeBERTa</a:t>
                      </a: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층들의 초기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학습률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10</a:t>
                      </a:r>
                      <a:r>
                        <a:rPr lang="en-US" altLang="ko-KR" sz="1300" baseline="30000" dirty="0"/>
                        <a:t>-5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302870"/>
                  </a:ext>
                </a:extLst>
              </a:tr>
              <a:tr h="488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llrdr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DeBERTa</a:t>
                      </a: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초기 층들의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학습률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비율 설정  </a:t>
                      </a:r>
                      <a:endParaRPr lang="en-US" altLang="ko-KR" sz="1300" b="0" u="none" strike="noStrike" cap="none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다음층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학습률</a:t>
                      </a: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이전층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학습률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0.9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53708"/>
                  </a:ext>
                </a:extLst>
              </a:tr>
              <a:tr h="284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head_init_lr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출력층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초기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학습률</a:t>
                      </a:r>
                      <a:endParaRPr lang="en-US" altLang="ko-KR" sz="13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Source Sans Pro"/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10</a:t>
                      </a:r>
                      <a:r>
                        <a:rPr lang="en-US" altLang="ko-KR" sz="1300" baseline="30000" dirty="0"/>
                        <a:t>-4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730969"/>
                  </a:ext>
                </a:extLst>
              </a:tr>
              <a:tr h="284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decay_rate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epoch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당 </a:t>
                      </a:r>
                      <a:r>
                        <a:rPr lang="ko-KR" altLang="en-US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학습률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감소 비율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0.9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682"/>
                  </a:ext>
                </a:extLst>
              </a:tr>
              <a:tr h="284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decay_rate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손실</a:t>
                      </a: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종류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mean-squared error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61488"/>
                  </a:ext>
                </a:extLst>
              </a:tr>
              <a:tr h="251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0" u="none" strike="noStrike" cap="none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final_activation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마지막</a:t>
                      </a: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점수 예측</a:t>
                      </a:r>
                      <a:r>
                        <a:rPr lang="en-US" altLang="ko-KR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300" b="0" u="none" strike="noStrike" cap="none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층 활성 함수 종류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sigmoid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363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3663DD40-3E76-9F69-4104-F8FE92602758}"/>
              </a:ext>
            </a:extLst>
          </p:cNvPr>
          <p:cNvGrpSpPr/>
          <p:nvPr/>
        </p:nvGrpSpPr>
        <p:grpSpPr>
          <a:xfrm>
            <a:off x="2916439" y="4378420"/>
            <a:ext cx="3311123" cy="375680"/>
            <a:chOff x="1823064" y="4459700"/>
            <a:chExt cx="3311123" cy="37568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AADA6C-906F-6AF7-48EC-EB924AC392F3}"/>
                </a:ext>
              </a:extLst>
            </p:cNvPr>
            <p:cNvSpPr/>
            <p:nvPr/>
          </p:nvSpPr>
          <p:spPr>
            <a:xfrm>
              <a:off x="1823064" y="4515289"/>
              <a:ext cx="3311123" cy="320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7B2172-9ABA-D742-028B-3B635C403012}"/>
                </a:ext>
              </a:extLst>
            </p:cNvPr>
            <p:cNvSpPr txBox="1"/>
            <p:nvPr/>
          </p:nvSpPr>
          <p:spPr>
            <a:xfrm>
              <a:off x="1846770" y="4459700"/>
              <a:ext cx="3263710" cy="375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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Root-mean squared error: </a:t>
              </a:r>
              <a:r>
                <a:rPr lang="en-US" altLang="ko-KR" sz="1400" dirty="0">
                  <a:solidFill>
                    <a:srgbClr val="0000FF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rPr>
                <a:t>0.448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88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Optuna</a:t>
            </a:r>
            <a:r>
              <a:rPr lang="en-US" b="1" dirty="0"/>
              <a:t>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파라미터 튜닝 결과</a:t>
            </a:r>
            <a:r>
              <a:rPr lang="en-US" altLang="ko-KR" b="1" dirty="0"/>
              <a:t>: </a:t>
            </a:r>
            <a:r>
              <a:rPr lang="ko-KR" altLang="en-US" b="1" dirty="0" err="1"/>
              <a:t>파라미터별</a:t>
            </a:r>
            <a:r>
              <a:rPr lang="ko-KR" altLang="en-US" b="1" dirty="0"/>
              <a:t> 정확도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13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727E02ED-74EA-F567-F629-F9CC531AEB3C}"/>
              </a:ext>
            </a:extLst>
          </p:cNvPr>
          <p:cNvSpPr txBox="1"/>
          <p:nvPr/>
        </p:nvSpPr>
        <p:spPr>
          <a:xfrm>
            <a:off x="1180491" y="835463"/>
            <a:ext cx="6783018" cy="50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정확도 상위 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3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개 모델 파라미터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A6D65CDF-1CF5-8FDC-0258-909E5ADE50F1}"/>
              </a:ext>
            </a:extLst>
          </p:cNvPr>
          <p:cNvSpPr txBox="1"/>
          <p:nvPr/>
        </p:nvSpPr>
        <p:spPr>
          <a:xfrm>
            <a:off x="1131622" y="3115382"/>
            <a:ext cx="6783018" cy="50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정확도 상위 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3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개 모델 항목 별 정확도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6293E8D-D45C-7CD8-A97B-8FC17F646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53360"/>
              </p:ext>
            </p:extLst>
          </p:nvPr>
        </p:nvGraphicFramePr>
        <p:xfrm>
          <a:off x="1396614" y="3592108"/>
          <a:ext cx="6350772" cy="1447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8948">
                  <a:extLst>
                    <a:ext uri="{9D8B030D-6E8A-4147-A177-3AD203B41FA5}">
                      <a16:colId xmlns:a16="http://schemas.microsoft.com/office/drawing/2014/main" val="1102729160"/>
                    </a:ext>
                  </a:extLst>
                </a:gridCol>
                <a:gridCol w="828832">
                  <a:extLst>
                    <a:ext uri="{9D8B030D-6E8A-4147-A177-3AD203B41FA5}">
                      <a16:colId xmlns:a16="http://schemas.microsoft.com/office/drawing/2014/main" val="1609312667"/>
                    </a:ext>
                  </a:extLst>
                </a:gridCol>
                <a:gridCol w="828832">
                  <a:extLst>
                    <a:ext uri="{9D8B030D-6E8A-4147-A177-3AD203B41FA5}">
                      <a16:colId xmlns:a16="http://schemas.microsoft.com/office/drawing/2014/main" val="1685020404"/>
                    </a:ext>
                  </a:extLst>
                </a:gridCol>
                <a:gridCol w="828832">
                  <a:extLst>
                    <a:ext uri="{9D8B030D-6E8A-4147-A177-3AD203B41FA5}">
                      <a16:colId xmlns:a16="http://schemas.microsoft.com/office/drawing/2014/main" val="1661836003"/>
                    </a:ext>
                  </a:extLst>
                </a:gridCol>
                <a:gridCol w="828832">
                  <a:extLst>
                    <a:ext uri="{9D8B030D-6E8A-4147-A177-3AD203B41FA5}">
                      <a16:colId xmlns:a16="http://schemas.microsoft.com/office/drawing/2014/main" val="440414119"/>
                    </a:ext>
                  </a:extLst>
                </a:gridCol>
                <a:gridCol w="828832">
                  <a:extLst>
                    <a:ext uri="{9D8B030D-6E8A-4147-A177-3AD203B41FA5}">
                      <a16:colId xmlns:a16="http://schemas.microsoft.com/office/drawing/2014/main" val="706991088"/>
                    </a:ext>
                  </a:extLst>
                </a:gridCol>
                <a:gridCol w="828832">
                  <a:extLst>
                    <a:ext uri="{9D8B030D-6E8A-4147-A177-3AD203B41FA5}">
                      <a16:colId xmlns:a16="http://schemas.microsoft.com/office/drawing/2014/main" val="820580246"/>
                    </a:ext>
                  </a:extLst>
                </a:gridCol>
                <a:gridCol w="828832">
                  <a:extLst>
                    <a:ext uri="{9D8B030D-6E8A-4147-A177-3AD203B41FA5}">
                      <a16:colId xmlns:a16="http://schemas.microsoft.com/office/drawing/2014/main" val="9620587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오차 </a:t>
                      </a:r>
                      <a:r>
                        <a:rPr lang="en-US" altLang="ko-KR" sz="1300" b="1" dirty="0"/>
                        <a:t>(root mean squared error)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068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합산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어법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문법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3125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0.448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0.482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0.458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0.449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0.446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4101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0.461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0.401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0.451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90432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1807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4">
                <a:extLst>
                  <a:ext uri="{FF2B5EF4-FFF2-40B4-BE49-F238E27FC236}">
                    <a16:creationId xmlns:a16="http://schemas.microsoft.com/office/drawing/2014/main" id="{57D5BB3C-3C57-F112-746A-EBE9DF4EC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36930"/>
                  </p:ext>
                </p:extLst>
              </p:nvPr>
            </p:nvGraphicFramePr>
            <p:xfrm>
              <a:off x="214745" y="1336108"/>
              <a:ext cx="8714510" cy="18440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2945711979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2959074047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2222184869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3164901253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1955173813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1097983734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994800629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3327908928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3741532224"/>
                        </a:ext>
                      </a:extLst>
                    </a:gridCol>
                  </a:tblGrid>
                  <a:tr h="21916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300" b="1" dirty="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b="1" dirty="0"/>
                            <a:t>파라미터 값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825974"/>
                      </a:ext>
                    </a:extLst>
                  </a:tr>
                  <a:tr h="2191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b="1" dirty="0"/>
                            <a:t>모델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n_reinit_layers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n_hidden_pool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init_lr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llrdr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head_init_lr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Decay_rate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loss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final_activation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363453"/>
                      </a:ext>
                    </a:extLst>
                  </a:tr>
                  <a:tr h="2191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/>
                            <a:t>1</a:t>
                          </a:r>
                          <a:endParaRPr lang="ko-KR" altLang="en-US" sz="13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1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4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10</a:t>
                          </a:r>
                          <a:r>
                            <a:rPr lang="en-US" altLang="ko-KR" sz="1300" b="1" baseline="30000" dirty="0"/>
                            <a:t>-5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0.9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10</a:t>
                          </a:r>
                          <a:r>
                            <a:rPr lang="en-US" altLang="ko-KR" sz="1300" b="1" baseline="30000" dirty="0"/>
                            <a:t>-4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0.9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mean-squared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sigmoid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632959"/>
                      </a:ext>
                    </a:extLst>
                  </a:tr>
                  <a:tr h="2191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2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2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5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1.339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300" dirty="0"/>
                            <a:t>10</a:t>
                          </a:r>
                          <a:r>
                            <a:rPr lang="en-US" altLang="ko-KR" sz="1300" baseline="30000" dirty="0"/>
                            <a:t>-4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0.491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300" dirty="0"/>
                            <a:t>5.050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300" dirty="0"/>
                            <a:t>10</a:t>
                          </a:r>
                          <a:r>
                            <a:rPr lang="en-US" altLang="ko-KR" sz="1300" baseline="30000" dirty="0"/>
                            <a:t>-5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0.480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Huber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sigmoid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5178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3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2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5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1.575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300" dirty="0"/>
                            <a:t>10</a:t>
                          </a:r>
                          <a:r>
                            <a:rPr lang="en-US" altLang="ko-KR" sz="1300" baseline="30000" dirty="0"/>
                            <a:t>-4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0.390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1.387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300" b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300" dirty="0"/>
                            <a:t>10</a:t>
                          </a:r>
                          <a:r>
                            <a:rPr lang="en-US" altLang="ko-KR" sz="1300" baseline="30000" dirty="0"/>
                            <a:t>-4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0.484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Huber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sigmoid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1266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4">
                <a:extLst>
                  <a:ext uri="{FF2B5EF4-FFF2-40B4-BE49-F238E27FC236}">
                    <a16:creationId xmlns:a16="http://schemas.microsoft.com/office/drawing/2014/main" id="{57D5BB3C-3C57-F112-746A-EBE9DF4EC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36930"/>
                  </p:ext>
                </p:extLst>
              </p:nvPr>
            </p:nvGraphicFramePr>
            <p:xfrm>
              <a:off x="214745" y="1336108"/>
              <a:ext cx="8714510" cy="18440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2945711979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2959074047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2222184869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3164901253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1955173813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1097983734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994800629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3327908928"/>
                        </a:ext>
                      </a:extLst>
                    </a:gridCol>
                    <a:gridCol w="1020041">
                      <a:extLst>
                        <a:ext uri="{9D8B030D-6E8A-4147-A177-3AD203B41FA5}">
                          <a16:colId xmlns:a16="http://schemas.microsoft.com/office/drawing/2014/main" val="3741532224"/>
                        </a:ext>
                      </a:extLst>
                    </a:gridCol>
                  </a:tblGrid>
                  <a:tr h="2895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300" b="1" dirty="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b="1" dirty="0"/>
                            <a:t>파라미터 값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3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82597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b="1" dirty="0"/>
                            <a:t>모델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n_reinit_layers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n_hidden_pool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init_lr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llrdr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head_init_lr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Decay_rate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loss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 err="1"/>
                            <a:t>final_activation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36345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/>
                            <a:t>1</a:t>
                          </a:r>
                          <a:endParaRPr lang="ko-KR" altLang="en-US" sz="13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1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4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10</a:t>
                          </a:r>
                          <a:r>
                            <a:rPr lang="en-US" altLang="ko-KR" sz="1300" b="1" baseline="30000" dirty="0"/>
                            <a:t>-5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0.9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10</a:t>
                          </a:r>
                          <a:r>
                            <a:rPr lang="en-US" altLang="ko-KR" sz="1300" b="1" baseline="30000" dirty="0"/>
                            <a:t>-4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0.9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mean-squared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1" dirty="0"/>
                            <a:t>sigmoid</a:t>
                          </a:r>
                          <a:endParaRPr lang="ko-KR" altLang="en-US" sz="13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632959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2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2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5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689" t="-444681" r="-502395" b="-1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0.491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2976" t="-444681" r="-300000" b="-1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0.480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Huber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sigmoid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517819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3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2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5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689" t="-533333" r="-50239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0.390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2976" t="-533333" r="-3000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0.484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Huber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sigmoid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1266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1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최적 파라미터 </a:t>
            </a:r>
            <a:r>
              <a:rPr lang="en-US" altLang="ko-KR" b="1" dirty="0"/>
              <a:t>+ </a:t>
            </a:r>
            <a:r>
              <a:rPr lang="ko-KR" altLang="en-US" b="1" dirty="0" err="1"/>
              <a:t>학습률</a:t>
            </a:r>
            <a:r>
              <a:rPr lang="ko-KR" altLang="en-US" b="1" dirty="0"/>
              <a:t> </a:t>
            </a:r>
            <a:r>
              <a:rPr lang="en-US" altLang="ko-KR" b="1" dirty="0"/>
              <a:t>warming up </a:t>
            </a:r>
            <a:r>
              <a:rPr lang="ko-KR" altLang="en-US" b="1" dirty="0"/>
              <a:t>결과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14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76C81-DE24-63CA-BD68-E9520C5440FD}"/>
              </a:ext>
            </a:extLst>
          </p:cNvPr>
          <p:cNvSpPr txBox="1"/>
          <p:nvPr/>
        </p:nvSpPr>
        <p:spPr>
          <a:xfrm>
            <a:off x="234837" y="2201689"/>
            <a:ext cx="4632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Marius </a:t>
            </a:r>
            <a:r>
              <a:rPr lang="en-US" altLang="ko-KR" sz="1000" dirty="0" err="1"/>
              <a:t>Moshbach</a:t>
            </a:r>
            <a:r>
              <a:rPr lang="en-US" altLang="ko-KR" sz="1000" dirty="0"/>
              <a:t> </a:t>
            </a:r>
            <a:r>
              <a:rPr lang="en-US" altLang="ko-KR" sz="1000" i="1" dirty="0"/>
              <a:t>et al., </a:t>
            </a:r>
            <a:r>
              <a:rPr lang="ko-KR" altLang="en-US" sz="1000" dirty="0" err="1"/>
              <a:t>arXiv</a:t>
            </a:r>
            <a:r>
              <a:rPr lang="en-US" altLang="ko-KR" sz="1000" dirty="0"/>
              <a:t>, 2006.</a:t>
            </a:r>
            <a:r>
              <a:rPr lang="ko-KR" altLang="en-US" sz="1000" dirty="0"/>
              <a:t>04884 </a:t>
            </a:r>
            <a:r>
              <a:rPr lang="en-US" altLang="ko-KR" sz="1000" dirty="0"/>
              <a:t>(2020)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FC8E7B-D324-9BE9-EFF7-0C40BEAA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7" y="1099726"/>
            <a:ext cx="4207495" cy="1101963"/>
          </a:xfrm>
          <a:prstGeom prst="rect">
            <a:avLst/>
          </a:prstGeom>
        </p:spPr>
      </p:pic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292714-CFEF-BABC-CD60-C81CF563F11A}"/>
              </a:ext>
            </a:extLst>
          </p:cNvPr>
          <p:cNvSpPr txBox="1"/>
          <p:nvPr/>
        </p:nvSpPr>
        <p:spPr>
          <a:xfrm>
            <a:off x="234837" y="2314160"/>
            <a:ext cx="4128163" cy="44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구현 방법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 learning rate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구간 별 직접 설정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0D1DA9-5532-6E93-30C1-F759FD63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61398"/>
            <a:ext cx="3277729" cy="8743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71C7D4-0BBD-3605-DC0C-D027B0DB9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99726"/>
            <a:ext cx="1605661" cy="768300"/>
          </a:xfrm>
          <a:prstGeom prst="rect">
            <a:avLst/>
          </a:prstGeom>
        </p:spPr>
      </p:pic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8042CC6D-9928-F7D9-232A-F24C4905D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16448"/>
              </p:ext>
            </p:extLst>
          </p:nvPr>
        </p:nvGraphicFramePr>
        <p:xfrm>
          <a:off x="732714" y="2931639"/>
          <a:ext cx="7781365" cy="1356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7737">
                  <a:extLst>
                    <a:ext uri="{9D8B030D-6E8A-4147-A177-3AD203B41FA5}">
                      <a16:colId xmlns:a16="http://schemas.microsoft.com/office/drawing/2014/main" val="1102729160"/>
                    </a:ext>
                  </a:extLst>
                </a:gridCol>
                <a:gridCol w="730406">
                  <a:extLst>
                    <a:ext uri="{9D8B030D-6E8A-4147-A177-3AD203B41FA5}">
                      <a16:colId xmlns:a16="http://schemas.microsoft.com/office/drawing/2014/main" val="1609312667"/>
                    </a:ext>
                  </a:extLst>
                </a:gridCol>
                <a:gridCol w="1015537">
                  <a:extLst>
                    <a:ext uri="{9D8B030D-6E8A-4147-A177-3AD203B41FA5}">
                      <a16:colId xmlns:a16="http://schemas.microsoft.com/office/drawing/2014/main" val="1685020404"/>
                    </a:ext>
                  </a:extLst>
                </a:gridCol>
                <a:gridCol w="1015537">
                  <a:extLst>
                    <a:ext uri="{9D8B030D-6E8A-4147-A177-3AD203B41FA5}">
                      <a16:colId xmlns:a16="http://schemas.microsoft.com/office/drawing/2014/main" val="1661836003"/>
                    </a:ext>
                  </a:extLst>
                </a:gridCol>
                <a:gridCol w="1015537">
                  <a:extLst>
                    <a:ext uri="{9D8B030D-6E8A-4147-A177-3AD203B41FA5}">
                      <a16:colId xmlns:a16="http://schemas.microsoft.com/office/drawing/2014/main" val="440414119"/>
                    </a:ext>
                  </a:extLst>
                </a:gridCol>
                <a:gridCol w="1015537">
                  <a:extLst>
                    <a:ext uri="{9D8B030D-6E8A-4147-A177-3AD203B41FA5}">
                      <a16:colId xmlns:a16="http://schemas.microsoft.com/office/drawing/2014/main" val="706991088"/>
                    </a:ext>
                  </a:extLst>
                </a:gridCol>
                <a:gridCol w="1015537">
                  <a:extLst>
                    <a:ext uri="{9D8B030D-6E8A-4147-A177-3AD203B41FA5}">
                      <a16:colId xmlns:a16="http://schemas.microsoft.com/office/drawing/2014/main" val="820580246"/>
                    </a:ext>
                  </a:extLst>
                </a:gridCol>
                <a:gridCol w="1015537">
                  <a:extLst>
                    <a:ext uri="{9D8B030D-6E8A-4147-A177-3AD203B41FA5}">
                      <a16:colId xmlns:a16="http://schemas.microsoft.com/office/drawing/2014/main" val="9620587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오차 </a:t>
                      </a:r>
                      <a:r>
                        <a:rPr lang="en-US" altLang="ko-KR" sz="1300" b="1" dirty="0"/>
                        <a:t>(root mean squared error)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068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Warming up </a:t>
                      </a:r>
                      <a:r>
                        <a:rPr lang="ko-KR" altLang="en-US" sz="1300" b="1" dirty="0"/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합산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어법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문법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3125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X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0.448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0.482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0.458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0.402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0.449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0.455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0.446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4101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O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0.463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0.499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0.462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0.418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0.470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0.469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b="0" dirty="0"/>
                        <a:t>0.455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04329"/>
                  </a:ext>
                </a:extLst>
              </a:tr>
            </a:tbl>
          </a:graphicData>
        </a:graphic>
      </p:graphicFrame>
      <p:sp>
        <p:nvSpPr>
          <p:cNvPr id="19" name="Google Shape;76;p13">
            <a:extLst>
              <a:ext uri="{FF2B5EF4-FFF2-40B4-BE49-F238E27FC236}">
                <a16:creationId xmlns:a16="http://schemas.microsoft.com/office/drawing/2014/main" id="{09DBFDA4-763C-4B42-3C4D-54639FFD16B0}"/>
              </a:ext>
            </a:extLst>
          </p:cNvPr>
          <p:cNvSpPr txBox="1"/>
          <p:nvPr/>
        </p:nvSpPr>
        <p:spPr>
          <a:xfrm>
            <a:off x="681318" y="4449357"/>
            <a:ext cx="7781365" cy="44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Warming up learning rate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가 충분히 최적화되지 않아서 적용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안한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경우가 더 정확할 수 있음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적용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안한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케이스로 계산 진행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추후 파라미터 튜닝이 필요할 수 있음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68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B8E77271-9617-1557-2753-6DE7E86F9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07806"/>
              </p:ext>
            </p:extLst>
          </p:nvPr>
        </p:nvGraphicFramePr>
        <p:xfrm>
          <a:off x="635327" y="1470237"/>
          <a:ext cx="7873347" cy="2026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5651">
                  <a:extLst>
                    <a:ext uri="{9D8B030D-6E8A-4147-A177-3AD203B41FA5}">
                      <a16:colId xmlns:a16="http://schemas.microsoft.com/office/drawing/2014/main" val="1102729160"/>
                    </a:ext>
                  </a:extLst>
                </a:gridCol>
                <a:gridCol w="1330294">
                  <a:extLst>
                    <a:ext uri="{9D8B030D-6E8A-4147-A177-3AD203B41FA5}">
                      <a16:colId xmlns:a16="http://schemas.microsoft.com/office/drawing/2014/main" val="1355764708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1609312667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1685020404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1661836003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440414119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706991088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820580246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9620587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오차 </a:t>
                      </a:r>
                      <a:r>
                        <a:rPr lang="en-US" altLang="ko-KR" sz="1300" b="1" dirty="0"/>
                        <a:t>(root mean squared error)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068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Fold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랜덤 </a:t>
                      </a:r>
                      <a:r>
                        <a:rPr lang="ko-KR" altLang="en-US" sz="1300" b="1" dirty="0" err="1"/>
                        <a:t>시드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합산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통일성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통사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단어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어법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문법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용법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31254"/>
                  </a:ext>
                </a:extLst>
              </a:tr>
              <a:tr h="28956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0.448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0.484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410150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0.447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904329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180719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78733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967293"/>
                  </a:ext>
                </a:extLst>
              </a:tr>
            </a:tbl>
          </a:graphicData>
        </a:graphic>
      </p:graphicFrame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최적 파라미터에서의 랜덤 </a:t>
            </a:r>
            <a:r>
              <a:rPr lang="ko-KR" altLang="en-US" b="1" dirty="0" err="1"/>
              <a:t>시드</a:t>
            </a:r>
            <a:r>
              <a:rPr lang="ko-KR" altLang="en-US" b="1" dirty="0"/>
              <a:t> 테스트 결과</a:t>
            </a:r>
            <a:r>
              <a:rPr lang="en-US" altLang="ko-KR" b="1" dirty="0"/>
              <a:t>: fold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15</a:t>
            </a:fld>
            <a:endParaRPr lang="en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6;p13">
                <a:extLst>
                  <a:ext uri="{FF2B5EF4-FFF2-40B4-BE49-F238E27FC236}">
                    <a16:creationId xmlns:a16="http://schemas.microsoft.com/office/drawing/2014/main" id="{C9BDBB72-15E9-584A-03DF-4B14EC33B0AE}"/>
                  </a:ext>
                </a:extLst>
              </p:cNvPr>
              <p:cNvSpPr txBox="1"/>
              <p:nvPr/>
            </p:nvSpPr>
            <p:spPr>
              <a:xfrm>
                <a:off x="824272" y="3508582"/>
                <a:ext cx="7495456" cy="1320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Fold 1: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시드간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최대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0.004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의 합산 에러 값 차이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최적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,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두 번째 최적 파라미터 간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합산 오차 차이</a:t>
                </a: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                  </a:t>
                </a:r>
                <a:r>
                  <a:rPr lang="ko-KR" alt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하이퍼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파라미터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튜닝 시 랜덤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시드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테스트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추가해야 함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ko-KR" alt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계산량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오차 항목 별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최적 랜덤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시드가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다름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예측 시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항목별 다른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시드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사용이 유리할 수 있음</a:t>
                </a: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b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</a:b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Google Shape;76;p13">
                <a:extLst>
                  <a:ext uri="{FF2B5EF4-FFF2-40B4-BE49-F238E27FC236}">
                    <a16:creationId xmlns:a16="http://schemas.microsoft.com/office/drawing/2014/main" id="{C9BDBB72-15E9-584A-03DF-4B14EC33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2" y="3508582"/>
                <a:ext cx="7495456" cy="1320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83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최적 파라미터에서의 최적 랜덤 </a:t>
            </a:r>
            <a:r>
              <a:rPr lang="ko-KR" altLang="en-US" b="1" dirty="0" err="1"/>
              <a:t>시드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16</a:t>
            </a:fld>
            <a:endParaRPr lang="en">
              <a:latin typeface="+mn-ea"/>
              <a:ea typeface="+mn-ea"/>
            </a:endParaRP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B8E77271-9617-1557-2753-6DE7E86F9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63837"/>
              </p:ext>
            </p:extLst>
          </p:nvPr>
        </p:nvGraphicFramePr>
        <p:xfrm>
          <a:off x="635327" y="1470237"/>
          <a:ext cx="7873347" cy="2026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5651">
                  <a:extLst>
                    <a:ext uri="{9D8B030D-6E8A-4147-A177-3AD203B41FA5}">
                      <a16:colId xmlns:a16="http://schemas.microsoft.com/office/drawing/2014/main" val="1102729160"/>
                    </a:ext>
                  </a:extLst>
                </a:gridCol>
                <a:gridCol w="1330294">
                  <a:extLst>
                    <a:ext uri="{9D8B030D-6E8A-4147-A177-3AD203B41FA5}">
                      <a16:colId xmlns:a16="http://schemas.microsoft.com/office/drawing/2014/main" val="1355764708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1609312667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1685020404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1661836003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440414119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706991088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820580246"/>
                    </a:ext>
                  </a:extLst>
                </a:gridCol>
                <a:gridCol w="762486">
                  <a:extLst>
                    <a:ext uri="{9D8B030D-6E8A-4147-A177-3AD203B41FA5}">
                      <a16:colId xmlns:a16="http://schemas.microsoft.com/office/drawing/2014/main" val="9620587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오차 </a:t>
                      </a:r>
                      <a:r>
                        <a:rPr lang="en-US" altLang="ko-KR" sz="1300" b="1" dirty="0"/>
                        <a:t>(root mean squared error)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068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Fold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최적 랜덤 </a:t>
                      </a:r>
                      <a:r>
                        <a:rPr lang="ko-KR" altLang="en-US" sz="1300" b="1" dirty="0" err="1"/>
                        <a:t>시드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합산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통일성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통사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단어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어법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문법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용법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3125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0.448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0.455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0.404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0.451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0.449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0.449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4101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0.455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0.487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0.445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0.419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0.469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0.464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90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0.457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0.457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0.438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0.455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18071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0.453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0.479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0.439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0.452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0.437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78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0.473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0.425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0.456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0.468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0.453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96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최적 랜덤 </a:t>
            </a:r>
            <a:r>
              <a:rPr lang="ko-KR" altLang="en-US" sz="2500" b="1" dirty="0" err="1">
                <a:latin typeface="+mn-ea"/>
                <a:ea typeface="+mn-ea"/>
              </a:rPr>
              <a:t>시드</a:t>
            </a:r>
            <a:r>
              <a:rPr lang="ko-KR" altLang="en-US" sz="2500" b="1" dirty="0">
                <a:latin typeface="+mn-ea"/>
                <a:ea typeface="+mn-ea"/>
              </a:rPr>
              <a:t> </a:t>
            </a:r>
            <a:r>
              <a:rPr lang="en-US" altLang="ko-KR" sz="2500" b="1" dirty="0">
                <a:latin typeface="+mn-ea"/>
                <a:ea typeface="+mn-ea"/>
              </a:rPr>
              <a:t>5-fold </a:t>
            </a:r>
            <a:r>
              <a:rPr lang="ko-KR" altLang="en-US" sz="2500" b="1" dirty="0">
                <a:latin typeface="+mn-ea"/>
                <a:ea typeface="+mn-ea"/>
              </a:rPr>
              <a:t>모델 최종 제출 결과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17</a:t>
            </a:fld>
            <a:endParaRPr lang="en">
              <a:latin typeface="+mn-ea"/>
              <a:ea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8E408FE-8CBA-F368-89D4-BE29ED01D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30144"/>
              </p:ext>
            </p:extLst>
          </p:nvPr>
        </p:nvGraphicFramePr>
        <p:xfrm>
          <a:off x="356860" y="1541444"/>
          <a:ext cx="8430280" cy="143548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63700">
                  <a:extLst>
                    <a:ext uri="{9D8B030D-6E8A-4147-A177-3AD203B41FA5}">
                      <a16:colId xmlns:a16="http://schemas.microsoft.com/office/drawing/2014/main" val="1371909349"/>
                    </a:ext>
                  </a:extLst>
                </a:gridCol>
                <a:gridCol w="1479792">
                  <a:extLst>
                    <a:ext uri="{9D8B030D-6E8A-4147-A177-3AD203B41FA5}">
                      <a16:colId xmlns:a16="http://schemas.microsoft.com/office/drawing/2014/main" val="2806231126"/>
                    </a:ext>
                  </a:extLst>
                </a:gridCol>
                <a:gridCol w="1403011">
                  <a:extLst>
                    <a:ext uri="{9D8B030D-6E8A-4147-A177-3AD203B41FA5}">
                      <a16:colId xmlns:a16="http://schemas.microsoft.com/office/drawing/2014/main" val="3840950186"/>
                    </a:ext>
                  </a:extLst>
                </a:gridCol>
                <a:gridCol w="1856720">
                  <a:extLst>
                    <a:ext uri="{9D8B030D-6E8A-4147-A177-3AD203B41FA5}">
                      <a16:colId xmlns:a16="http://schemas.microsoft.com/office/drawing/2014/main" val="2470150222"/>
                    </a:ext>
                  </a:extLst>
                </a:gridCol>
                <a:gridCol w="1827057">
                  <a:extLst>
                    <a:ext uri="{9D8B030D-6E8A-4147-A177-3AD203B41FA5}">
                      <a16:colId xmlns:a16="http://schemas.microsoft.com/office/drawing/2014/main" val="185580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인용 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/>
                        <a:t>Optuna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랜덤 </a:t>
                      </a:r>
                      <a:r>
                        <a:rPr lang="ko-KR" altLang="en-US" dirty="0" err="1"/>
                        <a:t>시드</a:t>
                      </a:r>
                      <a:r>
                        <a:rPr lang="ko-KR" altLang="en-US" dirty="0"/>
                        <a:t> 최적화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인용 모델 오차 </a:t>
                      </a:r>
                      <a:r>
                        <a:rPr lang="en-US" altLang="ko-KR" dirty="0"/>
                        <a:t>–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최적화 모델 오차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556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오차 </a:t>
                      </a:r>
                      <a:r>
                        <a:rPr lang="en-US" altLang="ko-KR" dirty="0"/>
                        <a:t>(root mean square error)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Public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score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0.439009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0.438852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0.000157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483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Private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0.442141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0.441337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0.000804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49382"/>
                  </a:ext>
                </a:extLst>
              </a:tr>
            </a:tbl>
          </a:graphicData>
        </a:graphic>
      </p:graphicFrame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CFA14178-88EA-7BE7-3A21-C9908A86A7C4}"/>
              </a:ext>
            </a:extLst>
          </p:cNvPr>
          <p:cNvSpPr txBox="1"/>
          <p:nvPr/>
        </p:nvSpPr>
        <p:spPr>
          <a:xfrm>
            <a:off x="824272" y="3424822"/>
            <a:ext cx="7495456" cy="132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Public score,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private score: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각각 대회 중 공개되는 테스트 데이터 세트에 대한 점수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대회 종료 후 최종 평가 시 공개되는 테스트 세트에 대한 점수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오차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root mean square error)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최적화된 모델이 </a:t>
            </a:r>
            <a:r>
              <a:rPr lang="en-US" altLang="ko-KR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public, private score </a:t>
            </a:r>
            <a:r>
              <a:rPr lang="ko-KR" altLang="en-US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에서 더 낮은 오차</a:t>
            </a:r>
            <a:r>
              <a:rPr lang="en-US" altLang="ko-KR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(0.000157, 0.000804)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순위별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점수 분포 밀집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됨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대회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1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위의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private score: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0.433356,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최적화 모델과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0.007981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차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  <a:b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</a:b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19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요약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18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1A0B89-1A0A-3440-1DE5-2A85525FF13E}"/>
              </a:ext>
            </a:extLst>
          </p:cNvPr>
          <p:cNvSpPr txBox="1"/>
          <p:nvPr/>
        </p:nvSpPr>
        <p:spPr>
          <a:xfrm>
            <a:off x="329575" y="1179908"/>
            <a:ext cx="8484850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미국 학생들의 학습 돕기 위한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Kaggle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의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Feedback Prize competition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DeBERTaV3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언어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모델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fine-tuning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최적화로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항목별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점수 예측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정확도 향상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시도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Optuna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라이브러리를 통해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하이퍼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파라미터 튜닝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진행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이후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랜덤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시드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최적화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WandB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로 결과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모니터링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/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분석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최적화된 모델이 </a:t>
            </a:r>
            <a:r>
              <a:rPr lang="ko-KR" altLang="en-US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인용 모델보다 </a:t>
            </a:r>
            <a:r>
              <a:rPr lang="en-US" altLang="ko-KR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public, private score</a:t>
            </a:r>
            <a:r>
              <a:rPr lang="ko-KR" altLang="en-US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에서 낮은 오차</a:t>
            </a:r>
            <a:r>
              <a:rPr lang="en-US" altLang="ko-KR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(0.000157, 0.000804)</a:t>
            </a:r>
            <a:endParaRPr lang="en-US" sz="1300" b="1" dirty="0">
              <a:solidFill>
                <a:srgbClr val="0000FF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00FF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7607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부록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19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64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+mn-ea"/>
                <a:ea typeface="+mn-ea"/>
              </a:rPr>
              <a:t>Kaggle:</a:t>
            </a:r>
            <a:r>
              <a:rPr lang="ko-KR" altLang="en-US" b="1" dirty="0"/>
              <a:t> 데이터 사이언스 커뮤니티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2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3D694B-77C0-5531-9507-9C5644B172AC}"/>
              </a:ext>
            </a:extLst>
          </p:cNvPr>
          <p:cNvSpPr txBox="1"/>
          <p:nvPr/>
        </p:nvSpPr>
        <p:spPr>
          <a:xfrm>
            <a:off x="737617" y="3174487"/>
            <a:ext cx="7668767" cy="134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구글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의 자회사로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데이터 사이언스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와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머신 러닝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커뮤니티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여러 분야의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문제 해결 위한 대회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주최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194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개국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8,000,000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명 이상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의 사용자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동일 환경 기반으로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코드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/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데이터셋 공유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-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논의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가능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계산 자원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(CPU, GPU, 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*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TPU)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pic>
        <p:nvPicPr>
          <p:cNvPr id="1029" name="Picture 5" descr="Kaggle - Wikipedia">
            <a:extLst>
              <a:ext uri="{FF2B5EF4-FFF2-40B4-BE49-F238E27FC236}">
                <a16:creationId xmlns:a16="http://schemas.microsoft.com/office/drawing/2014/main" id="{CDD4B46A-E6BA-AF86-3C58-2CBCB94E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35" y="1483030"/>
            <a:ext cx="3490129" cy="13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DB96B3-C7DB-F24C-A422-69D3250D1B3B}"/>
              </a:ext>
            </a:extLst>
          </p:cNvPr>
          <p:cNvSpPr txBox="1"/>
          <p:nvPr/>
        </p:nvSpPr>
        <p:spPr>
          <a:xfrm>
            <a:off x="510455" y="4823540"/>
            <a:ext cx="4632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/>
              <a:t>https://en.wikipedia.org/wiki/Kaggle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E89DC-EB7B-BB4B-99E9-50757C540744}"/>
              </a:ext>
            </a:extLst>
          </p:cNvPr>
          <p:cNvSpPr txBox="1"/>
          <p:nvPr/>
        </p:nvSpPr>
        <p:spPr>
          <a:xfrm>
            <a:off x="510455" y="4577319"/>
            <a:ext cx="83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aseline="30000" dirty="0"/>
              <a:t>*</a:t>
            </a:r>
            <a:r>
              <a:rPr lang="en-US" altLang="ko-KR" sz="1000" dirty="0"/>
              <a:t>TPU (Tensor processing units): </a:t>
            </a:r>
            <a:r>
              <a:rPr lang="ko-KR" altLang="en-US" sz="1000" dirty="0" err="1"/>
              <a:t>딥러닝을</a:t>
            </a:r>
            <a:r>
              <a:rPr lang="ko-KR" altLang="en-US" sz="1000" dirty="0"/>
              <a:t> 위해 특화된 하드웨어</a:t>
            </a:r>
            <a:r>
              <a:rPr lang="en-US" altLang="ko-KR" sz="1000" dirty="0"/>
              <a:t>, </a:t>
            </a:r>
            <a:r>
              <a:rPr lang="ko-KR" altLang="en-US" sz="1000" dirty="0"/>
              <a:t>일반적으로 </a:t>
            </a:r>
            <a:r>
              <a:rPr lang="en-US" altLang="ko-KR" sz="1000" dirty="0"/>
              <a:t>Kaggle </a:t>
            </a:r>
            <a:r>
              <a:rPr lang="ko-KR" altLang="en-US" sz="1000" dirty="0"/>
              <a:t>환경 기준으로 </a:t>
            </a:r>
            <a:r>
              <a:rPr lang="en-US" altLang="ko-KR" sz="1000" dirty="0"/>
              <a:t>GPU </a:t>
            </a:r>
            <a:r>
              <a:rPr lang="ko-KR" altLang="en-US" sz="1000" dirty="0"/>
              <a:t>보다 수 배 빠름</a:t>
            </a:r>
            <a:endParaRPr lang="ko-KR" altLang="en-US" sz="1000" baseline="30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부록</a:t>
            </a:r>
            <a:r>
              <a:rPr lang="en-US" altLang="ko-KR" sz="2500" b="1" dirty="0">
                <a:latin typeface="+mn-ea"/>
                <a:ea typeface="+mn-ea"/>
              </a:rPr>
              <a:t>:</a:t>
            </a:r>
            <a:r>
              <a:rPr lang="ko-KR" altLang="en-US" sz="2500" b="1" dirty="0">
                <a:latin typeface="+mn-ea"/>
                <a:ea typeface="+mn-ea"/>
              </a:rPr>
              <a:t> </a:t>
            </a:r>
            <a:r>
              <a:rPr lang="ko-KR" altLang="en-US" b="1" dirty="0"/>
              <a:t>아쉬웠던 점들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20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1A0B89-1A0A-3440-1DE5-2A85525FF13E}"/>
              </a:ext>
            </a:extLst>
          </p:cNvPr>
          <p:cNvSpPr txBox="1"/>
          <p:nvPr/>
        </p:nvSpPr>
        <p:spPr>
          <a:xfrm>
            <a:off x="329575" y="1385258"/>
            <a:ext cx="8484850" cy="20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오차 항목별 최적 랜덤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시드가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다름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정확도 최대인 랜덤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시드만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취사 선택해서 항목 별로 계산했으면 정확도 높아질 수 있음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혹은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Optuna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최적화 시 항목별로 최적화된 모델을 따로 만들었으면 높아졌을 수 있음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로는 한번 학습시킬 때마다 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1 ~ 2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시간 가량 소요됨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(NVIDIA T4 2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개 기준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그래서 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TPU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겸용으로 코드 수정했지만 아래의 링크와 같이 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TPU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가 </a:t>
            </a:r>
            <a:r>
              <a:rPr lang="en-US" altLang="ko-KR" sz="1300" dirty="0" err="1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DeBERETa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모델 학습 속도 향상에 기여하지 못하는 특이한 케이스였음 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파라미터 탐색 시 계산 시간으로 인해 랜덤 </a:t>
            </a:r>
            <a:r>
              <a:rPr lang="ko-KR" altLang="en-US" sz="1300" dirty="0" err="1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시드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최적화가 어려움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부정확한 파라미터 탐색</a:t>
            </a: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  <a:endParaRPr lang="en-US" altLang="ko-KR" sz="1300" dirty="0">
              <a:solidFill>
                <a:schemeClr val="accent5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600" u="sng" dirty="0">
                <a:latin typeface="+mn-ea"/>
                <a:ea typeface="+mn-ea"/>
                <a:hlinkClick r:id="rId3"/>
              </a:rPr>
              <a:t>https://github.com/huggingface/transformers/issues/18239</a:t>
            </a:r>
            <a:endParaRPr lang="en-US" altLang="ko-KR" sz="1600" u="sng" dirty="0">
              <a:latin typeface="+mn-ea"/>
              <a:ea typeface="+mn-ea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600" u="sng" dirty="0">
              <a:solidFill>
                <a:schemeClr val="accent5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5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endParaRPr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658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부록</a:t>
            </a:r>
            <a:r>
              <a:rPr lang="en-US" altLang="ko-KR" sz="2500" b="1" dirty="0">
                <a:latin typeface="+mn-ea"/>
                <a:ea typeface="+mn-ea"/>
              </a:rPr>
              <a:t>:</a:t>
            </a:r>
            <a:r>
              <a:rPr lang="ko-KR" altLang="en-US" sz="2500" b="1" dirty="0">
                <a:latin typeface="+mn-ea"/>
                <a:ea typeface="+mn-ea"/>
              </a:rPr>
              <a:t> </a:t>
            </a:r>
            <a:r>
              <a:rPr lang="en-US" altLang="ko-KR" sz="2500" b="1" dirty="0">
                <a:latin typeface="+mn-ea"/>
                <a:ea typeface="+mn-ea"/>
              </a:rPr>
              <a:t>6</a:t>
            </a:r>
            <a:r>
              <a:rPr lang="ko-KR" altLang="en-US" sz="2500" b="1" dirty="0">
                <a:latin typeface="+mn-ea"/>
                <a:ea typeface="+mn-ea"/>
              </a:rPr>
              <a:t>개 </a:t>
            </a:r>
            <a:r>
              <a:rPr lang="en-US" altLang="ko-KR" b="1" dirty="0"/>
              <a:t>target </a:t>
            </a:r>
            <a:r>
              <a:rPr lang="ko-KR" altLang="en-US" b="1" dirty="0"/>
              <a:t>항목 하나씩 따로 학습하는 모델 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21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1A0B89-1A0A-3440-1DE5-2A85525FF13E}"/>
              </a:ext>
            </a:extLst>
          </p:cNvPr>
          <p:cNvSpPr txBox="1"/>
          <p:nvPr/>
        </p:nvSpPr>
        <p:spPr>
          <a:xfrm>
            <a:off x="468234" y="3836535"/>
            <a:ext cx="8484850" cy="90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위의 코드로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data loader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파트에서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6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target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항목 중 하나 선택 할 수 있게 수정하여 학습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6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 동시에 학습한 것 대비 각각의 정확도가 더 낮게 나왔음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추가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하이퍼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파라미터 튜닝이 필요하거나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6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target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동시 학습이 정확도에 도움 되는 것으로 보임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endParaRPr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6AFDD-EFB7-22A5-C9BC-E68FC99A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5" y="1141254"/>
            <a:ext cx="8076910" cy="26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2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부록</a:t>
            </a:r>
            <a:r>
              <a:rPr lang="en-US" altLang="ko-KR" sz="2500" b="1" dirty="0">
                <a:latin typeface="+mn-ea"/>
                <a:ea typeface="+mn-ea"/>
              </a:rPr>
              <a:t>:</a:t>
            </a:r>
            <a:r>
              <a:rPr lang="ko-KR" altLang="en-US" sz="2500" b="1" dirty="0">
                <a:latin typeface="+mn-ea"/>
                <a:ea typeface="+mn-ea"/>
              </a:rPr>
              <a:t> </a:t>
            </a:r>
            <a:r>
              <a:rPr lang="ko-KR" altLang="en-US" b="1" dirty="0"/>
              <a:t>입력 </a:t>
            </a:r>
            <a:r>
              <a:rPr lang="en-US" altLang="ko-KR" b="1" dirty="0"/>
              <a:t>augmentation </a:t>
            </a:r>
            <a:r>
              <a:rPr lang="ko-KR" altLang="en-US" b="1" dirty="0"/>
              <a:t>시도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22</a:t>
            </a:fld>
            <a:endParaRPr lang="en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9EA50-0A34-D4E3-71B4-E03BC79A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6" y="1149717"/>
            <a:ext cx="4667737" cy="3586787"/>
          </a:xfrm>
          <a:prstGeom prst="rect">
            <a:avLst/>
          </a:prstGeom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1A0B89-1A0A-3440-1DE5-2A85525FF13E}"/>
              </a:ext>
            </a:extLst>
          </p:cNvPr>
          <p:cNvSpPr txBox="1"/>
          <p:nvPr/>
        </p:nvSpPr>
        <p:spPr>
          <a:xfrm>
            <a:off x="4957266" y="1113414"/>
            <a:ext cx="4313734" cy="90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데이터가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3911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 밖에 없음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일반화 문제 생길 수 있음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글들 중 일부는 토큰 길이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700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이상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절반으로 나눈 뒤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padding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을 통해서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2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개로 분할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train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은 위 방법으로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augment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하고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validation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은  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   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원본 데이터 세트로 진행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</a:t>
            </a: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augment </a:t>
            </a:r>
            <a:r>
              <a:rPr lang="ko-KR" altLang="en-US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안한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 것 대비 결과 악화</a:t>
            </a:r>
            <a:endParaRPr lang="en-US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Pseudo label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등의 검증된 방법을 써서 </a:t>
            </a:r>
            <a:endParaRPr lang="en-US" altLang="ko-KR" sz="1300" dirty="0">
              <a:solidFill>
                <a:schemeClr val="accent5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     augmentation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했으면 결과 달라졌을 수 있음</a:t>
            </a:r>
            <a:endParaRPr lang="en-US" sz="1300" dirty="0">
              <a:solidFill>
                <a:schemeClr val="accent5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endParaRPr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93343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latin typeface="+mn-ea"/>
                <a:ea typeface="+mn-ea"/>
              </a:rPr>
              <a:t>부록</a:t>
            </a:r>
            <a:r>
              <a:rPr lang="en-US" altLang="ko-KR" sz="2500" b="1" dirty="0">
                <a:latin typeface="+mn-ea"/>
                <a:ea typeface="+mn-ea"/>
              </a:rPr>
              <a:t>:</a:t>
            </a:r>
            <a:r>
              <a:rPr lang="ko-KR" altLang="en-US" sz="2500" b="1" dirty="0">
                <a:latin typeface="+mn-ea"/>
                <a:ea typeface="+mn-ea"/>
              </a:rPr>
              <a:t> </a:t>
            </a:r>
            <a:r>
              <a:rPr lang="en-US" altLang="ko-KR" sz="2500" b="1" dirty="0" err="1">
                <a:latin typeface="+mn-ea"/>
                <a:ea typeface="+mn-ea"/>
              </a:rPr>
              <a:t>WandB</a:t>
            </a:r>
            <a:r>
              <a:rPr lang="en-US" altLang="ko-KR" sz="2500" b="1" dirty="0">
                <a:latin typeface="+mn-ea"/>
                <a:ea typeface="+mn-ea"/>
              </a:rPr>
              <a:t> </a:t>
            </a:r>
            <a:r>
              <a:rPr lang="ko-KR" altLang="en-US" sz="2500" b="1" dirty="0">
                <a:latin typeface="+mn-ea"/>
                <a:ea typeface="+mn-ea"/>
              </a:rPr>
              <a:t>사용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23</a:t>
            </a:fld>
            <a:endParaRPr lang="en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08E17-5D39-9DC5-A95E-FCCD3AECF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" y="2808060"/>
            <a:ext cx="4057545" cy="762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9303DE-9729-8A60-E1D0-858237D2E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3" y="1644002"/>
            <a:ext cx="4626382" cy="540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377D1-6ACB-A7BB-046E-31E6C0D2A1F4}"/>
              </a:ext>
            </a:extLst>
          </p:cNvPr>
          <p:cNvSpPr txBox="1"/>
          <p:nvPr/>
        </p:nvSpPr>
        <p:spPr>
          <a:xfrm>
            <a:off x="493640" y="1118269"/>
            <a:ext cx="446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https://wandb.ai</a:t>
            </a:r>
            <a:r>
              <a:rPr lang="en-US" altLang="ko-KR" dirty="0"/>
              <a:t> </a:t>
            </a:r>
            <a:r>
              <a:rPr lang="ko-KR" altLang="en-US" dirty="0"/>
              <a:t>에서 가입 뒤 개인 설정에서 얻은 </a:t>
            </a:r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FB1E8-0C3B-4B8E-1428-3EA44B336079}"/>
              </a:ext>
            </a:extLst>
          </p:cNvPr>
          <p:cNvSpPr txBox="1"/>
          <p:nvPr/>
        </p:nvSpPr>
        <p:spPr>
          <a:xfrm>
            <a:off x="402193" y="2282613"/>
            <a:ext cx="370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내에서 </a:t>
            </a:r>
            <a:r>
              <a:rPr lang="en-US" altLang="ko-KR" dirty="0" err="1"/>
              <a:t>wandb</a:t>
            </a:r>
            <a:r>
              <a:rPr lang="en-US" altLang="ko-KR" dirty="0"/>
              <a:t> import</a:t>
            </a:r>
            <a:r>
              <a:rPr lang="ko-KR" altLang="en-US" dirty="0"/>
              <a:t> 후 로그인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08AE58-2477-6B08-3BB1-F98A507F7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42" y="4117718"/>
            <a:ext cx="2961428" cy="9801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E345D-1413-5572-9B49-4DCC855A45EA}"/>
              </a:ext>
            </a:extLst>
          </p:cNvPr>
          <p:cNvSpPr txBox="1"/>
          <p:nvPr/>
        </p:nvSpPr>
        <p:spPr>
          <a:xfrm>
            <a:off x="402192" y="3634168"/>
            <a:ext cx="370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내에서 </a:t>
            </a:r>
            <a:r>
              <a:rPr lang="en-US" altLang="ko-KR" dirty="0" err="1"/>
              <a:t>wandb</a:t>
            </a:r>
            <a:r>
              <a:rPr lang="en-US" altLang="ko-KR" dirty="0"/>
              <a:t> </a:t>
            </a:r>
            <a:r>
              <a:rPr lang="ko-KR" altLang="en-US" dirty="0"/>
              <a:t>사이트로 로그 전송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CEB302-C12C-C331-48F9-C884CB553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072" y="1877136"/>
            <a:ext cx="3983012" cy="21642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0144A8-9C78-AD0C-4299-9CE91098876F}"/>
              </a:ext>
            </a:extLst>
          </p:cNvPr>
          <p:cNvSpPr txBox="1"/>
          <p:nvPr/>
        </p:nvSpPr>
        <p:spPr>
          <a:xfrm>
            <a:off x="5110354" y="1118269"/>
            <a:ext cx="370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사이트에서 데이터 비교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05451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+mn-ea"/>
                <a:ea typeface="+mn-ea"/>
              </a:rPr>
              <a:t>Feedback prize – English language learning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3</a:t>
            </a:fld>
            <a:endParaRPr lang="en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F61A1A-D431-F035-6F95-A963D8FDFB69}"/>
              </a:ext>
            </a:extLst>
          </p:cNvPr>
          <p:cNvGrpSpPr/>
          <p:nvPr/>
        </p:nvGrpSpPr>
        <p:grpSpPr>
          <a:xfrm>
            <a:off x="142106" y="1424612"/>
            <a:ext cx="8859788" cy="1887588"/>
            <a:chOff x="123818" y="1558724"/>
            <a:chExt cx="8859788" cy="188758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57FF807-1782-95AE-607E-E36336C49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7360" y="1962537"/>
              <a:ext cx="3436246" cy="107996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9A9C0DF-31B7-F65F-F1F8-1DAF0AA7B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18" y="1558724"/>
              <a:ext cx="5266372" cy="1887588"/>
            </a:xfrm>
            <a:prstGeom prst="rect">
              <a:avLst/>
            </a:prstGeom>
          </p:spPr>
        </p:pic>
      </p:grp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E25B2DE0-8423-F4ED-1A16-A00267C1E973}"/>
              </a:ext>
            </a:extLst>
          </p:cNvPr>
          <p:cNvSpPr txBox="1"/>
          <p:nvPr/>
        </p:nvSpPr>
        <p:spPr>
          <a:xfrm>
            <a:off x="831876" y="3471319"/>
            <a:ext cx="7480248" cy="134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미국의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8 ~ 12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학년 학생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들 작성 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정확한 피드백을 통해 학습 도울 목적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6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가지 평가 항목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점수 예측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(mean-squared error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로 평가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통일성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통사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단어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어법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문법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용법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채점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 0.5 ~ 5.0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점 까지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0.5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점 간격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BE128-B769-2AA2-F300-6ABC9F70675B}"/>
              </a:ext>
            </a:extLst>
          </p:cNvPr>
          <p:cNvSpPr txBox="1"/>
          <p:nvPr/>
        </p:nvSpPr>
        <p:spPr>
          <a:xfrm>
            <a:off x="510454" y="4823540"/>
            <a:ext cx="6768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:https://www.kaggle.com/competitions/feedback-prize-english-language-learning/overview/description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4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/>
              <a:t>DeBERTa</a:t>
            </a:r>
            <a:r>
              <a:rPr lang="en-US" altLang="ko-KR" b="1" dirty="0"/>
              <a:t>: </a:t>
            </a:r>
            <a:r>
              <a:rPr lang="ko-KR" altLang="en-US" b="1" dirty="0"/>
              <a:t>현시점 최고 성능 언어 모델 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4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E25B2DE0-8423-F4ED-1A16-A00267C1E973}"/>
              </a:ext>
            </a:extLst>
          </p:cNvPr>
          <p:cNvSpPr txBox="1"/>
          <p:nvPr/>
        </p:nvSpPr>
        <p:spPr>
          <a:xfrm>
            <a:off x="1821085" y="3625219"/>
            <a:ext cx="5501831" cy="134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DeBERTa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모델이 가장 높은 성능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보임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DeBERTa</a:t>
            </a:r>
            <a:r>
              <a:rPr lang="en-US" altLang="ko-KR" sz="1300" b="1" baseline="-25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1.5B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모든 모델들 중 가장 높은 성능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DeBERTaV3: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비슷한 파라미터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수로 비교했을 때 가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가장 높은 성능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A3C7E9-A2BE-1FF8-1D3F-321336E9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394073"/>
            <a:ext cx="4686300" cy="2355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3EDC8F-D7FB-90D7-52DD-925A55CB04DD}"/>
              </a:ext>
            </a:extLst>
          </p:cNvPr>
          <p:cNvSpPr txBox="1"/>
          <p:nvPr/>
        </p:nvSpPr>
        <p:spPr>
          <a:xfrm>
            <a:off x="190916" y="4854430"/>
            <a:ext cx="3250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Pengcheng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He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+mj-lt"/>
              </a:rPr>
              <a:t>et</a:t>
            </a:r>
            <a:r>
              <a:rPr lang="ko-KR" altLang="en-US" sz="10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+mj-lt"/>
              </a:rPr>
              <a:t>al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.,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arXiv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, 2111, 09543, (2021)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B9998A86-57E3-F41A-CD1C-B250A7F354EE}"/>
              </a:ext>
            </a:extLst>
          </p:cNvPr>
          <p:cNvSpPr txBox="1"/>
          <p:nvPr/>
        </p:nvSpPr>
        <p:spPr>
          <a:xfrm>
            <a:off x="1180491" y="882874"/>
            <a:ext cx="6783018" cy="50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언어 모델 별 성능 비교 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62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목적과 방법</a:t>
            </a:r>
            <a:endParaRPr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5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443AB1CC-F535-7A66-44E9-62C7264CED17}"/>
              </a:ext>
            </a:extLst>
          </p:cNvPr>
          <p:cNvSpPr txBox="1"/>
          <p:nvPr/>
        </p:nvSpPr>
        <p:spPr>
          <a:xfrm>
            <a:off x="825188" y="1112574"/>
            <a:ext cx="7493625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목적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Feedback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prize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대회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글들의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항목별 정확한 점수 예측</a:t>
            </a:r>
            <a:endParaRPr lang="en-US" altLang="ko-KR" sz="16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방법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언어 모델들 중 모델 크기 대비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최고 성능의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DeBERTaV3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최적화</a:t>
            </a:r>
            <a:endParaRPr lang="en-US" altLang="ko-KR" sz="16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9208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6;p13">
                <a:extLst>
                  <a:ext uri="{FF2B5EF4-FFF2-40B4-BE49-F238E27FC236}">
                    <a16:creationId xmlns:a16="http://schemas.microsoft.com/office/drawing/2014/main" id="{549061D9-8839-7E0C-0BAF-2CE002AE2602}"/>
                  </a:ext>
                </a:extLst>
              </p:cNvPr>
              <p:cNvSpPr txBox="1"/>
              <p:nvPr/>
            </p:nvSpPr>
            <p:spPr>
              <a:xfrm>
                <a:off x="342491" y="3059593"/>
                <a:ext cx="3785546" cy="1347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입력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: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단어 </a:t>
                </a:r>
                <a:r>
                  <a:rPr lang="ko-KR" alt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임베딩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: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:r>
                  <a:rPr lang="en-US" altLang="ko-KR" sz="1300" b="1" baseline="30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1</a:t>
                </a:r>
                <a:r>
                  <a:rPr lang="ko-KR" alt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토크나이저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(</a:t>
                </a:r>
                <a:r>
                  <a:rPr lang="en-US" altLang="ko-KR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WordPiece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)</a:t>
                </a: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ko-KR" sz="1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Wingdings" panose="05000000000000000000" pitchFamily="2" charset="2"/>
                      </a:rPr>
                      <m:t>               +</m:t>
                    </m:r>
                  </m:oMath>
                </a14:m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위치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:r>
                  <a:rPr lang="ko-KR" alt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임베딩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: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단어 위치 정보</a:t>
                </a: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:r>
                  <a:rPr lang="en-US" altLang="ko-KR" sz="1300" b="1" baseline="30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2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Multi-head self-attention + feed-forward</a:t>
                </a:r>
              </a:p>
            </p:txBody>
          </p:sp>
        </mc:Choice>
        <mc:Fallback>
          <p:sp>
            <p:nvSpPr>
              <p:cNvPr id="11" name="Google Shape;76;p13">
                <a:extLst>
                  <a:ext uri="{FF2B5EF4-FFF2-40B4-BE49-F238E27FC236}">
                    <a16:creationId xmlns:a16="http://schemas.microsoft.com/office/drawing/2014/main" id="{549061D9-8839-7E0C-0BAF-2CE002AE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1" y="3059593"/>
                <a:ext cx="3785546" cy="1347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BERT: transformer</a:t>
            </a:r>
            <a:r>
              <a:rPr lang="ko-KR" altLang="en-US" b="1" dirty="0"/>
              <a:t> 기반 사전 학습 언어 모델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6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3D694B-77C0-5531-9507-9C5644B172AC}"/>
              </a:ext>
            </a:extLst>
          </p:cNvPr>
          <p:cNvSpPr txBox="1"/>
          <p:nvPr/>
        </p:nvSpPr>
        <p:spPr>
          <a:xfrm>
            <a:off x="1180491" y="882874"/>
            <a:ext cx="6783018" cy="50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BERT (Bidirectional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Encoder Representations from Transformers)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BD951-F1F8-7F5E-FD92-EF8C92A3FB33}"/>
              </a:ext>
            </a:extLst>
          </p:cNvPr>
          <p:cNvSpPr txBox="1"/>
          <p:nvPr/>
        </p:nvSpPr>
        <p:spPr>
          <a:xfrm>
            <a:off x="233047" y="4618228"/>
            <a:ext cx="7131916" cy="5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토크나이저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WordPiece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단어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의미 존재하는 더 작은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단위로 분할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Multi-head self-attention: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각 단어 벡터 차원 축소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여러 개의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attention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병렬 적용 후 결과 연결해서 출력</a:t>
            </a:r>
            <a:endParaRPr lang="en-US" altLang="ko-KR" sz="1000"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C70D8884-85CE-CB05-287C-2845E8D93AA5}"/>
              </a:ext>
            </a:extLst>
          </p:cNvPr>
          <p:cNvSpPr txBox="1"/>
          <p:nvPr/>
        </p:nvSpPr>
        <p:spPr>
          <a:xfrm>
            <a:off x="172646" y="1211242"/>
            <a:ext cx="4299815" cy="69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Transformer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C5B2ADB6-E74F-FDF4-CA4B-169A4E1D00A7}"/>
              </a:ext>
            </a:extLst>
          </p:cNvPr>
          <p:cNvSpPr txBox="1"/>
          <p:nvPr/>
        </p:nvSpPr>
        <p:spPr>
          <a:xfrm>
            <a:off x="4553486" y="1211242"/>
            <a:ext cx="4299815" cy="71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사전 학습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: masked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language model (MLM)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7F1537E-6217-2E7C-3E05-8AA0BF710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7" y="1820595"/>
            <a:ext cx="3202178" cy="12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6;p13">
            <a:extLst>
              <a:ext uri="{FF2B5EF4-FFF2-40B4-BE49-F238E27FC236}">
                <a16:creationId xmlns:a16="http://schemas.microsoft.com/office/drawing/2014/main" id="{13117C03-5729-89DE-E2AB-2E309BD909A9}"/>
              </a:ext>
            </a:extLst>
          </p:cNvPr>
          <p:cNvSpPr txBox="1"/>
          <p:nvPr/>
        </p:nvSpPr>
        <p:spPr>
          <a:xfrm>
            <a:off x="4110155" y="3059593"/>
            <a:ext cx="5032650" cy="134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위키피디아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(25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억 단어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),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BooksCorpus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(8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억 단어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학습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전체 단어의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15 %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masking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양방향성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)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후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원본 예측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학습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Recurrent neural network (RNN) </a:t>
            </a:r>
            <a:r>
              <a:rPr lang="ko-KR" altLang="en-US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등</a:t>
            </a:r>
            <a:r>
              <a:rPr lang="en-US" altLang="ko-KR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rgbClr val="0000FF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기존 결과 능가</a:t>
            </a:r>
            <a:endParaRPr lang="en-US" altLang="ko-KR" sz="1300" dirty="0">
              <a:solidFill>
                <a:srgbClr val="0000FF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87C3E5BB-4BE9-9F17-D95A-96D0B049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433" y="1855307"/>
            <a:ext cx="1655762" cy="11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CA20C3-05CF-E6F3-8D63-3CE624D47347}"/>
              </a:ext>
            </a:extLst>
          </p:cNvPr>
          <p:cNvSpPr txBox="1"/>
          <p:nvPr/>
        </p:nvSpPr>
        <p:spPr>
          <a:xfrm>
            <a:off x="6582369" y="4688192"/>
            <a:ext cx="2096365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출처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https://wikidocs.net/115055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77FFE048-7C61-60BF-D9F2-AB69D1CB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78" y="1929177"/>
            <a:ext cx="2364814" cy="9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3D694B-77C0-5531-9507-9C5644B172AC}"/>
              </a:ext>
            </a:extLst>
          </p:cNvPr>
          <p:cNvSpPr txBox="1"/>
          <p:nvPr/>
        </p:nvSpPr>
        <p:spPr>
          <a:xfrm>
            <a:off x="483134" y="1603044"/>
            <a:ext cx="3929582" cy="25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Disentangled attention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BERT: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입력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단어와 위치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임베딩의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합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DeBERTa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입력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단어와 위치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임베딩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분리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Enhanced mask decoder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BERT: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단어 절대 위치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입력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DeBERTa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단어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절대 위치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decoder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에 입력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A6C51650-ACBB-0B4A-C149-4D9DEE6E9C65}"/>
              </a:ext>
            </a:extLst>
          </p:cNvPr>
          <p:cNvSpPr txBox="1"/>
          <p:nvPr/>
        </p:nvSpPr>
        <p:spPr>
          <a:xfrm>
            <a:off x="4402100" y="1603044"/>
            <a:ext cx="4443450" cy="25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Replaced token detection (RTD)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 Generator: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모호한 토큰 생성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 Discriminator: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원본에서 바뀐 토큰인지 판정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Gradient-Disentangled Embedding Sharing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tug-of-war: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generator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와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discriminator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가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embedding weight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공유할 때 수렴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X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     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discri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.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에서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gener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.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로의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오차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역전파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제거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DeBERTaV3 </a:t>
            </a:r>
            <a:r>
              <a:rPr lang="ko-KR" altLang="en-US" b="1" dirty="0"/>
              <a:t>사전 학습 언어 모델</a:t>
            </a:r>
            <a:r>
              <a:rPr lang="en-US" b="1" dirty="0"/>
              <a:t> 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7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BD951-F1F8-7F5E-FD92-EF8C92A3FB33}"/>
              </a:ext>
            </a:extLst>
          </p:cNvPr>
          <p:cNvSpPr txBox="1"/>
          <p:nvPr/>
        </p:nvSpPr>
        <p:spPr>
          <a:xfrm>
            <a:off x="4604818" y="4862959"/>
            <a:ext cx="3250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Pengcheng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He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+mj-lt"/>
              </a:rPr>
              <a:t>et</a:t>
            </a:r>
            <a:r>
              <a:rPr lang="ko-KR" altLang="en-US" sz="10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+mj-lt"/>
              </a:rPr>
              <a:t>al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.,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arXiv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, 2111, 09543, (2021)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Google Shape;76;p13">
            <a:extLst>
              <a:ext uri="{FF2B5EF4-FFF2-40B4-BE49-F238E27FC236}">
                <a16:creationId xmlns:a16="http://schemas.microsoft.com/office/drawing/2014/main" id="{AE52271F-75EF-DDAF-5EF5-984244B09662}"/>
              </a:ext>
            </a:extLst>
          </p:cNvPr>
          <p:cNvSpPr txBox="1"/>
          <p:nvPr/>
        </p:nvSpPr>
        <p:spPr>
          <a:xfrm>
            <a:off x="1180491" y="882874"/>
            <a:ext cx="6783018" cy="50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DeBERTa</a:t>
            </a:r>
            <a:r>
              <a: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 (Decoding-enhanced BERT with Disentangled Attention)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02C32-9FA8-FB21-4371-631DE5AF2B75}"/>
              </a:ext>
            </a:extLst>
          </p:cNvPr>
          <p:cNvSpPr txBox="1"/>
          <p:nvPr/>
        </p:nvSpPr>
        <p:spPr>
          <a:xfrm>
            <a:off x="477318" y="4862959"/>
            <a:ext cx="3250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Pengcheng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He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+mj-lt"/>
              </a:rPr>
              <a:t>et</a:t>
            </a:r>
            <a:r>
              <a:rPr lang="ko-KR" altLang="en-US" sz="10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i="1" dirty="0">
                <a:solidFill>
                  <a:schemeClr val="tx1"/>
                </a:solidFill>
                <a:latin typeface="+mj-lt"/>
              </a:rPr>
              <a:t>al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.,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arXiv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, 2006, 03654, (2021)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EEAACA-DEA6-C621-BFCB-65712BA7E576}"/>
              </a:ext>
            </a:extLst>
          </p:cNvPr>
          <p:cNvSpPr txBox="1"/>
          <p:nvPr/>
        </p:nvSpPr>
        <p:spPr>
          <a:xfrm>
            <a:off x="2254250" y="1305261"/>
            <a:ext cx="4635500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BERT</a:t>
            </a:r>
            <a:r>
              <a:rPr lang="ko-KR" altLang="en-US" sz="14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와</a:t>
            </a:r>
            <a:r>
              <a:rPr lang="en-US" altLang="ko-KR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 DeBERTaV3</a:t>
            </a:r>
            <a:r>
              <a:rPr lang="ko-KR" altLang="en-US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의 차이</a:t>
            </a:r>
            <a:endParaRPr lang="en-US" altLang="ko-KR" sz="12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91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BERT </a:t>
            </a:r>
            <a:r>
              <a:rPr lang="ko-KR" altLang="en-US" b="1" dirty="0"/>
              <a:t>기반 모델 </a:t>
            </a:r>
            <a:r>
              <a:rPr lang="en-US" altLang="ko-KR" b="1" dirty="0"/>
              <a:t>fine-tuning </a:t>
            </a:r>
            <a:r>
              <a:rPr lang="ko-KR" altLang="en-US" b="1" dirty="0"/>
              <a:t>시의 불안정성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8</a:t>
            </a:fld>
            <a:endParaRPr lang="en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6;p13">
                <a:extLst>
                  <a:ext uri="{FF2B5EF4-FFF2-40B4-BE49-F238E27FC236}">
                    <a16:creationId xmlns:a16="http://schemas.microsoft.com/office/drawing/2014/main" id="{B00A3C2A-17F3-2FC4-E0F9-D700649CA4A0}"/>
                  </a:ext>
                </a:extLst>
              </p:cNvPr>
              <p:cNvSpPr txBox="1"/>
              <p:nvPr/>
            </p:nvSpPr>
            <p:spPr>
              <a:xfrm>
                <a:off x="329575" y="3349470"/>
                <a:ext cx="8484850" cy="14003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BERT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베이스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모델은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fine-tuning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시 불안정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(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랜덤 </a:t>
                </a:r>
                <a:r>
                  <a:rPr lang="ko-KR" alt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시드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영향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Source Sans Pro"/>
                      </a:rPr>
                      <m:t>↑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)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최적화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,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일반화 측면의 문제</a:t>
                </a: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최적화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: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BERT </a:t>
                </a:r>
                <a:r>
                  <a:rPr lang="ko-KR" altLang="en-US" sz="1300" dirty="0">
                    <a:solidFill>
                      <a:srgbClr val="FF0000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처음 부분의 </a:t>
                </a:r>
                <a:r>
                  <a:rPr lang="en-US" altLang="ko-KR" sz="1300" dirty="0">
                    <a:solidFill>
                      <a:srgbClr val="FF0000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vanishing gradient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en-US" altLang="ko-KR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ADAM bias correction + </a:t>
                </a:r>
                <a:r>
                  <a:rPr lang="ko-KR" altLang="en-US" sz="1300" dirty="0" err="1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학습률</a:t>
                </a:r>
                <a:r>
                  <a:rPr lang="ko-KR" altLang="en-US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</a:t>
                </a:r>
                <a:r>
                  <a:rPr lang="en-US" altLang="ko-KR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warmup</a:t>
                </a:r>
                <a:r>
                  <a:rPr lang="ko-KR" altLang="en-US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 적용</a:t>
                </a:r>
                <a:endParaRPr lang="en-US" altLang="ko-KR" sz="1300" dirty="0">
                  <a:solidFill>
                    <a:srgbClr val="0000FF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일반화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: </a:t>
                </a:r>
                <a:r>
                  <a:rPr lang="ko-KR" altLang="en-US" sz="1300" dirty="0">
                    <a:solidFill>
                      <a:srgbClr val="FF0000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같은 학습 손실 값에도 검증 데이터에서 정확도 결과간 차이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데이터 적을 때의 불안정성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: </a:t>
                </a:r>
                <a:r>
                  <a:rPr lang="ko-KR" altLang="en-US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학습 반복 수 증가 </a:t>
                </a:r>
                <a:r>
                  <a:rPr lang="en-US" altLang="ko-KR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+ </a:t>
                </a:r>
                <a:r>
                  <a:rPr lang="ko-KR" altLang="en-US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검증 데이터 예측 정확도 기반 </a:t>
                </a:r>
                <a:r>
                  <a:rPr lang="en-US" altLang="ko-KR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early stopping </a:t>
                </a:r>
                <a:r>
                  <a:rPr lang="ko-KR" altLang="en-US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적용 </a:t>
                </a:r>
                <a:r>
                  <a:rPr lang="en-US" altLang="ko-KR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ko-KR" altLang="en-US" sz="1300" dirty="0">
                    <a:solidFill>
                      <a:srgbClr val="0000FF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추가</a:t>
                </a:r>
                <a:endParaRPr lang="en-US" altLang="ko-KR" sz="1300" dirty="0">
                  <a:solidFill>
                    <a:srgbClr val="0000FF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9" name="Google Shape;76;p13">
                <a:extLst>
                  <a:ext uri="{FF2B5EF4-FFF2-40B4-BE49-F238E27FC236}">
                    <a16:creationId xmlns:a16="http://schemas.microsoft.com/office/drawing/2014/main" id="{B00A3C2A-17F3-2FC4-E0F9-D700649CA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5" y="3349470"/>
                <a:ext cx="8484850" cy="1400381"/>
              </a:xfrm>
              <a:prstGeom prst="rect">
                <a:avLst/>
              </a:prstGeom>
              <a:blipFill>
                <a:blip r:embed="rId3"/>
                <a:stretch>
                  <a:fillRect b="-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D95950D-5794-F64E-938F-78D00673E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7" y="1496743"/>
            <a:ext cx="4207495" cy="1499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B49360-344E-A2CB-A965-8DFF030D8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972" y="1496743"/>
            <a:ext cx="4116112" cy="1499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9F4D15-24C6-3B55-6586-1BE1E8262840}"/>
              </a:ext>
            </a:extLst>
          </p:cNvPr>
          <p:cNvSpPr txBox="1"/>
          <p:nvPr/>
        </p:nvSpPr>
        <p:spPr>
          <a:xfrm>
            <a:off x="204012" y="4795642"/>
            <a:ext cx="4632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Marius </a:t>
            </a:r>
            <a:r>
              <a:rPr lang="en-US" altLang="ko-KR" sz="1000" dirty="0" err="1"/>
              <a:t>Moshbach</a:t>
            </a:r>
            <a:r>
              <a:rPr lang="en-US" altLang="ko-KR" sz="1000" dirty="0"/>
              <a:t> </a:t>
            </a:r>
            <a:r>
              <a:rPr lang="en-US" altLang="ko-KR" sz="1000" i="1" dirty="0"/>
              <a:t>et al., </a:t>
            </a:r>
            <a:r>
              <a:rPr lang="ko-KR" altLang="en-US" sz="1000" dirty="0" err="1"/>
              <a:t>arXiv</a:t>
            </a:r>
            <a:r>
              <a:rPr lang="en-US" altLang="ko-KR" sz="1000" dirty="0"/>
              <a:t>, 2006.</a:t>
            </a:r>
            <a:r>
              <a:rPr lang="ko-KR" altLang="en-US" sz="1000" dirty="0"/>
              <a:t>04884 </a:t>
            </a:r>
            <a:r>
              <a:rPr lang="en-US" altLang="ko-KR" sz="1000" dirty="0"/>
              <a:t>(2020)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9805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8484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DeBERTaV3 </a:t>
            </a:r>
            <a:r>
              <a:rPr lang="ko-KR" altLang="en-US" b="1" dirty="0"/>
              <a:t>모델 최적화 전략</a:t>
            </a:r>
            <a:endParaRPr lang="en-US" sz="2500" b="1" dirty="0">
              <a:latin typeface="+mn-ea"/>
              <a:ea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9</a:t>
            </a:fld>
            <a:endParaRPr lang="en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6;p13">
                <a:extLst>
                  <a:ext uri="{FF2B5EF4-FFF2-40B4-BE49-F238E27FC236}">
                    <a16:creationId xmlns:a16="http://schemas.microsoft.com/office/drawing/2014/main" id="{6898D72A-2E34-9407-31B5-857C4BB1BCE1}"/>
                  </a:ext>
                </a:extLst>
              </p:cNvPr>
              <p:cNvSpPr txBox="1"/>
              <p:nvPr/>
            </p:nvSpPr>
            <p:spPr>
              <a:xfrm>
                <a:off x="329575" y="1138028"/>
                <a:ext cx="8484850" cy="3313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ADAM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옵티마이저와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학습률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warmup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테스트</a:t>
                </a: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학습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반복 수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Source Sans Pro"/>
                      </a:rPr>
                      <m:t>↑</m:t>
                    </m:r>
                  </m:oMath>
                </a14:m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(30)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항상 검증 정확도 기준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early-stopping (patience: 3)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으로 계산 종료</a:t>
                </a: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Wingdings" panose="05000000000000000000" pitchFamily="2" charset="2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하이퍼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파라미터 튜닝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: </a:t>
                </a:r>
                <a:r>
                  <a:rPr lang="en-US" altLang="ko-KR" sz="1300" b="1" baseline="300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*</a:t>
                </a:r>
                <a:r>
                  <a:rPr lang="en-US" altLang="ko-KR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Optuna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라이브러리 사용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, 1 fold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만으로 계산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,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랜덤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시드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(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각</a:t>
                </a: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            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층 초기화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,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데이터 공급  순서에만 영향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, fold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분할은 랜덤 </a:t>
                </a:r>
                <a:r>
                  <a:rPr lang="ko-KR" altLang="en-US" sz="1300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시드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적용 전 수행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)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고정</a:t>
                </a:r>
                <a:endParaRPr lang="en-US" altLang="ko-KR" sz="1300" b="1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    </a:t>
                </a: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최종 모델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(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불안정성 고려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)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: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5 fold,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각각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10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개의 랜덤 </a:t>
                </a:r>
                <a:r>
                  <a:rPr lang="ko-KR" altLang="en-US" sz="1300" b="1" dirty="0" err="1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시드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계산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후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최고 정확도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모델 채택</a:t>
                </a: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3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3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300" dirty="0">
                  <a:solidFill>
                    <a:srgbClr val="263238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rgbClr val="263238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Google Shape;76;p13">
                <a:extLst>
                  <a:ext uri="{FF2B5EF4-FFF2-40B4-BE49-F238E27FC236}">
                    <a16:creationId xmlns:a16="http://schemas.microsoft.com/office/drawing/2014/main" id="{6898D72A-2E34-9407-31B5-857C4BB1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5" y="1138028"/>
                <a:ext cx="8484850" cy="3313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ED58C0-C2FD-BDBD-EB1B-AC05CDEF552C}"/>
              </a:ext>
            </a:extLst>
          </p:cNvPr>
          <p:cNvSpPr txBox="1"/>
          <p:nvPr/>
        </p:nvSpPr>
        <p:spPr>
          <a:xfrm>
            <a:off x="233046" y="4752340"/>
            <a:ext cx="791120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tx1"/>
                </a:solidFill>
                <a:latin typeface="+mj-lt"/>
              </a:rPr>
              <a:t>*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Optuna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라이브러리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하이퍼</a:t>
            </a:r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 파라미터 튜닝용 라이브러리</a:t>
            </a:r>
            <a:r>
              <a:rPr lang="en-US" altLang="ko-KR" sz="1000" b="1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계산 </a:t>
            </a:r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초기</a:t>
            </a:r>
            <a:r>
              <a:rPr lang="en-US" altLang="ko-KR" sz="10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각 변수 따로 고려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이후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계산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각 </a:t>
            </a:r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변수 간 상관관계 고려 최적화</a:t>
            </a:r>
            <a:endParaRPr lang="en-US" altLang="ko-KR" sz="1000" b="1" baseline="30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16147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7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14650</TotalTime>
  <Words>1936</Words>
  <Application>Microsoft Office PowerPoint</Application>
  <PresentationFormat>화면 슬라이드 쇼(16:9)</PresentationFormat>
  <Paragraphs>465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Source Sans Pro</vt:lpstr>
      <vt:lpstr>Roboto Slab</vt:lpstr>
      <vt:lpstr>Cambria Math</vt:lpstr>
      <vt:lpstr>arial</vt:lpstr>
      <vt:lpstr>Wingdings</vt:lpstr>
      <vt:lpstr>arial</vt:lpstr>
      <vt:lpstr>Cordelia template</vt:lpstr>
      <vt:lpstr>Codes for Feedback Prize – English Language Learning Competition</vt:lpstr>
      <vt:lpstr>Kaggle: 데이터 사이언스 커뮤니티</vt:lpstr>
      <vt:lpstr>Feedback prize – English language learning</vt:lpstr>
      <vt:lpstr>DeBERTa: 현시점 최고 성능 언어 모델 </vt:lpstr>
      <vt:lpstr>목적과 방법</vt:lpstr>
      <vt:lpstr>BERT: transformer 기반 사전 학습 언어 모델</vt:lpstr>
      <vt:lpstr>DeBERTaV3 사전 학습 언어 모델 </vt:lpstr>
      <vt:lpstr>BERT 기반 모델 fine-tuning 시의 불안정성</vt:lpstr>
      <vt:lpstr>DeBERTaV3 모델 최적화 전략</vt:lpstr>
      <vt:lpstr>데이터 및 계산 세팅</vt:lpstr>
      <vt:lpstr>DeBERTaV3 모델 인용 코드 및 수정 사항</vt:lpstr>
      <vt:lpstr>Optuna 하이퍼 파라미터 튜닝 결과: 최적 파라미터</vt:lpstr>
      <vt:lpstr>Optuna 하이퍼 파라미터 튜닝 결과: 파라미터별 정확도</vt:lpstr>
      <vt:lpstr>최적 파라미터 + 학습률 warming up 결과</vt:lpstr>
      <vt:lpstr>최적 파라미터에서의 랜덤 시드 테스트 결과: fold 1</vt:lpstr>
      <vt:lpstr>최적 파라미터에서의 최적 랜덤 시드</vt:lpstr>
      <vt:lpstr>최적 랜덤 시드 5-fold 모델 최종 제출 결과</vt:lpstr>
      <vt:lpstr>요약</vt:lpstr>
      <vt:lpstr>부록</vt:lpstr>
      <vt:lpstr>부록: 아쉬웠던 점들</vt:lpstr>
      <vt:lpstr>부록: 6개 target 항목 하나씩 따로 학습하는 모델 </vt:lpstr>
      <vt:lpstr>부록: 입력 augmentation 시도</vt:lpstr>
      <vt:lpstr>부록: WandB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OpenCV-CUDA GpuMat에  적용되는 findNonzero 함수 구현</dc:title>
  <dc:creator>이준성</dc:creator>
  <cp:lastModifiedBy>이 준성</cp:lastModifiedBy>
  <cp:revision>723</cp:revision>
  <dcterms:modified xsi:type="dcterms:W3CDTF">2022-12-30T01:59:59Z</dcterms:modified>
</cp:coreProperties>
</file>